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Alan Corral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5-19T05:15:13.151">
    <p:pos x="6000" y="0"/>
    <p:text>Trocar tópicos redundantes por trechos de código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7-05-19T05:14:11.414">
    <p:pos x="6000" y="0"/>
    <p:text>Melhorar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Projeto 2 - MC733</a:t>
            </a:r>
          </a:p>
          <a:p>
            <a:pPr lvl="0">
              <a:spcBef>
                <a:spcPts val="0"/>
              </a:spcBef>
              <a:buNone/>
            </a:pPr>
            <a:r>
              <a:rPr lang="pt-PT"/>
              <a:t>Desempenho do Processador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Guilherme Lucas da Silva - 155618</a:t>
            </a:r>
          </a:p>
          <a:p>
            <a:pPr lvl="0">
              <a:spcBef>
                <a:spcPts val="0"/>
              </a:spcBef>
              <a:buNone/>
            </a:pPr>
            <a:r>
              <a:rPr lang="pt-PT"/>
              <a:t>Vitor Falcão da Rocha - 157537</a:t>
            </a:r>
          </a:p>
          <a:p>
            <a:pPr lvl="0">
              <a:spcBef>
                <a:spcPts val="0"/>
              </a:spcBef>
              <a:buNone/>
            </a:pPr>
            <a:r>
              <a:rPr lang="pt-PT"/>
              <a:t>Alan Carvalho Corrales - 154475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D</a:t>
            </a:r>
            <a:r>
              <a:rPr lang="pt-PT"/>
              <a:t>jikstra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550"/>
            <a:ext cx="9144000" cy="429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BasicMath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9825"/>
            <a:ext cx="9144000" cy="42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Resultados de CPI, Branches, Wall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Go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99" y="851075"/>
            <a:ext cx="5150899" cy="42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Configurações x % de Branches Corretos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Configurações x CPI</a:t>
            </a:r>
          </a:p>
        </p:txBody>
      </p:sp>
      <p:pic>
        <p:nvPicPr>
          <p:cNvPr descr="ChartGo(1)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099" y="784475"/>
            <a:ext cx="5230849" cy="4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Configurações x Wall Time</a:t>
            </a:r>
          </a:p>
        </p:txBody>
      </p:sp>
      <p:pic>
        <p:nvPicPr>
          <p:cNvPr descr="ChartGo(2)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00" y="762175"/>
            <a:ext cx="5257600" cy="43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7. Considerações Finais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PT"/>
              <a:t>Apesar do miss rate melhorar indefinidamente conforme o aumento da cache, pode não ser prático na implementação.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PT"/>
              <a:t>Na média, </a:t>
            </a:r>
            <a:r>
              <a:rPr lang="pt-PT"/>
              <a:t>processadores </a:t>
            </a:r>
            <a:r>
              <a:rPr lang="pt-PT"/>
              <a:t>superescalares tendem a melhorar o CPI, mas piorar o </a:t>
            </a:r>
            <a:r>
              <a:rPr i="1" lang="pt-PT"/>
              <a:t>wall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PT"/>
              <a:t>Branch Prediction tende a melhorar os hazards significativamente, mas não influencia tanto no desempenho em geral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pt-PT"/>
              <a:t>Técnicas simples podem levar a melhoras consideráveis, mas devem ser implementadas com cuidado para não terem o efeito contrário do desejado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Dúvidas?</a:t>
            </a:r>
          </a:p>
        </p:txBody>
      </p:sp>
      <p:pic>
        <p:nvPicPr>
          <p:cNvPr descr="duvidas-300x3001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75" y="1358425"/>
            <a:ext cx="2426649" cy="24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PT"/>
              <a:t>Introdução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PT"/>
              <a:t>Aumento da demanda por poder computacional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PT"/>
              <a:t>Aumento de instâncias de hardware nem sempre são viáveis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PT"/>
              <a:t>Custo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PT"/>
              <a:t>Espaço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PT"/>
              <a:t>Desenvolvimento de técnicas para aumento de desempenho no mesmo hardware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PT"/>
              <a:t>Branch Prediction: tenta prever se o programa salta ou não, já que se recuperar de branchs não previstos é custoso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PT"/>
              <a:t>Tamanho de pipeline: permite colocar mais instruções simultaneamente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PT"/>
              <a:t>Memória Cache: permite que porções de </a:t>
            </a:r>
            <a:r>
              <a:rPr lang="pt-PT"/>
              <a:t>memória</a:t>
            </a:r>
            <a:r>
              <a:rPr lang="pt-PT"/>
              <a:t> muito usadas, fiquem próximas ao processador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PT"/>
              <a:t>Processamento Superescalar: permite que instruções sejam executadas em paralelo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2. Resumo do Roteiro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PT"/>
              <a:t>Etapas: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Etapa 1 - modificação da base de código para possibilitar simulação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Etapa 2 - Análise de desempenho (1): </a:t>
            </a:r>
            <a:r>
              <a:rPr lang="pt-PT"/>
              <a:t>utilização</a:t>
            </a:r>
            <a:r>
              <a:rPr lang="pt-PT"/>
              <a:t> do software Dinero para escolha da melhor configuração de cache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Etapa 3 - Análise de desempenho (2): combinação de configurações de pipeline, escalar x superescalar e branch prediction para </a:t>
            </a:r>
            <a:r>
              <a:rPr lang="pt-PT"/>
              <a:t>avaliação de desempenho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Programas utilizados:</a:t>
            </a:r>
            <a:r>
              <a:rPr lang="pt-PT" sz="1400"/>
              <a:t> </a:t>
            </a:r>
            <a:r>
              <a:rPr i="1" lang="pt-PT" sz="1400"/>
              <a:t>Dijkstra(small), BasicMath(large) e SHA(large)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3. Fundamentos Teóricos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PT"/>
              <a:t>Cache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Tamanho - diminui </a:t>
            </a:r>
            <a:r>
              <a:rPr i="1" lang="pt-PT"/>
              <a:t>miss rate</a:t>
            </a:r>
            <a:r>
              <a:rPr lang="pt-PT"/>
              <a:t> (mas pode aumentar </a:t>
            </a:r>
            <a:r>
              <a:rPr i="1" lang="pt-PT"/>
              <a:t>hit time</a:t>
            </a:r>
            <a:r>
              <a:rPr lang="pt-PT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Tamanho do bloco - diminui taxa de miss (localidade espacial), mas volta a aumentar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Associatividade - diminui taxa de miss, mas estabiliza em certo ponto. Aumenta </a:t>
            </a:r>
            <a:r>
              <a:rPr i="1" lang="pt-PT"/>
              <a:t>hit time</a:t>
            </a:r>
            <a:r>
              <a:rPr lang="pt-PT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Tamanho do Pipeline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Aumenta quantidade de instruções no pipeline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Escalar x Superescalar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Mais instruções sendo executadas em paralelo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Tanto superpipeline quanto superescalar aumentam throughput, mas também </a:t>
            </a:r>
            <a:r>
              <a:rPr lang="pt-PT"/>
              <a:t>aumentam complexidade e dependência de dados (que podem causar </a:t>
            </a:r>
            <a:r>
              <a:rPr i="1" lang="pt-PT"/>
              <a:t>stall</a:t>
            </a:r>
            <a:r>
              <a:rPr lang="pt-PT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3. Fundamentos Teóricos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PT"/>
              <a:t>Branch Prediction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Estático -  No nosso caso, assumimos que o branch nunca é tomado.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Dinâmico - Usamos a predição de um bit, baseado na última passagem pelo codigo.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Hazards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Estrutural - quando há competição por recurso.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Dados -  uma instrução depende de um dado ser atualizado em outro estágio do pipeline.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Controle - instruções de branch deslocam o fluxo de execução, fazendo com que a execução da próxima instrução dependa do resultado da instrução de branch.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4. Principais Implementações na Base de Código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PT"/>
              <a:t>Análise e contagem de </a:t>
            </a:r>
            <a:r>
              <a:rPr i="1" lang="pt-PT"/>
              <a:t>b</a:t>
            </a:r>
            <a:r>
              <a:rPr i="1" lang="pt-PT"/>
              <a:t>ranch stalls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Contagem do número total de ciclos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Contagem do número total de </a:t>
            </a:r>
            <a:r>
              <a:rPr i="1" lang="pt-PT"/>
              <a:t>jump stalls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Análise de </a:t>
            </a:r>
            <a:r>
              <a:rPr i="1" lang="pt-PT"/>
              <a:t>hazard </a:t>
            </a:r>
            <a:r>
              <a:rPr lang="pt-PT"/>
              <a:t>para processador sem </a:t>
            </a:r>
            <a:r>
              <a:rPr i="1" lang="pt-PT"/>
              <a:t>forward</a:t>
            </a:r>
          </a:p>
          <a:p>
            <a:pPr indent="-228600" lvl="0" marL="457200">
              <a:spcBef>
                <a:spcPts val="0"/>
              </a:spcBef>
            </a:pPr>
            <a:r>
              <a:rPr lang="pt-PT"/>
              <a:t>Geração de </a:t>
            </a:r>
            <a:r>
              <a:rPr i="1" lang="pt-PT"/>
              <a:t>trace </a:t>
            </a:r>
            <a:r>
              <a:rPr lang="pt-PT"/>
              <a:t>para análise de cache com Dinero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5. Configurações Utilizadas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PT" sz="1800"/>
              <a:t>Cache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L1 unificada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pt-PT" sz="1400"/>
              <a:t>Quantidade de blocos (8k a 1M)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pt-PT" sz="1400"/>
              <a:t>Tamanho do bloco (4bytes a 64bytes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pt-PT" sz="1400"/>
              <a:t>Associatividade(1 a 16-vias)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PT" sz="1800"/>
              <a:t>Tamanho de Pipeline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5 estágios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7 estágios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PT" sz="1800"/>
              <a:t>Escalar e Superescalar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Escalar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Superescalar (2 instruções em paralelo)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PT" sz="1800"/>
              <a:t>Branch Prediction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Estático - sempre assume que o branch não foi tomado.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Dinâmico de 1 bit - Tenta prever baseado na última passagem pelo loop.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Resultados de Hazards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SHA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6675"/>
            <a:ext cx="9144000" cy="43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