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3" r:id="rId3"/>
    <p:sldId id="257" r:id="rId4"/>
    <p:sldId id="264" r:id="rId5"/>
    <p:sldId id="267" r:id="rId6"/>
    <p:sldId id="268" r:id="rId7"/>
    <p:sldId id="259" r:id="rId8"/>
    <p:sldId id="265" r:id="rId9"/>
    <p:sldId id="306" r:id="rId10"/>
    <p:sldId id="307" r:id="rId11"/>
    <p:sldId id="308" r:id="rId1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AB8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782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2304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B08826E-46E2-443E-86AA-D8810DD58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8C3ED7-0BC1-4C6B-B2D5-576A36B709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01D7C76-ADFA-4B75-BB24-16D2B06B68A2}" type="datetimeFigureOut">
              <a:rPr lang="pt-BR"/>
              <a:pPr>
                <a:defRPr/>
              </a:pPr>
              <a:t>12/02/2025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A299F0-0E8A-4E97-8937-F48E5C6A39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AD175-4706-4D2B-B6D1-3E9A2AED5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D652C37-E45D-4E7E-B473-583958B8527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23EC17-3252-4EB5-AB47-891C08473A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73987E-15CD-43BE-885E-F056FCA9532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11DC96D-1E97-4F4B-8255-5F61AE0DD1D1}" type="datetimeFigureOut">
              <a:rPr lang="pt-BR"/>
              <a:pPr>
                <a:defRPr/>
              </a:pPr>
              <a:t>12/02/2025</a:t>
            </a:fld>
            <a:endParaRPr lang="pt-BR" dirty="0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E309504B-5F44-4FC9-91D5-56EB8AC06F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478F1E92-D1B0-46C4-BBA2-60B106D1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BAB9CA-3E90-4790-9E78-D1204238A3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AA1DB-D4B9-4A8F-94F1-FC97D0C94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4A56D8B-D0F2-49DE-A1CC-893414BA8E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B61F80A-3DD1-46B5-A9ED-4D69796A21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B77854C-D0E9-45DB-81F2-5AE7B474D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logo fiap novo.png">
            <a:extLst>
              <a:ext uri="{FF2B5EF4-FFF2-40B4-BE49-F238E27FC236}">
                <a16:creationId xmlns:a16="http://schemas.microsoft.com/office/drawing/2014/main" id="{74AAA8AB-A08B-4B4A-90BE-D46B5CCFD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0"/>
            <a:ext cx="1546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B5B59B63-FAE7-49E9-8C9D-0D6432D3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155EE385-1A09-40BA-9744-3E1B3C0E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75EB4BE-A385-4595-859F-650021A0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505D1-04E1-41E5-A878-0033F57AA90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307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CA8E9F-B003-42C4-BC45-D99F4BFA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FE66C9-C863-476E-8893-25AB1210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5FB6D3-45AE-4924-9121-77E3690B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54E1-65F3-4366-877C-3880024C845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4197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871C69-9735-4657-93A8-0FF88F1F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7BD2FD-228F-49AA-BF48-541E90E8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BD5216-1021-4E59-9382-9502E400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99CE-44A3-4DCF-80D4-316FF17FBF2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71813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013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94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logo fiap novo.png">
            <a:extLst>
              <a:ext uri="{FF2B5EF4-FFF2-40B4-BE49-F238E27FC236}">
                <a16:creationId xmlns:a16="http://schemas.microsoft.com/office/drawing/2014/main" id="{F47911E1-F23B-4A42-9D49-9F9EAC4DA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214313"/>
            <a:ext cx="1546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2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13"/>
          </p:nvPr>
        </p:nvSpPr>
        <p:spPr>
          <a:xfrm>
            <a:off x="7572396" y="0"/>
            <a:ext cx="1571604" cy="1500188"/>
          </a:xfrm>
        </p:spPr>
        <p:txBody>
          <a:bodyPr rtlCol="0">
            <a:normAutofit/>
          </a:bodyPr>
          <a:lstStyle/>
          <a:p>
            <a:pPr lvl="0"/>
            <a:endParaRPr lang="pt-BR" noProof="0" dirty="0"/>
          </a:p>
        </p:txBody>
      </p:sp>
      <p:sp>
        <p:nvSpPr>
          <p:cNvPr id="6" name="Espaço Reservado para Data 3">
            <a:extLst>
              <a:ext uri="{FF2B5EF4-FFF2-40B4-BE49-F238E27FC236}">
                <a16:creationId xmlns:a16="http://schemas.microsoft.com/office/drawing/2014/main" id="{5FD3698C-78BC-4372-9F64-831AEFAF4C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948BAEE8-EB93-4CAC-87AA-8BA4AF2D0DB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714750" y="6286500"/>
            <a:ext cx="2500313" cy="571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3E7CDB57-6A6A-41DE-AE1D-A184C191AE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EA373-4CC8-44A3-AFB5-5698AAE7CEF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88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57624-F814-42B7-B135-E977210E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014B45-12BC-44AF-9798-531644DE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7938"/>
            <a:ext cx="3448050" cy="3635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566CC-0775-4732-B597-15FC07B9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4BF25-B886-4D94-9A74-869BEAB8531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1963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D779BF-FCB8-4CA1-8258-2936C870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1D819F-53BD-4F44-AFC3-07627B9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6063" y="6356350"/>
            <a:ext cx="3233737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E03305-51CB-499C-B2B7-38E502C6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48599-BB57-497C-B9D4-19AD1AF9CA6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93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DEDEDF-E01C-4FE7-9F57-ED9195EA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8CF54E-A6D5-471F-96A0-98EF6222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4625" y="6356350"/>
            <a:ext cx="3305175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7BACDC-CF48-4F46-B8A0-2F4898A3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ABF4C-39EE-40EA-ABC1-28D7C71F364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7096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6" descr="logo fiap novo.png">
            <a:extLst>
              <a:ext uri="{FF2B5EF4-FFF2-40B4-BE49-F238E27FC236}">
                <a16:creationId xmlns:a16="http://schemas.microsoft.com/office/drawing/2014/main" id="{9F5EB9D1-DA4A-49EC-B8D1-7089344AF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0"/>
            <a:ext cx="1546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2254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4" name="Espaço Reservado para Data 2">
            <a:extLst>
              <a:ext uri="{FF2B5EF4-FFF2-40B4-BE49-F238E27FC236}">
                <a16:creationId xmlns:a16="http://schemas.microsoft.com/office/drawing/2014/main" id="{94E42293-053B-4EAC-87F3-60D8CB17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B0D780FF-6481-4D78-9FBF-B2062C14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4625" y="6357938"/>
            <a:ext cx="3305175" cy="3635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037BCC50-C0D0-4A8F-BA79-87EA794C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B985F-9DD7-423C-8DE5-E01253719B0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5576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 descr="logo fiap novo.png">
            <a:extLst>
              <a:ext uri="{FF2B5EF4-FFF2-40B4-BE49-F238E27FC236}">
                <a16:creationId xmlns:a16="http://schemas.microsoft.com/office/drawing/2014/main" id="{027E25C5-620C-4F55-8CC3-88FCAE6C1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0"/>
            <a:ext cx="1546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Data 1">
            <a:extLst>
              <a:ext uri="{FF2B5EF4-FFF2-40B4-BE49-F238E27FC236}">
                <a16:creationId xmlns:a16="http://schemas.microsoft.com/office/drawing/2014/main" id="{8CE91F37-4706-446D-9A23-29A1CCE2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0CC615A9-6D38-45D5-A758-B4CD3171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4625" y="6356350"/>
            <a:ext cx="3305175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9610CBB4-FAB5-4409-B6E1-0F3F1DBD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E8BC5-3B0D-4386-93BE-5F1B5C2E238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1380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0A7560-EFDD-432B-840C-2FDDB584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1663C5-2B11-4907-B20E-D7872C27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3188" y="6356350"/>
            <a:ext cx="3376612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354F1B-DD4C-4772-8026-EA48C496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013F6-5DB3-4424-988A-B71A66E589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069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78E2E23F-F773-41AB-BF4C-2A12F629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5707DB6-A804-4E69-8154-733231FA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3DB5D9B7-0CB2-4F9F-820D-60F057D7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F17C0-7DBD-4C40-AD97-C4E788DB2E6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122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ED9B9C38-727C-4079-9231-9BFD83FD2A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58BDC23E-7846-4376-9A66-5840B974A6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BAC30-406A-48AA-A82F-CE248D746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2AF8D-7D8E-47A1-B5F4-563F4380D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0CD40-D225-451F-B570-033FEB7D1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C8C224F-78BE-4D41-8C5B-75E5EDAB55D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11" r:id="rId9"/>
    <p:sldLayoutId id="2147484012" r:id="rId10"/>
    <p:sldLayoutId id="2147484013" r:id="rId11"/>
    <p:sldLayoutId id="2147484022" r:id="rId12"/>
    <p:sldLayoutId id="2147484023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patricia.magna@fiap.com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rackingthecodinginterview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3">
            <a:extLst>
              <a:ext uri="{FF2B5EF4-FFF2-40B4-BE49-F238E27FC236}">
                <a16:creationId xmlns:a16="http://schemas.microsoft.com/office/drawing/2014/main" id="{C99554D1-A822-44D8-8E9A-CAEC99AB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813" y="1428750"/>
            <a:ext cx="7772400" cy="1470025"/>
          </a:xfrm>
        </p:spPr>
        <p:txBody>
          <a:bodyPr/>
          <a:lstStyle/>
          <a:p>
            <a:pPr eaLnBrk="1" hangingPunct="1"/>
            <a:r>
              <a:rPr lang="pt-BR" altLang="pt-BR"/>
              <a:t>Apresentação da Disciplina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402FDDD-4071-40F1-B273-F94FB7ABC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563" y="3286125"/>
            <a:ext cx="7643812" cy="2209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en-US" sz="3600" dirty="0">
                <a:solidFill>
                  <a:schemeClr val="tx1"/>
                </a:solidFill>
              </a:rPr>
              <a:t>Códigos de Alta Performance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sz="36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solidFill>
                  <a:schemeClr val="tx1"/>
                </a:solidFill>
              </a:rPr>
              <a:t>Profa. Dra. Patrícia Magna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hlinkClick r:id="rId2"/>
              </a:rPr>
              <a:t>profpatricia.magna@fiap.com.br</a:t>
            </a:r>
            <a:endParaRPr lang="pt-BR" dirty="0"/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5443C3-C777-480C-9CB8-811551B0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082AB8"/>
                </a:solidFill>
              </a:rPr>
              <a:t>Aquecendo para iniciar práticas...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29A30EE-10D5-47DF-9E9E-7B4AADEFD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" y="1417638"/>
            <a:ext cx="9123510" cy="4938712"/>
          </a:xfrm>
        </p:spPr>
        <p:txBody>
          <a:bodyPr/>
          <a:lstStyle/>
          <a:p>
            <a:pPr marL="0" indent="0">
              <a:buNone/>
            </a:pPr>
            <a:r>
              <a:rPr lang="pt-BR" i="1" dirty="0">
                <a:highlight>
                  <a:srgbClr val="FFFF00"/>
                </a:highlight>
              </a:rPr>
              <a:t>Exercício 1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2400" dirty="0"/>
              <a:t>Elabore um programa que leia do teclado o RM e 2 notas de cada um dos alunos de uma turma (com no máximo 30 alunos). Armazene em 3 vetores diferentes.</a:t>
            </a:r>
          </a:p>
          <a:p>
            <a:pPr marL="0" indent="0">
              <a:buNone/>
            </a:pPr>
            <a:r>
              <a:rPr lang="pt-BR" sz="2400" dirty="0"/>
              <a:t>	A entrada de notas e RM dos alunos deve ser finalizada quando  for digitado um valor de RM negativo. </a:t>
            </a:r>
          </a:p>
          <a:p>
            <a:pPr marL="0" indent="0">
              <a:buNone/>
            </a:pPr>
            <a:r>
              <a:rPr lang="pt-BR" sz="2400" dirty="0"/>
              <a:t>	O programa deve: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Calcular a média de cada aluno, armazenando em um outro vetor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Apresentar o RM e média de cada aluno da turma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Gerar um outro vetor contendo apenas os </a:t>
            </a:r>
            <a:r>
              <a:rPr lang="pt-BR" sz="2000" dirty="0" err="1"/>
              <a:t>RMs</a:t>
            </a:r>
            <a:r>
              <a:rPr lang="pt-BR" sz="2000" dirty="0"/>
              <a:t> dos alunos aprovados (média maior ou igual a 6,0)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27CC45-4BFE-4619-913E-A20DEC9BE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E8E0163-C04F-4DE0-BD97-4C6974220B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D6E8BC5-3B0D-4386-93BE-5F1B5C2E2380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  <p:pic>
        <p:nvPicPr>
          <p:cNvPr id="8" name="Gráfico 7" descr="Ioga com preenchimento sólido">
            <a:extLst>
              <a:ext uri="{FF2B5EF4-FFF2-40B4-BE49-F238E27FC236}">
                <a16:creationId xmlns:a16="http://schemas.microsoft.com/office/drawing/2014/main" id="{1FB440B0-69FA-478D-AC1E-09A65FF89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1788" y="741821"/>
            <a:ext cx="1476596" cy="14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5443C3-C777-480C-9CB8-811551B0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082AB8"/>
                </a:solidFill>
              </a:rPr>
              <a:t>Aquecendo para iniciar práticas...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29A30EE-10D5-47DF-9E9E-7B4AADEFD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" y="1417638"/>
            <a:ext cx="9123510" cy="4938712"/>
          </a:xfrm>
        </p:spPr>
        <p:txBody>
          <a:bodyPr/>
          <a:lstStyle/>
          <a:p>
            <a:pPr marL="0" indent="0">
              <a:buNone/>
            </a:pPr>
            <a:r>
              <a:rPr lang="pt-BR" i="1" dirty="0">
                <a:highlight>
                  <a:srgbClr val="FFFF00"/>
                </a:highlight>
              </a:rPr>
              <a:t>Exercício 2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2400" dirty="0"/>
              <a:t>Modifique o programa elaborado no exercício 1 criando as seguintes funções (ou métodos):</a:t>
            </a:r>
          </a:p>
          <a:p>
            <a:pPr marL="0" indent="0">
              <a:buNone/>
            </a:pPr>
            <a:r>
              <a:rPr lang="pt-BR" sz="24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 err="1"/>
              <a:t>entradaDados</a:t>
            </a:r>
            <a:r>
              <a:rPr lang="pt-BR" sz="2000" dirty="0"/>
              <a:t>(): para ler o RM e notas de cada aluno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 err="1"/>
              <a:t>calculaMedia</a:t>
            </a:r>
            <a:r>
              <a:rPr lang="pt-BR" sz="2000" dirty="0"/>
              <a:t>(): para calcular média de cada aluno gerando o vetor de médias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 err="1"/>
              <a:t>geraListaAprovados</a:t>
            </a:r>
            <a:r>
              <a:rPr lang="pt-BR" sz="2000" dirty="0"/>
              <a:t>(): para gerar um vetor contendo apenas os </a:t>
            </a:r>
            <a:r>
              <a:rPr lang="pt-BR" sz="2000" dirty="0" err="1"/>
              <a:t>RMs</a:t>
            </a:r>
            <a:r>
              <a:rPr lang="pt-BR" sz="2000" dirty="0"/>
              <a:t> dos alunos aprovados (média maior ou igual a 6,0)</a:t>
            </a:r>
          </a:p>
          <a:p>
            <a:pPr marL="914400" lvl="1" indent="-457200">
              <a:buFont typeface="+mj-lt"/>
              <a:buAutoNum type="arabicPeriod"/>
            </a:pPr>
            <a:endParaRPr lang="pt-BR" sz="2000" dirty="0"/>
          </a:p>
          <a:p>
            <a:pPr marL="457200" lvl="1" indent="0">
              <a:buNone/>
            </a:pPr>
            <a:r>
              <a:rPr lang="pt-BR" sz="2400" dirty="0"/>
              <a:t>O método </a:t>
            </a:r>
            <a:r>
              <a:rPr lang="pt-BR" sz="2400" dirty="0" err="1"/>
              <a:t>main</a:t>
            </a:r>
            <a:r>
              <a:rPr lang="pt-BR" sz="2400" dirty="0"/>
              <a:t>() deve usar as funções para apresentar a saída igual ao programa elaborado no exercício 1.</a:t>
            </a:r>
            <a:endParaRPr lang="pt-BR" sz="20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27CC45-4BFE-4619-913E-A20DEC9BE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E8E0163-C04F-4DE0-BD97-4C6974220B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D6E8BC5-3B0D-4386-93BE-5F1B5C2E2380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  <p:pic>
        <p:nvPicPr>
          <p:cNvPr id="8" name="Gráfico 7" descr="Ioga com preenchimento sólido">
            <a:extLst>
              <a:ext uri="{FF2B5EF4-FFF2-40B4-BE49-F238E27FC236}">
                <a16:creationId xmlns:a16="http://schemas.microsoft.com/office/drawing/2014/main" id="{1FB440B0-69FA-478D-AC1E-09A65FF89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1788" y="741821"/>
            <a:ext cx="1476596" cy="14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2">
            <a:extLst>
              <a:ext uri="{FF2B5EF4-FFF2-40B4-BE49-F238E27FC236}">
                <a16:creationId xmlns:a16="http://schemas.microsoft.com/office/drawing/2014/main" id="{83766125-55C6-4AA9-B880-D7D8DB092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285875"/>
            <a:ext cx="8358188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FF0000"/>
                </a:solidFill>
                <a:latin typeface="Arial" panose="020B0604020202020204" pitchFamily="34" charset="0"/>
              </a:rPr>
              <a:t>Professora:</a:t>
            </a:r>
            <a:r>
              <a:rPr lang="pt-BR" altLang="pt-BR" sz="1800" b="1">
                <a:latin typeface="Arial" panose="020B0604020202020204" pitchFamily="34" charset="0"/>
              </a:rPr>
              <a:t>	Patrícia Magna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solidFill>
                  <a:srgbClr val="082AB8"/>
                </a:solidFill>
                <a:latin typeface="Arial" panose="020B0604020202020204" pitchFamily="34" charset="0"/>
              </a:rPr>
              <a:t>Formação</a:t>
            </a:r>
            <a:endParaRPr lang="pt-BR" altLang="pt-BR" sz="1800" b="1">
              <a:solidFill>
                <a:srgbClr val="082AB8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FF0000"/>
                </a:solidFill>
                <a:latin typeface="Arial" panose="020B0604020202020204" pitchFamily="34" charset="0"/>
              </a:rPr>
              <a:t>Graduação:</a:t>
            </a:r>
            <a:r>
              <a:rPr lang="pt-BR" altLang="pt-BR" sz="1800" b="1">
                <a:latin typeface="Arial" panose="020B0604020202020204" pitchFamily="34" charset="0"/>
              </a:rPr>
              <a:t>Física Computacional (IFQSC USP – São Carlos/SP)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FF0000"/>
                </a:solidFill>
                <a:latin typeface="Arial" panose="020B0604020202020204" pitchFamily="34" charset="0"/>
              </a:rPr>
              <a:t>Mestrado :</a:t>
            </a:r>
            <a:r>
              <a:rPr lang="pt-BR" altLang="pt-BR" sz="1800" b="1">
                <a:latin typeface="Arial" panose="020B0604020202020204" pitchFamily="34" charset="0"/>
              </a:rPr>
              <a:t> Física Aplicada Computacional (IFQSC USP – São Carlos/SP)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 	Dissertação: </a:t>
            </a:r>
            <a:r>
              <a:rPr lang="pt-BR" altLang="pt-BR" sz="1800" i="1">
                <a:latin typeface="Arial" panose="020B0604020202020204" pitchFamily="34" charset="0"/>
              </a:rPr>
              <a:t>Redução dos Bits de Emparelhamento da Máquina a Fluxo de Dados  de Manchester.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i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FF0000"/>
                </a:solidFill>
                <a:latin typeface="Arial" panose="020B0604020202020204" pitchFamily="34" charset="0"/>
              </a:rPr>
              <a:t>Doutorado:</a:t>
            </a:r>
            <a:r>
              <a:rPr lang="pt-BR" altLang="pt-BR" sz="1800" b="1">
                <a:latin typeface="Arial" panose="020B0604020202020204" pitchFamily="34" charset="0"/>
              </a:rPr>
              <a:t> Física Aplicada Computacional (IFSC USP – São Carlos/SP)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	Tese:	</a:t>
            </a:r>
            <a:r>
              <a:rPr lang="pt-BR" altLang="pt-BR" sz="1800">
                <a:latin typeface="Arial" panose="020B0604020202020204" pitchFamily="34" charset="0"/>
              </a:rPr>
              <a:t>  Projeto e Simulação de uma Arquitetura a Fluxo de Dados de Segunda   Geração</a:t>
            </a:r>
            <a:endParaRPr lang="pt-BR" altLang="pt-BR" sz="1800" i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i="1">
              <a:latin typeface="Arial" panose="020B0604020202020204" pitchFamily="34" charset="0"/>
            </a:endParaRPr>
          </a:p>
        </p:txBody>
      </p:sp>
      <p:sp>
        <p:nvSpPr>
          <p:cNvPr id="15363" name="Espaço Reservado para Número de Slide 3">
            <a:extLst>
              <a:ext uri="{FF2B5EF4-FFF2-40B4-BE49-F238E27FC236}">
                <a16:creationId xmlns:a16="http://schemas.microsoft.com/office/drawing/2014/main" id="{25C5E662-A826-4704-8A27-A03F96AFA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8AFC4A-062E-4020-81AF-35F40F9C7607}" type="slidenum">
              <a:rPr lang="pt-B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t-B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70CFCE-E1A6-400C-9E0F-FFCBE17B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4625" y="6286500"/>
            <a:ext cx="2357438" cy="434975"/>
          </a:xfrm>
        </p:spPr>
        <p:txBody>
          <a:bodyPr/>
          <a:lstStyle/>
          <a:p>
            <a:pPr>
              <a:defRPr/>
            </a:pPr>
            <a:r>
              <a:rPr lang="pt-BR" altLang="en-US"/>
              <a:t>Códigos de Alta Performance  Profa Patrícia Magna</a:t>
            </a:r>
            <a:endParaRPr lang="pt-BR" altLang="en-US" dirty="0"/>
          </a:p>
        </p:txBody>
      </p:sp>
      <p:pic>
        <p:nvPicPr>
          <p:cNvPr id="15365" name="Picture 6" descr="Resultado de imagem para beca de formatura">
            <a:extLst>
              <a:ext uri="{FF2B5EF4-FFF2-40B4-BE49-F238E27FC236}">
                <a16:creationId xmlns:a16="http://schemas.microsoft.com/office/drawing/2014/main" id="{7F3F404D-21FE-467A-B221-D6DFF32D0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642938"/>
            <a:ext cx="2735263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0C8A837-9083-4D08-8B87-3E9C739C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 eaLnBrk="1" hangingPunct="1"/>
            <a:r>
              <a:rPr lang="pt-BR" altLang="pt-BR" sz="4000" b="1" dirty="0"/>
              <a:t>Objetivos da Disciplina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D3386ED-DDA3-4100-B6D2-3E994D93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Capacitar o aluno na manipulação das estruturas de dados básicas, gerando as implementações correspondentes em uma linguagem de programação (JAVA).</a:t>
            </a:r>
          </a:p>
          <a:p>
            <a:pPr eaLnBrk="1" hangingPunct="1">
              <a:lnSpc>
                <a:spcPct val="80000"/>
              </a:lnSpc>
            </a:pPr>
            <a:endParaRPr lang="pt-BR" altLang="pt-BR" sz="20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Propiciar o entendimento e o aprendizado de novas estruturas, comumente,  usadas mais comumente para o armazenamento e posterior recuperação eficiente de dados.</a:t>
            </a:r>
          </a:p>
          <a:p>
            <a:pPr eaLnBrk="1" hangingPunct="1">
              <a:lnSpc>
                <a:spcPct val="80000"/>
              </a:lnSpc>
            </a:pPr>
            <a:endParaRPr lang="pt-BR" altLang="pt-BR" sz="20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Expor noções de eficiência de algoritmos com tempo crítico de execução.</a:t>
            </a:r>
          </a:p>
          <a:p>
            <a:pPr eaLnBrk="1" hangingPunct="1">
              <a:lnSpc>
                <a:spcPct val="80000"/>
              </a:lnSpc>
            </a:pPr>
            <a:endParaRPr lang="pt-BR" altLang="pt-BR" sz="20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Criar condições de análise de eficiência dos métodos de ordenação de grande volume de dados e, também, da recuperação de informação armazenada em grande massa de dados</a:t>
            </a:r>
          </a:p>
          <a:p>
            <a:pPr eaLnBrk="1" hangingPunct="1">
              <a:lnSpc>
                <a:spcPct val="80000"/>
              </a:lnSpc>
            </a:pPr>
            <a:endParaRPr lang="pt-BR" altLang="pt-BR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 </a:t>
            </a:r>
          </a:p>
        </p:txBody>
      </p:sp>
      <p:sp>
        <p:nvSpPr>
          <p:cNvPr id="17412" name="Espaço Reservado para Número de Slide 5">
            <a:extLst>
              <a:ext uri="{FF2B5EF4-FFF2-40B4-BE49-F238E27FC236}">
                <a16:creationId xmlns:a16="http://schemas.microsoft.com/office/drawing/2014/main" id="{B358380C-4DB4-4F48-ACB1-C7C2F9C9924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A5760-052F-4743-8A4E-808504F449D3}" type="slidenum">
              <a:rPr lang="pt-B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B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0FA961-1081-436C-84FB-DE4056D582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4198429D-BACF-4F68-8568-9D4D6576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6972300" cy="1143000"/>
          </a:xfrm>
        </p:spPr>
        <p:txBody>
          <a:bodyPr/>
          <a:lstStyle/>
          <a:p>
            <a:pPr algn="l" eaLnBrk="1" hangingPunct="1"/>
            <a:r>
              <a:rPr lang="pt-BR" altLang="pt-BR" sz="4000" b="1" dirty="0"/>
              <a:t>Ementa</a:t>
            </a:r>
          </a:p>
        </p:txBody>
      </p:sp>
      <p:sp>
        <p:nvSpPr>
          <p:cNvPr id="18435" name="Espaço Reservado para Conteúdo 2">
            <a:extLst>
              <a:ext uri="{FF2B5EF4-FFF2-40B4-BE49-F238E27FC236}">
                <a16:creationId xmlns:a16="http://schemas.microsoft.com/office/drawing/2014/main" id="{3CC47EF3-C28B-468D-9D30-B3E94892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72488" cy="5357813"/>
          </a:xfrm>
        </p:spPr>
        <p:txBody>
          <a:bodyPr/>
          <a:lstStyle/>
          <a:p>
            <a:pPr eaLnBrk="1" hangingPunct="1"/>
            <a:r>
              <a:rPr lang="pt-BR" altLang="pt-BR" sz="2400" dirty="0"/>
              <a:t>Definição de novos tipos de dados</a:t>
            </a:r>
          </a:p>
          <a:p>
            <a:pPr eaLnBrk="1" hangingPunct="1"/>
            <a:r>
              <a:rPr lang="pt-BR" altLang="pt-BR" sz="2400" dirty="0"/>
              <a:t>Listas lineares por contiguidade (vetores) dinâmicos. </a:t>
            </a:r>
          </a:p>
          <a:p>
            <a:pPr eaLnBrk="1" hangingPunct="1"/>
            <a:r>
              <a:rPr lang="pt-BR" altLang="pt-BR" sz="2400" dirty="0"/>
              <a:t>Alocação dinâmica de memória. </a:t>
            </a:r>
          </a:p>
          <a:p>
            <a:pPr eaLnBrk="1" hangingPunct="1"/>
            <a:r>
              <a:rPr lang="pt-BR" altLang="pt-BR" sz="2400" dirty="0"/>
              <a:t>Listas lineares encadeadas</a:t>
            </a:r>
          </a:p>
          <a:p>
            <a:pPr eaLnBrk="1" hangingPunct="1"/>
            <a:r>
              <a:rPr lang="pt-BR" altLang="pt-BR" sz="2400" dirty="0"/>
              <a:t>Listas lineares especiais: pilhas e filas. </a:t>
            </a:r>
          </a:p>
          <a:p>
            <a:pPr eaLnBrk="1" hangingPunct="1"/>
            <a:r>
              <a:rPr lang="pt-BR" altLang="pt-BR" sz="2400" dirty="0"/>
              <a:t>Algoritmos recursivos.</a:t>
            </a:r>
          </a:p>
          <a:p>
            <a:pPr eaLnBrk="1" hangingPunct="1"/>
            <a:r>
              <a:rPr lang="pt-BR" altLang="pt-BR" sz="2400" dirty="0"/>
              <a:t>Introdução à Árvores e suas aplicações. </a:t>
            </a:r>
          </a:p>
          <a:p>
            <a:pPr eaLnBrk="1" hangingPunct="1"/>
            <a:r>
              <a:rPr lang="pt-BR" altLang="pt-BR" sz="2400" dirty="0"/>
              <a:t>Métodos de ordenação de vetores</a:t>
            </a:r>
          </a:p>
          <a:p>
            <a:pPr eaLnBrk="1" hangingPunct="1"/>
            <a:r>
              <a:rPr lang="pt-BR" altLang="pt-BR" sz="2400" dirty="0"/>
              <a:t>Métodos de recuperação de informação em vetores</a:t>
            </a:r>
          </a:p>
          <a:p>
            <a:pPr eaLnBrk="1" hangingPunct="1"/>
            <a:r>
              <a:rPr lang="pt-BR" altLang="pt-BR" sz="2400" dirty="0"/>
              <a:t>Análise de eficiência de algoritmos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F19C1B-D690-4A86-AE3F-C3D0C81E5D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18437" name="Espaço Reservado para Número de Slide 4">
            <a:extLst>
              <a:ext uri="{FF2B5EF4-FFF2-40B4-BE49-F238E27FC236}">
                <a16:creationId xmlns:a16="http://schemas.microsoft.com/office/drawing/2014/main" id="{7C67F42E-F24F-4222-90FD-81A6B067B50F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F91A06-1B3A-4326-8B71-0A06C544AE79}" type="slidenum">
              <a:rPr lang="pt-B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B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Conteúdo 2">
            <a:extLst>
              <a:ext uri="{FF2B5EF4-FFF2-40B4-BE49-F238E27FC236}">
                <a16:creationId xmlns:a16="http://schemas.microsoft.com/office/drawing/2014/main" id="{D2D264C7-0F14-41D5-97A2-F3103B4B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800" dirty="0"/>
              <a:t>Por que devemos estudar esses assuntos?</a:t>
            </a:r>
          </a:p>
          <a:p>
            <a:endParaRPr lang="pt-BR" altLang="pt-BR" sz="2800" dirty="0"/>
          </a:p>
          <a:p>
            <a:r>
              <a:rPr lang="pt-BR" altLang="pt-BR" sz="2800" dirty="0"/>
              <a:t>Onde são aplicados?</a:t>
            </a:r>
          </a:p>
          <a:p>
            <a:endParaRPr lang="pt-BR" altLang="pt-BR" sz="2800" dirty="0"/>
          </a:p>
          <a:p>
            <a:r>
              <a:rPr lang="pt-BR" altLang="pt-BR" sz="2800" dirty="0"/>
              <a:t>Esses assuntos podem ser importantes para conquistar vagas de empregos em grandes empresas de TI?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1E2560-0143-4E7E-B85A-3D2A25047C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19460" name="Espaço Reservado para Número de Slide 5">
            <a:extLst>
              <a:ext uri="{FF2B5EF4-FFF2-40B4-BE49-F238E27FC236}">
                <a16:creationId xmlns:a16="http://schemas.microsoft.com/office/drawing/2014/main" id="{C5404177-DD22-4BBC-8B8A-A6A13E9BFEA8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0C0037-5160-4B39-A8D0-ECBFEE939CA3}" type="slidenum">
              <a:rPr lang="pt-B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B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ED855-CBFB-4356-AC8B-C6C1DAC797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20483" name="Espaço Reservado para Número de Slide 5">
            <a:extLst>
              <a:ext uri="{FF2B5EF4-FFF2-40B4-BE49-F238E27FC236}">
                <a16:creationId xmlns:a16="http://schemas.microsoft.com/office/drawing/2014/main" id="{30EAA7BA-E5EB-45B8-A734-BB90B0C0AE05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522AE4-45F5-442A-8ED2-264844245DED}" type="slidenum">
              <a:rPr lang="pt-B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B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0484" name="Imagem 7">
            <a:hlinkClick r:id="rId2"/>
            <a:extLst>
              <a:ext uri="{FF2B5EF4-FFF2-40B4-BE49-F238E27FC236}">
                <a16:creationId xmlns:a16="http://schemas.microsoft.com/office/drawing/2014/main" id="{8B4159B4-E63E-43F4-8347-69359F6F0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738188"/>
            <a:ext cx="458152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32AC19E-FC0E-46F7-8834-A0608023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60350"/>
            <a:ext cx="8064500" cy="1111250"/>
          </a:xfrm>
        </p:spPr>
        <p:txBody>
          <a:bodyPr/>
          <a:lstStyle/>
          <a:p>
            <a:pPr algn="l" eaLnBrk="1" hangingPunct="1"/>
            <a:r>
              <a:rPr lang="pt-BR" altLang="pt-BR" sz="3200" b="1"/>
              <a:t>Principais Referências Bibliográficas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96D7527-084F-488F-9034-421F176CFC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143000"/>
            <a:ext cx="8893175" cy="5286375"/>
          </a:xfrm>
        </p:spPr>
        <p:txBody>
          <a:bodyPr rtlCol="0">
            <a:noAutofit/>
          </a:bodyPr>
          <a:lstStyle/>
          <a:p>
            <a:pPr>
              <a:buFont typeface="Arial" charset="0"/>
              <a:buChar char="•"/>
              <a:defRPr/>
            </a:pPr>
            <a:r>
              <a:rPr lang="pt-BR" sz="2000" cap="small" dirty="0"/>
              <a:t>ASCÊNCIO</a:t>
            </a:r>
            <a:r>
              <a:rPr lang="pt-BR" sz="2000" dirty="0"/>
              <a:t>, </a:t>
            </a:r>
            <a:r>
              <a:rPr lang="pt-BR" sz="2000" dirty="0" err="1"/>
              <a:t>A.F.</a:t>
            </a:r>
            <a:r>
              <a:rPr lang="pt-BR" sz="2000" dirty="0"/>
              <a:t>G; ARAUJO, </a:t>
            </a:r>
            <a:r>
              <a:rPr lang="pt-BR" sz="2000" dirty="0" err="1"/>
              <a:t>G.S.</a:t>
            </a:r>
            <a:r>
              <a:rPr lang="pt-BR" sz="2000" dirty="0"/>
              <a:t> </a:t>
            </a:r>
            <a:r>
              <a:rPr lang="pt-BR" sz="2000" b="1" dirty="0"/>
              <a:t>Estruturas de Dados: Algoritmos, Análise de Complexidade e Implementações em JAVA e C/C++. </a:t>
            </a:r>
            <a:r>
              <a:rPr lang="pt-BR" sz="2000" dirty="0"/>
              <a:t>São Paulo, </a:t>
            </a:r>
            <a:r>
              <a:rPr lang="pt-BR" sz="2000" dirty="0" err="1"/>
              <a:t>Ed.Pearson</a:t>
            </a:r>
            <a:r>
              <a:rPr lang="pt-BR" sz="2000" dirty="0"/>
              <a:t> Prentice Hall, 2015.</a:t>
            </a:r>
          </a:p>
          <a:p>
            <a:pPr>
              <a:buFont typeface="Arial" charset="0"/>
              <a:buChar char="•"/>
              <a:defRPr/>
            </a:pPr>
            <a:endParaRPr lang="pt-BR" sz="1600" dirty="0"/>
          </a:p>
          <a:p>
            <a:pPr>
              <a:buFont typeface="Arial" charset="0"/>
              <a:buChar char="•"/>
              <a:defRPr/>
            </a:pPr>
            <a:r>
              <a:rPr lang="pt-BR" sz="2000" dirty="0"/>
              <a:t>PEREIRA, </a:t>
            </a:r>
            <a:r>
              <a:rPr lang="pt-BR" sz="2000" dirty="0" err="1"/>
              <a:t>S.L.</a:t>
            </a:r>
            <a:r>
              <a:rPr lang="pt-BR" sz="2000" dirty="0"/>
              <a:t>; </a:t>
            </a:r>
            <a:r>
              <a:rPr lang="pt-BR" sz="2000" b="1" dirty="0"/>
              <a:t>Estruturas de Dados Fundamentais: Conceitos e Aplicações. </a:t>
            </a:r>
            <a:r>
              <a:rPr lang="pt-BR" sz="2000" dirty="0"/>
              <a:t>São Paulo, Ed. Érica, 1996.</a:t>
            </a:r>
          </a:p>
          <a:p>
            <a:pPr>
              <a:buFont typeface="Arial" charset="0"/>
              <a:buChar char="•"/>
              <a:defRPr/>
            </a:pPr>
            <a:endParaRPr lang="pt-BR" sz="1600" dirty="0"/>
          </a:p>
          <a:p>
            <a:pPr>
              <a:buFont typeface="Arial" charset="0"/>
              <a:buChar char="•"/>
              <a:defRPr/>
            </a:pPr>
            <a:r>
              <a:rPr lang="pt-BR" sz="2000" dirty="0"/>
              <a:t>TENEMBAUM, A.M </a:t>
            </a:r>
            <a:r>
              <a:rPr lang="pt-BR" sz="2000" dirty="0" err="1"/>
              <a:t>et</a:t>
            </a:r>
            <a:r>
              <a:rPr lang="pt-BR" sz="2000" dirty="0"/>
              <a:t> al.; </a:t>
            </a:r>
            <a:r>
              <a:rPr lang="pt-BR" sz="2000" b="1" dirty="0"/>
              <a:t>Estruturas de Dados usando C.</a:t>
            </a:r>
            <a:r>
              <a:rPr lang="pt-BR" sz="2000" dirty="0"/>
              <a:t> </a:t>
            </a:r>
            <a:r>
              <a:rPr lang="pt-BR" sz="2000" dirty="0" err="1"/>
              <a:t>Makron</a:t>
            </a:r>
            <a:r>
              <a:rPr lang="pt-BR" sz="2000" dirty="0"/>
              <a:t> Books </a:t>
            </a:r>
            <a:r>
              <a:rPr lang="pt-BR" sz="2000" dirty="0" err="1"/>
              <a:t>Ltda</a:t>
            </a:r>
            <a:r>
              <a:rPr lang="pt-BR" sz="2000" dirty="0"/>
              <a:t>, 1995.</a:t>
            </a:r>
          </a:p>
          <a:p>
            <a:pPr>
              <a:buFont typeface="Arial" charset="0"/>
              <a:buChar char="•"/>
              <a:defRPr/>
            </a:pPr>
            <a:endParaRPr lang="pt-BR" sz="1600" dirty="0"/>
          </a:p>
          <a:p>
            <a:pPr>
              <a:buFont typeface="Arial" charset="0"/>
              <a:buChar char="•"/>
              <a:defRPr/>
            </a:pPr>
            <a:r>
              <a:rPr lang="pt-BR" sz="2000" dirty="0"/>
              <a:t>DEITEL, P; J.; </a:t>
            </a:r>
            <a:r>
              <a:rPr lang="pt-BR" sz="2000" dirty="0" err="1"/>
              <a:t>Deitel</a:t>
            </a:r>
            <a:r>
              <a:rPr lang="pt-BR" sz="2000" dirty="0"/>
              <a:t>, H.M., </a:t>
            </a:r>
            <a:r>
              <a:rPr lang="pt-BR" sz="2000" b="1" dirty="0"/>
              <a:t>Java: como programar </a:t>
            </a:r>
            <a:r>
              <a:rPr lang="pt-BR" sz="2000" dirty="0"/>
              <a:t>- 8ª edição, São Paulo, </a:t>
            </a:r>
            <a:r>
              <a:rPr lang="pt-BR" sz="2000" dirty="0" err="1"/>
              <a:t>Ed.Pearson</a:t>
            </a:r>
            <a:r>
              <a:rPr lang="pt-BR" sz="2000" dirty="0"/>
              <a:t> Prentice Hall, 2010.</a:t>
            </a:r>
          </a:p>
          <a:p>
            <a:pPr>
              <a:buFont typeface="Arial" charset="0"/>
              <a:buChar char="•"/>
              <a:defRPr/>
            </a:pPr>
            <a:endParaRPr lang="pt-BR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E outros…</a:t>
            </a:r>
          </a:p>
        </p:txBody>
      </p:sp>
      <p:sp>
        <p:nvSpPr>
          <p:cNvPr id="21508" name="Espaço Reservado para Número de Slide 5">
            <a:extLst>
              <a:ext uri="{FF2B5EF4-FFF2-40B4-BE49-F238E27FC236}">
                <a16:creationId xmlns:a16="http://schemas.microsoft.com/office/drawing/2014/main" id="{592329E3-1895-4C10-980D-B72DF69245C1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A725B3-ADB9-4F0E-B538-AA4D5A006E5B}" type="slidenum">
              <a:rPr lang="pt-B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B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CABA55E-3C34-4C6F-BF1C-87BDFEE7DD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2BC43841-70C6-419F-B3DD-B342F4D5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 eaLnBrk="1" hangingPunct="1"/>
            <a:r>
              <a:rPr lang="pt-BR" altLang="pt-BR" sz="4000" b="1" dirty="0"/>
              <a:t>Metodologia de ensino </a:t>
            </a:r>
          </a:p>
        </p:txBody>
      </p:sp>
      <p:sp>
        <p:nvSpPr>
          <p:cNvPr id="22531" name="Espaço Reservado para Conteúdo 2">
            <a:extLst>
              <a:ext uri="{FF2B5EF4-FFF2-40B4-BE49-F238E27FC236}">
                <a16:creationId xmlns:a16="http://schemas.microsoft.com/office/drawing/2014/main" id="{93C56E46-DC46-4323-BB15-260AD744F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z="2800" dirty="0"/>
          </a:p>
          <a:p>
            <a:pPr eaLnBrk="1" hangingPunct="1"/>
            <a:r>
              <a:rPr lang="pt-BR" altLang="pt-BR" sz="2800" dirty="0"/>
              <a:t>A metodologia se baseia em aulas teóricas expositivas mescladas com uma grande quantidade de exercícios práticos em cada unidade do conteúdo programático, além de trabalhos de avaliação continuada.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4142FD-23ED-4E03-8374-5954FC0B38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Códigos de Alta Performance  Profa Patrícia Magna</a:t>
            </a:r>
          </a:p>
        </p:txBody>
      </p:sp>
      <p:sp>
        <p:nvSpPr>
          <p:cNvPr id="22533" name="Espaço Reservado para Número de Slide 4">
            <a:extLst>
              <a:ext uri="{FF2B5EF4-FFF2-40B4-BE49-F238E27FC236}">
                <a16:creationId xmlns:a16="http://schemas.microsoft.com/office/drawing/2014/main" id="{0CA61C2D-D0F7-4BCB-BBEF-0202BE2EE9BA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86C0E-1897-480D-A9FE-8F39292D1E47}" type="slidenum">
              <a:rPr lang="pt-B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B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5666061-C140-4260-A4F5-AF03A863FCE2}"/>
              </a:ext>
            </a:extLst>
          </p:cNvPr>
          <p:cNvSpPr/>
          <p:nvPr/>
        </p:nvSpPr>
        <p:spPr>
          <a:xfrm>
            <a:off x="900113" y="836613"/>
            <a:ext cx="7559675" cy="376713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3" name="Gráfico 2" descr="Laptop com telefone e calculadora">
            <a:extLst>
              <a:ext uri="{FF2B5EF4-FFF2-40B4-BE49-F238E27FC236}">
                <a16:creationId xmlns:a16="http://schemas.microsoft.com/office/drawing/2014/main" id="{16E770D4-567A-4AC9-8D38-D2219E46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0" y="425450"/>
            <a:ext cx="4178300" cy="41783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97AC7D-59E2-4760-A136-379F664BCA36}"/>
              </a:ext>
            </a:extLst>
          </p:cNvPr>
          <p:cNvSpPr txBox="1"/>
          <p:nvPr/>
        </p:nvSpPr>
        <p:spPr>
          <a:xfrm>
            <a:off x="1131888" y="4738688"/>
            <a:ext cx="7472362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atin typeface="Bradley Hand ITC" panose="03070402050302030203" pitchFamily="66" charset="0"/>
              </a:rPr>
              <a:t>A partir de agora vamos:</a:t>
            </a:r>
          </a:p>
          <a:p>
            <a:pPr marL="620713" indent="-434975"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latin typeface="Bradley Hand ITC" panose="03070402050302030203" pitchFamily="66" charset="0"/>
              </a:rPr>
              <a:t>pôr  em prática tudo que já sabemos de programação</a:t>
            </a:r>
          </a:p>
          <a:p>
            <a:pPr marL="620713" indent="-434975"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latin typeface="Bradley Hand ITC" panose="03070402050302030203" pitchFamily="66" charset="0"/>
              </a:rPr>
              <a:t>agregar ainda mais conhecimentos</a:t>
            </a:r>
          </a:p>
          <a:p>
            <a:pPr marL="620713" indent="-434975"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latin typeface="Bradley Hand ITC" panose="03070402050302030203" pitchFamily="66" charset="0"/>
              </a:rPr>
              <a:t>criar soluções mais eficientes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Words>733</Words>
  <Application>Microsoft Office PowerPoint</Application>
  <PresentationFormat>Apresentação na tela (4:3)</PresentationFormat>
  <Paragraphs>98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Bradley Hand ITC</vt:lpstr>
      <vt:lpstr>Calibri</vt:lpstr>
      <vt:lpstr>Wingdings</vt:lpstr>
      <vt:lpstr>Tema do Office</vt:lpstr>
      <vt:lpstr>Apresentação da Disciplina</vt:lpstr>
      <vt:lpstr>Apresentação do PowerPoint</vt:lpstr>
      <vt:lpstr>Objetivos da Disciplina</vt:lpstr>
      <vt:lpstr>Ementa</vt:lpstr>
      <vt:lpstr>Apresentação do PowerPoint</vt:lpstr>
      <vt:lpstr>Apresentação do PowerPoint</vt:lpstr>
      <vt:lpstr>Principais Referências Bibliográficas</vt:lpstr>
      <vt:lpstr>Metodologia de ensino </vt:lpstr>
      <vt:lpstr>Apresentação do PowerPoint</vt:lpstr>
      <vt:lpstr>Aquecendo para iniciar práticas...</vt:lpstr>
      <vt:lpstr>Aquecendo para iniciar práticas...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de Computadores</dc:title>
  <dc:creator>Patrícia Magna</dc:creator>
  <cp:lastModifiedBy>Patrícia Magna</cp:lastModifiedBy>
  <cp:revision>62</cp:revision>
  <dcterms:created xsi:type="dcterms:W3CDTF">2005-02-16T13:03:14Z</dcterms:created>
  <dcterms:modified xsi:type="dcterms:W3CDTF">2025-02-12T20:06:20Z</dcterms:modified>
</cp:coreProperties>
</file>