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739" r:id="rId4"/>
  </p:sldMasterIdLst>
  <p:notesMasterIdLst>
    <p:notesMasterId r:id="rId31"/>
  </p:notesMasterIdLst>
  <p:sldIdLst>
    <p:sldId id="267" r:id="rId5"/>
    <p:sldId id="310" r:id="rId6"/>
    <p:sldId id="347" r:id="rId7"/>
    <p:sldId id="348" r:id="rId8"/>
    <p:sldId id="311" r:id="rId9"/>
    <p:sldId id="344" r:id="rId10"/>
    <p:sldId id="312" r:id="rId11"/>
    <p:sldId id="329" r:id="rId12"/>
    <p:sldId id="333" r:id="rId13"/>
    <p:sldId id="330" r:id="rId14"/>
    <p:sldId id="334" r:id="rId15"/>
    <p:sldId id="335" r:id="rId16"/>
    <p:sldId id="337" r:id="rId17"/>
    <p:sldId id="338" r:id="rId18"/>
    <p:sldId id="339" r:id="rId19"/>
    <p:sldId id="341" r:id="rId20"/>
    <p:sldId id="342" r:id="rId21"/>
    <p:sldId id="343" r:id="rId22"/>
    <p:sldId id="345" r:id="rId23"/>
    <p:sldId id="314" r:id="rId24"/>
    <p:sldId id="346" r:id="rId25"/>
    <p:sldId id="323" r:id="rId26"/>
    <p:sldId id="326" r:id="rId27"/>
    <p:sldId id="325" r:id="rId28"/>
    <p:sldId id="308" r:id="rId29"/>
    <p:sldId id="265" r:id="rId30"/>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0265D"/>
    <a:srgbClr val="EBAFB5"/>
    <a:srgbClr val="F4D3D6"/>
    <a:srgbClr val="F9E8EA"/>
    <a:srgbClr val="020000"/>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11" autoAdjust="0"/>
  </p:normalViewPr>
  <p:slideViewPr>
    <p:cSldViewPr snapToGrid="0" snapToObjects="1">
      <p:cViewPr varScale="1">
        <p:scale>
          <a:sx n="53" d="100"/>
          <a:sy n="53" d="100"/>
        </p:scale>
        <p:origin x="1812" y="2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F498697-E7EB-B84D-9726-13965ED94444}" type="datetimeFigureOut">
              <a:rPr lang="en-US" smtClean="0"/>
              <a:pPr/>
              <a:t>3/10/2025</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004888" y="774700"/>
            <a:ext cx="5097462" cy="3824288"/>
          </a:xfrm>
          <a:ln/>
        </p:spPr>
      </p:sp>
      <p:sp>
        <p:nvSpPr>
          <p:cNvPr id="25603" name="Rectangle 3"/>
          <p:cNvSpPr>
            <a:spLocks noGrp="1" noChangeArrowheads="1"/>
          </p:cNvSpPr>
          <p:nvPr>
            <p:ph type="body" idx="1"/>
          </p:nvPr>
        </p:nvSpPr>
        <p:spPr>
          <a:xfrm>
            <a:off x="946150" y="4859340"/>
            <a:ext cx="5207000" cy="4606925"/>
          </a:xfrm>
          <a:noFill/>
          <a:ln w="9525"/>
        </p:spPr>
        <p:txBody>
          <a:bodyPr/>
          <a:lstStyle/>
          <a:p>
            <a:endParaRPr lang="pt-BR">
              <a:latin typeface="Arial" pitchFamily="34" charset="0"/>
            </a:endParaRPr>
          </a:p>
        </p:txBody>
      </p:sp>
    </p:spTree>
    <p:extLst>
      <p:ext uri="{BB962C8B-B14F-4D97-AF65-F5344CB8AC3E}">
        <p14:creationId xmlns:p14="http://schemas.microsoft.com/office/powerpoint/2010/main" val="352819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6CD5E-26BD-9B45-BB2F-78648736C277}" type="slidenum">
              <a:rPr lang="en-US" smtClean="0"/>
              <a:pPr/>
              <a:t>26</a:t>
            </a:fld>
            <a:endParaRPr lang="en-US"/>
          </a:p>
        </p:txBody>
      </p:sp>
    </p:spTree>
    <p:extLst>
      <p:ext uri="{BB962C8B-B14F-4D97-AF65-F5344CB8AC3E}">
        <p14:creationId xmlns:p14="http://schemas.microsoft.com/office/powerpoint/2010/main" val="314472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8" y="44625"/>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4B2E6AE8-2A32-4E22-85FD-AAA8E9310D3C}" type="datetime1">
              <a:rPr lang="pt-BR" smtClean="0"/>
              <a:pPr/>
              <a:t>10/03/2025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F4057EFC-00CD-4A97-8943-A566A0F08B8B}" type="datetime1">
              <a:rPr lang="pt-BR" smtClean="0"/>
              <a:pPr/>
              <a:t>10/03/2025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0A0AB-F6E8-4BA5-B81A-146302F948E4}" type="datetime1">
              <a:rPr lang="pt-BR" smtClean="0"/>
              <a:pPr/>
              <a:t>10/03/2025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FC6E3A12-5AFA-4753-B3D3-5D57AB8FB482}" type="datetime1">
              <a:rPr lang="pt-BR" smtClean="0"/>
              <a:pPr/>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D8F65E0-D084-4674-83BF-2431AB138B73}" type="datetime1">
              <a:rPr lang="pt-BR" smtClean="0"/>
              <a:pPr/>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C6314B6-C74F-4DD1-A0D7-BC6A895A1C96}" type="datetime1">
              <a:rPr lang="pt-BR" smtClean="0"/>
              <a:pPr/>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3762AF8-A1BB-4B1A-85A5-8782BAD65BFF}" type="datetime1">
              <a:rPr lang="pt-BR" smtClean="0"/>
              <a:pPr/>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ítulo, texto e clip-art">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lip-art 3"/>
          <p:cNvSpPr>
            <a:spLocks noGrp="1"/>
          </p:cNvSpPr>
          <p:nvPr>
            <p:ph type="clipArt" sz="half" idx="2"/>
          </p:nvPr>
        </p:nvSpPr>
        <p:spPr>
          <a:xfrm>
            <a:off x="4648200" y="1600200"/>
            <a:ext cx="4038600" cy="4530725"/>
          </a:xfrm>
        </p:spPr>
        <p:txBody>
          <a:bodyPr/>
          <a:lstStyle/>
          <a:p>
            <a:endParaRPr lang="pt-BR"/>
          </a:p>
        </p:txBody>
      </p:sp>
      <p:sp>
        <p:nvSpPr>
          <p:cNvPr id="5" name="Espaço Reservado para Data 4"/>
          <p:cNvSpPr>
            <a:spLocks noGrp="1"/>
          </p:cNvSpPr>
          <p:nvPr>
            <p:ph type="dt" sz="half" idx="10"/>
          </p:nvPr>
        </p:nvSpPr>
        <p:spPr>
          <a:xfrm>
            <a:off x="457200" y="6243638"/>
            <a:ext cx="2133600" cy="457200"/>
          </a:xfrm>
        </p:spPr>
        <p:txBody>
          <a:bodyPr/>
          <a:lstStyle>
            <a:lvl1pPr>
              <a:defRPr/>
            </a:lvl1pPr>
          </a:lstStyle>
          <a:p>
            <a:fld id="{EB1067C0-DBAD-4A5C-94C9-7D5463E6A96A}" type="datetime1">
              <a:rPr lang="pt-BR" altLang="en-US" smtClean="0"/>
              <a:pPr/>
              <a:t>10/03/2025</a:t>
            </a:fld>
            <a:endParaRPr lang="en-US" altLang="en-US"/>
          </a:p>
        </p:txBody>
      </p:sp>
      <p:sp>
        <p:nvSpPr>
          <p:cNvPr id="6" name="Espaço Reservado para Rodapé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Espaço Reservado para Número de Slide 6"/>
          <p:cNvSpPr>
            <a:spLocks noGrp="1"/>
          </p:cNvSpPr>
          <p:nvPr>
            <p:ph type="sldNum" sz="quarter" idx="12"/>
          </p:nvPr>
        </p:nvSpPr>
        <p:spPr>
          <a:xfrm>
            <a:off x="6553200" y="6243638"/>
            <a:ext cx="2133600" cy="457200"/>
          </a:xfrm>
        </p:spPr>
        <p:txBody>
          <a:bodyPr/>
          <a:lstStyle>
            <a:lvl1pPr>
              <a:defRPr/>
            </a:lvl1pPr>
          </a:lstStyle>
          <a:p>
            <a:fld id="{13EE9B10-B22F-43AD-A97D-5CEA38F384AA}" type="slidenum">
              <a:rPr lang="en-US" altLang="en-US"/>
              <a:pPr/>
              <a:t>‹nº›</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DD530549-B0A2-44DD-9921-1FEE56513E1F}" type="datetime1">
              <a:rPr lang="pt-BR" altLang="en-US" smtClean="0"/>
              <a:pPr/>
              <a:t>10/03/2025</a:t>
            </a:fld>
            <a:endParaRPr lang="en-US" altLang="en-US"/>
          </a:p>
        </p:txBody>
      </p:sp>
      <p:sp>
        <p:nvSpPr>
          <p:cNvPr id="5" name="Espaço Reservado para Rodapé 4"/>
          <p:cNvSpPr>
            <a:spLocks noGrp="1"/>
          </p:cNvSpPr>
          <p:nvPr>
            <p:ph type="ftr" sz="quarter" idx="11"/>
          </p:nvPr>
        </p:nvSpPr>
        <p:spPr/>
        <p:txBody>
          <a:bodyPr/>
          <a:lstStyle>
            <a:lvl1pPr>
              <a:defRPr/>
            </a:lvl1pPr>
          </a:lstStyle>
          <a:p>
            <a:endParaRPr lang="en-US" altLang="en-US"/>
          </a:p>
        </p:txBody>
      </p:sp>
      <p:sp>
        <p:nvSpPr>
          <p:cNvPr id="6" name="Espaço Reservado para Número de Slide 5"/>
          <p:cNvSpPr>
            <a:spLocks noGrp="1"/>
          </p:cNvSpPr>
          <p:nvPr>
            <p:ph type="sldNum" sz="quarter" idx="12"/>
          </p:nvPr>
        </p:nvSpPr>
        <p:spPr/>
        <p:txBody>
          <a:bodyPr/>
          <a:lstStyle>
            <a:lvl1pPr>
              <a:defRPr/>
            </a:lvl1pPr>
          </a:lstStyle>
          <a:p>
            <a:fld id="{4B4ADB1F-A579-4469-AC96-21B5C7927DD5}" type="slidenum">
              <a:rPr lang="en-US" altLang="en-US"/>
              <a:pPr/>
              <a:t>‹nº›</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0"/>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6"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2"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0E056803-AF85-4249-96E3-3294D466AD15}" type="datetime1">
              <a:rPr lang="pt-BR" smtClean="0"/>
              <a:pPr/>
              <a:t>10/03/2025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
          <p:cNvSpPr/>
          <p:nvPr userDrawn="1"/>
        </p:nvSpPr>
        <p:spPr>
          <a:xfrm>
            <a:off x="8044249" y="6343992"/>
            <a:ext cx="1176708" cy="36512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557" y="328709"/>
            <a:ext cx="8229600" cy="466767"/>
          </a:xfrm>
        </p:spPr>
        <p:txBody>
          <a:bodyPr>
            <a:noAutofit/>
          </a:bodyPr>
          <a:lstStyle>
            <a:lvl1pPr algn="l">
              <a:defRPr sz="2500"/>
            </a:lvl1pPr>
          </a:lstStyle>
          <a:p>
            <a:r>
              <a:rPr lang="x-none"/>
              <a:t>Click to edit Master title style</a:t>
            </a:r>
            <a:endParaRPr lang="en-US" dirty="0"/>
          </a:p>
        </p:txBody>
      </p:sp>
      <p:sp>
        <p:nvSpPr>
          <p:cNvPr id="4" name="Date Placeholder 3"/>
          <p:cNvSpPr>
            <a:spLocks noGrp="1"/>
          </p:cNvSpPr>
          <p:nvPr>
            <p:ph type="dt" sz="half" idx="10"/>
          </p:nvPr>
        </p:nvSpPr>
        <p:spPr/>
        <p:txBody>
          <a:bodyPr/>
          <a:lstStyle/>
          <a:p>
            <a:fld id="{170D34D7-D6AE-4638-AE6F-32ED00077254}" type="datetime1">
              <a:rPr lang="pt-BR" smtClean="0"/>
              <a:pPr/>
              <a:t>10/03/2025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lvl1pPr>
              <a:defRPr sz="1800" b="1"/>
            </a:lvl1pPr>
          </a:lstStyle>
          <a:p>
            <a:fld id="{0DBB9FE3-D63C-4A40-B010-4651D12E128D}" type="slidenum">
              <a:rPr lang="pt-BR" smtClean="0"/>
              <a:pPr/>
              <a:t>‹nº›</a:t>
            </a:fld>
            <a:endParaRPr lang="pt-BR"/>
          </a:p>
        </p:txBody>
      </p:sp>
      <p:cxnSp>
        <p:nvCxnSpPr>
          <p:cNvPr id="8" name="Conector reto 7"/>
          <p:cNvCxnSpPr/>
          <p:nvPr userDrawn="1"/>
        </p:nvCxnSpPr>
        <p:spPr>
          <a:xfrm>
            <a:off x="457200" y="741405"/>
            <a:ext cx="8229600" cy="0"/>
          </a:xfrm>
          <a:prstGeom prst="line">
            <a:avLst/>
          </a:prstGeom>
          <a:ln w="31750">
            <a:solidFill>
              <a:srgbClr val="F0265D"/>
            </a:solidFill>
          </a:ln>
        </p:spPr>
        <p:style>
          <a:lnRef idx="2">
            <a:schemeClr val="accent1"/>
          </a:lnRef>
          <a:fillRef idx="0">
            <a:schemeClr val="accent1"/>
          </a:fillRef>
          <a:effectRef idx="1">
            <a:schemeClr val="accent1"/>
          </a:effectRef>
          <a:fontRef idx="minor">
            <a:schemeClr val="tx1"/>
          </a:fontRef>
        </p:style>
      </p:cxnSp>
      <p:pic>
        <p:nvPicPr>
          <p:cNvPr id="9" name="Picture 17"/>
          <p:cNvPicPr>
            <a:picLocks noChangeAspect="1"/>
          </p:cNvPicPr>
          <p:nvPr userDrawn="1"/>
        </p:nvPicPr>
        <p:blipFill>
          <a:blip r:embed="rId2" cstate="print"/>
          <a:stretch>
            <a:fillRect/>
          </a:stretch>
        </p:blipFill>
        <p:spPr>
          <a:xfrm>
            <a:off x="7829017" y="329329"/>
            <a:ext cx="997107" cy="272893"/>
          </a:xfrm>
          <a:prstGeom prst="rect">
            <a:avLst/>
          </a:prstGeom>
        </p:spPr>
      </p:pic>
      <p:sp>
        <p:nvSpPr>
          <p:cNvPr id="11" name="Rectangle 18"/>
          <p:cNvSpPr/>
          <p:nvPr userDrawn="1"/>
        </p:nvSpPr>
        <p:spPr>
          <a:xfrm>
            <a:off x="397557" y="364111"/>
            <a:ext cx="72000" cy="28448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54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BF30DE7-12B0-41E9-8D3F-A3175C20CA03}" type="datetime1">
              <a:rPr lang="pt-BR" smtClean="0"/>
              <a:pPr/>
              <a:t>10/03/2025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CA3142A7-2A8D-470D-AC76-3BAD95F76ED2}" type="datetime1">
              <a:rPr lang="pt-BR" smtClean="0"/>
              <a:pPr/>
              <a:t>10/03/2025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D4699-8308-4101-BEFC-62E1FA0794B2}" type="datetime1">
              <a:rPr lang="pt-BR" smtClean="0"/>
              <a:pPr/>
              <a:t>10/03/2025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0"/>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A718-F8A9-4877-9E4A-0F67652CF449}" type="datetime1">
              <a:rPr lang="pt-BR" smtClean="0"/>
              <a:pPr/>
              <a:t>10/03/2025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97C22-7A17-4165-93D5-DFAEE71E93C8}" type="datetime1">
              <a:rPr lang="pt-BR" smtClean="0"/>
              <a:pPr/>
              <a:t>10/03/2025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6742F-0D61-4529-B825-2F3AFF53E5AC}" type="datetime1">
              <a:rPr lang="pt-BR" smtClean="0"/>
              <a:pPr/>
              <a:t>10/03/2025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1776" r="21705"/>
          <a:stretch/>
        </p:blipFill>
        <p:spPr>
          <a:xfrm>
            <a:off x="0" y="2608031"/>
            <a:ext cx="9155651" cy="2789855"/>
          </a:xfrm>
          <a:prstGeom prst="rect">
            <a:avLst/>
          </a:prstGeom>
        </p:spPr>
      </p:pic>
      <p:pic>
        <p:nvPicPr>
          <p:cNvPr id="19" name="Picture 18"/>
          <p:cNvPicPr>
            <a:picLocks noChangeAspect="1"/>
          </p:cNvPicPr>
          <p:nvPr/>
        </p:nvPicPr>
        <p:blipFill>
          <a:blip r:embed="rId3" cstate="print"/>
          <a:stretch>
            <a:fillRect/>
          </a:stretch>
        </p:blipFill>
        <p:spPr>
          <a:xfrm>
            <a:off x="7829017" y="329329"/>
            <a:ext cx="997107" cy="272893"/>
          </a:xfrm>
          <a:prstGeom prst="rect">
            <a:avLst/>
          </a:prstGeom>
        </p:spPr>
      </p:pic>
      <p:sp>
        <p:nvSpPr>
          <p:cNvPr id="2" name="Rectangle 1"/>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011881" y="3079166"/>
            <a:ext cx="8143770" cy="978729"/>
          </a:xfrm>
          <a:prstGeom prst="rect">
            <a:avLst/>
          </a:prstGeom>
          <a:noFill/>
        </p:spPr>
        <p:txBody>
          <a:bodyPr wrap="square" rtlCol="0">
            <a:spAutoFit/>
          </a:bodyPr>
          <a:lstStyle/>
          <a:p>
            <a:pPr>
              <a:lnSpc>
                <a:spcPct val="90000"/>
              </a:lnSpc>
            </a:pPr>
            <a:r>
              <a:rPr lang="pt-BR" sz="3200" dirty="0">
                <a:solidFill>
                  <a:srgbClr val="FFFF00"/>
                </a:solidFill>
                <a:latin typeface="Gotham-Bold"/>
                <a:cs typeface="Gotham-Bold"/>
              </a:rPr>
              <a:t>Listas Lineares Especiais:</a:t>
            </a:r>
          </a:p>
          <a:p>
            <a:pPr>
              <a:lnSpc>
                <a:spcPct val="90000"/>
              </a:lnSpc>
            </a:pPr>
            <a:r>
              <a:rPr lang="pt-BR" sz="3200" dirty="0">
                <a:solidFill>
                  <a:srgbClr val="FFFF00"/>
                </a:solidFill>
                <a:latin typeface="Gotham-Bold"/>
                <a:cs typeface="Gotham-Bold"/>
              </a:rPr>
              <a:t>Filas </a:t>
            </a:r>
            <a:r>
              <a:rPr lang="pt-BR" sz="3200" dirty="0" err="1">
                <a:solidFill>
                  <a:srgbClr val="FFFF00"/>
                </a:solidFill>
                <a:latin typeface="Gotham-Bold"/>
                <a:cs typeface="Gotham-Bold"/>
              </a:rPr>
              <a:t>Sequenciais</a:t>
            </a:r>
            <a:endParaRPr lang="en-US" sz="3200" dirty="0">
              <a:solidFill>
                <a:srgbClr val="FFFF00"/>
              </a:solidFill>
              <a:latin typeface="Gotham-Bold"/>
              <a:cs typeface="Gotham-Bold"/>
            </a:endParaRPr>
          </a:p>
        </p:txBody>
      </p:sp>
      <p:sp>
        <p:nvSpPr>
          <p:cNvPr id="21" name="TextBox 20"/>
          <p:cNvSpPr txBox="1"/>
          <p:nvPr/>
        </p:nvSpPr>
        <p:spPr>
          <a:xfrm>
            <a:off x="1011881" y="4057895"/>
            <a:ext cx="5541318" cy="400110"/>
          </a:xfrm>
          <a:prstGeom prst="rect">
            <a:avLst/>
          </a:prstGeom>
          <a:noFill/>
        </p:spPr>
        <p:txBody>
          <a:bodyPr wrap="square" rtlCol="0">
            <a:spAutoFit/>
          </a:bodyPr>
          <a:lstStyle/>
          <a:p>
            <a:r>
              <a:rPr lang="pt-BR" sz="2000" b="1" dirty="0">
                <a:solidFill>
                  <a:schemeClr val="bg2"/>
                </a:solidFill>
                <a:latin typeface="Gotham-Bold"/>
              </a:rPr>
              <a:t>Códigos de Alta Performance</a:t>
            </a:r>
          </a:p>
        </p:txBody>
      </p:sp>
      <p:sp>
        <p:nvSpPr>
          <p:cNvPr id="22" name="TextBox 21"/>
          <p:cNvSpPr txBox="1"/>
          <p:nvPr/>
        </p:nvSpPr>
        <p:spPr>
          <a:xfrm>
            <a:off x="1011881" y="4614925"/>
            <a:ext cx="6817135" cy="341632"/>
          </a:xfrm>
          <a:prstGeom prst="rect">
            <a:avLst/>
          </a:prstGeom>
          <a:noFill/>
        </p:spPr>
        <p:txBody>
          <a:bodyPr wrap="square" rtlCol="0">
            <a:spAutoFit/>
          </a:bodyPr>
          <a:lstStyle/>
          <a:p>
            <a:pPr>
              <a:lnSpc>
                <a:spcPct val="90000"/>
              </a:lnSpc>
            </a:pPr>
            <a:r>
              <a:rPr lang="en-US" dirty="0" err="1">
                <a:solidFill>
                  <a:srgbClr val="FFFFFF"/>
                </a:solidFill>
                <a:latin typeface="Gotham-Bold"/>
                <a:cs typeface="Gotham-Bold"/>
              </a:rPr>
              <a:t>PROFa</a:t>
            </a:r>
            <a:r>
              <a:rPr lang="en-US" dirty="0">
                <a:solidFill>
                  <a:srgbClr val="FFFFFF"/>
                </a:solidFill>
                <a:latin typeface="Gotham-Bold"/>
                <a:cs typeface="Gotham-Bold"/>
              </a:rPr>
              <a:t>. PATRÍCIA MAGNA  - profpatricia.magna@fiap.com.br</a:t>
            </a:r>
          </a:p>
        </p:txBody>
      </p:sp>
      <p:sp>
        <p:nvSpPr>
          <p:cNvPr id="23" name="Rectangle 22"/>
          <p:cNvSpPr/>
          <p:nvPr/>
        </p:nvSpPr>
        <p:spPr>
          <a:xfrm flipH="1">
            <a:off x="759004" y="3423920"/>
            <a:ext cx="45719" cy="12903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Espaço Reservado para Número de Slide 9"/>
          <p:cNvSpPr>
            <a:spLocks noGrp="1"/>
          </p:cNvSpPr>
          <p:nvPr>
            <p:ph type="sldNum" sz="quarter" idx="12"/>
          </p:nvPr>
        </p:nvSpPr>
        <p:spPr/>
        <p:txBody>
          <a:bodyPr/>
          <a:lstStyle/>
          <a:p>
            <a:fld id="{93E4AAA4-6363-4581-962D-1ACCC2D600C5}" type="slidenum">
              <a:rPr lang="en-US" smtClean="0"/>
              <a:pPr/>
              <a:t>1</a:t>
            </a:fld>
            <a:endParaRPr lang="en-US"/>
          </a:p>
        </p:txBody>
      </p:sp>
      <p:sp>
        <p:nvSpPr>
          <p:cNvPr id="11" name="Espaço Reservado para Rodapé 10"/>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84445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Exemplo de </a:t>
            </a:r>
            <a:r>
              <a:rPr lang="pt-BR" dirty="0" err="1"/>
              <a:t>Sequencia</a:t>
            </a:r>
            <a:r>
              <a:rPr lang="pt-BR" dirty="0"/>
              <a:t> de Operações sobre uma Fila</a:t>
            </a:r>
            <a:endParaRPr lang="en-US" dirty="0"/>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10</a:t>
            </a:fld>
            <a:endParaRPr lang="en-US" altLang="en-US"/>
          </a:p>
        </p:txBody>
      </p:sp>
      <p:graphicFrame>
        <p:nvGraphicFramePr>
          <p:cNvPr id="15" name="Tabela 14"/>
          <p:cNvGraphicFramePr>
            <a:graphicFrameLocks noGrp="1"/>
          </p:cNvGraphicFramePr>
          <p:nvPr/>
        </p:nvGraphicFramePr>
        <p:xfrm>
          <a:off x="5104553" y="4022395"/>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pt-BR" sz="1800" b="1" dirty="0">
                          <a:latin typeface="Tahoma" pitchFamily="34" charset="0"/>
                          <a:ea typeface="Tahoma" pitchFamily="34" charset="0"/>
                          <a:cs typeface="Tahoma" pitchFamily="34"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23" name="Grupo 22"/>
          <p:cNvGrpSpPr/>
          <p:nvPr/>
        </p:nvGrpSpPr>
        <p:grpSpPr>
          <a:xfrm>
            <a:off x="5728237" y="3425610"/>
            <a:ext cx="2863695" cy="2413568"/>
            <a:chOff x="2095500" y="1193801"/>
            <a:chExt cx="2863695" cy="2413568"/>
          </a:xfrm>
        </p:grpSpPr>
        <p:sp>
          <p:nvSpPr>
            <p:cNvPr id="17"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8"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20"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21"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sp>
        <p:nvSpPr>
          <p:cNvPr id="19" name="CaixaDeTexto 18"/>
          <p:cNvSpPr txBox="1"/>
          <p:nvPr/>
        </p:nvSpPr>
        <p:spPr>
          <a:xfrm>
            <a:off x="5396116" y="2279765"/>
            <a:ext cx="3087484" cy="461665"/>
          </a:xfrm>
          <a:prstGeom prst="rect">
            <a:avLst/>
          </a:prstGeom>
          <a:noFill/>
        </p:spPr>
        <p:txBody>
          <a:bodyPr wrap="square" rtlCol="0">
            <a:spAutoFit/>
          </a:bodyPr>
          <a:lstStyle/>
          <a:p>
            <a:pPr algn="ctr"/>
            <a:r>
              <a:rPr lang="pt-BR" sz="2400" b="1" dirty="0" err="1"/>
              <a:t>enqueue</a:t>
            </a:r>
            <a:r>
              <a:rPr lang="pt-BR" sz="2400" b="1" dirty="0"/>
              <a:t>(66)</a:t>
            </a:r>
            <a:endParaRPr lang="pt-BR" b="1" dirty="0"/>
          </a:p>
        </p:txBody>
      </p:sp>
      <p:graphicFrame>
        <p:nvGraphicFramePr>
          <p:cNvPr id="29" name="Tabela 28"/>
          <p:cNvGraphicFramePr>
            <a:graphicFrameLocks noGrp="1"/>
          </p:cNvGraphicFramePr>
          <p:nvPr/>
        </p:nvGraphicFramePr>
        <p:xfrm>
          <a:off x="1471816" y="1790586"/>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pt-BR" sz="1800" b="1" dirty="0">
                          <a:latin typeface="Tahoma" pitchFamily="34" charset="0"/>
                          <a:ea typeface="Tahoma" pitchFamily="34" charset="0"/>
                          <a:cs typeface="Tahoma" pitchFamily="34"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30" name="Grupo 21"/>
          <p:cNvGrpSpPr/>
          <p:nvPr/>
        </p:nvGrpSpPr>
        <p:grpSpPr>
          <a:xfrm>
            <a:off x="2095500" y="1193801"/>
            <a:ext cx="2057400" cy="2413568"/>
            <a:chOff x="6019800" y="3942782"/>
            <a:chExt cx="2057400" cy="2413568"/>
          </a:xfrm>
        </p:grpSpPr>
        <p:sp>
          <p:nvSpPr>
            <p:cNvPr id="31" name="Text Box 34"/>
            <p:cNvSpPr txBox="1">
              <a:spLocks noChangeArrowheads="1"/>
            </p:cNvSpPr>
            <p:nvPr/>
          </p:nvSpPr>
          <p:spPr bwMode="auto">
            <a:xfrm>
              <a:off x="6019800" y="394278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32" name="AutoShape 35"/>
            <p:cNvCxnSpPr>
              <a:cxnSpLocks noChangeShapeType="1"/>
            </p:cNvCxnSpPr>
            <p:nvPr/>
          </p:nvCxnSpPr>
          <p:spPr bwMode="auto">
            <a:xfrm rot="16200000" flipH="1">
              <a:off x="6418074" y="4491794"/>
              <a:ext cx="359150" cy="1"/>
            </a:xfrm>
            <a:prstGeom prst="straightConnector1">
              <a:avLst/>
            </a:prstGeom>
            <a:noFill/>
            <a:ln w="9525">
              <a:solidFill>
                <a:srgbClr val="000000"/>
              </a:solidFill>
              <a:round/>
              <a:headEnd/>
              <a:tailEnd type="triangle" w="med" len="med"/>
            </a:ln>
          </p:spPr>
        </p:cxnSp>
        <p:sp>
          <p:nvSpPr>
            <p:cNvPr id="33" name="Text Box 34"/>
            <p:cNvSpPr txBox="1">
              <a:spLocks noChangeArrowheads="1"/>
            </p:cNvSpPr>
            <p:nvPr/>
          </p:nvSpPr>
          <p:spPr bwMode="auto">
            <a:xfrm>
              <a:off x="6921500" y="5986913"/>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34" name="AutoShape 35"/>
            <p:cNvCxnSpPr>
              <a:cxnSpLocks noChangeShapeType="1"/>
            </p:cNvCxnSpPr>
            <p:nvPr/>
          </p:nvCxnSpPr>
          <p:spPr bwMode="auto">
            <a:xfrm flipH="1" flipV="1">
              <a:off x="7498566" y="5657167"/>
              <a:ext cx="12545" cy="329746"/>
            </a:xfrm>
            <a:prstGeom prst="straightConnector1">
              <a:avLst/>
            </a:prstGeom>
            <a:noFill/>
            <a:ln w="9525">
              <a:solidFill>
                <a:srgbClr val="000000"/>
              </a:solidFill>
              <a:round/>
              <a:headEnd/>
              <a:tailEnd type="triangle" w="med" len="med"/>
            </a:ln>
          </p:spPr>
        </p:cxnSp>
      </p:grpSp>
      <p:sp>
        <p:nvSpPr>
          <p:cNvPr id="35" name="Rectangle 164"/>
          <p:cNvSpPr>
            <a:spLocks noChangeArrowheads="1"/>
          </p:cNvSpPr>
          <p:nvPr/>
        </p:nvSpPr>
        <p:spPr bwMode="auto">
          <a:xfrm>
            <a:off x="856466" y="3942782"/>
            <a:ext cx="3866930" cy="2308324"/>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b="1" dirty="0" err="1">
                <a:solidFill>
                  <a:srgbClr val="0033CC"/>
                </a:solidFill>
              </a:rPr>
              <a:t>enqueue</a:t>
            </a:r>
            <a:r>
              <a:rPr lang="pt-BR" sz="2400" dirty="0">
                <a:solidFill>
                  <a:srgbClr val="0033CC"/>
                </a:solidFill>
              </a:rPr>
              <a:t>( e)</a:t>
            </a:r>
            <a:endParaRPr lang="pt-BR" sz="2400" u="sng" dirty="0">
              <a:solidFill>
                <a:srgbClr val="0033CC"/>
              </a:solidFill>
              <a:cs typeface="Times New Roman" pitchFamily="18" charset="0"/>
            </a:endParaRPr>
          </a:p>
          <a:p>
            <a:pPr lvl="1"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lvl="1" indent="449263" eaLnBrk="0" hangingPunct="0"/>
            <a:r>
              <a:rPr lang="pt-BR" sz="2400" dirty="0">
                <a:solidFill>
                  <a:srgbClr val="0033CC"/>
                </a:solidFill>
                <a:cs typeface="Times New Roman" pitchFamily="18" charset="0"/>
              </a:rPr>
              <a:t>se (</a:t>
            </a:r>
            <a:r>
              <a:rPr lang="pt-BR" sz="2400" dirty="0" err="1">
                <a:solidFill>
                  <a:srgbClr val="0033CC"/>
                </a:solidFill>
                <a:cs typeface="Times New Roman" pitchFamily="18" charset="0"/>
              </a:rPr>
              <a:t>isFull</a:t>
            </a:r>
            <a:r>
              <a:rPr lang="pt-BR" sz="2400" dirty="0">
                <a:solidFill>
                  <a:srgbClr val="0033CC"/>
                </a:solidFill>
                <a:cs typeface="Times New Roman" pitchFamily="18" charset="0"/>
              </a:rPr>
              <a:t>() == falso)</a:t>
            </a:r>
          </a:p>
          <a:p>
            <a:pPr lvl="1" indent="449263" eaLnBrk="0" hangingPunct="0"/>
            <a:r>
              <a:rPr lang="pt-BR" sz="2400" dirty="0">
                <a:solidFill>
                  <a:srgbClr val="0033CC"/>
                </a:solidFill>
                <a:cs typeface="Times New Roman" pitchFamily="18" charset="0"/>
                <a:sym typeface="Wingdings" pitchFamily="2" charset="2"/>
              </a:rPr>
              <a:t>	    dados[fim] = e</a:t>
            </a:r>
          </a:p>
          <a:p>
            <a:pPr lvl="1" indent="449263" eaLnBrk="0" hangingPunct="0"/>
            <a:r>
              <a:rPr lang="pt-BR" sz="2400" dirty="0">
                <a:solidFill>
                  <a:srgbClr val="0033CC"/>
                </a:solidFill>
                <a:cs typeface="Times New Roman" pitchFamily="18" charset="0"/>
                <a:sym typeface="Wingdings" pitchFamily="2" charset="2"/>
              </a:rPr>
              <a:t>	     fim =fim + 1</a:t>
            </a:r>
            <a:endParaRPr lang="pt-BR" sz="2400" dirty="0">
              <a:solidFill>
                <a:srgbClr val="0033CC"/>
              </a:solidFill>
              <a:sym typeface="Wingdings" pitchFamily="2" charset="2"/>
            </a:endParaRPr>
          </a:p>
          <a:p>
            <a:pPr lvl="1"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0662" y="328709"/>
            <a:ext cx="8229600" cy="466767"/>
          </a:xfrm>
        </p:spPr>
        <p:txBody>
          <a:bodyPr/>
          <a:lstStyle/>
          <a:p>
            <a:r>
              <a:rPr lang="pt-BR" dirty="0"/>
              <a:t>Exemplo de </a:t>
            </a:r>
            <a:r>
              <a:rPr lang="pt-BR" dirty="0" err="1"/>
              <a:t>Sequencia</a:t>
            </a:r>
            <a:r>
              <a:rPr lang="pt-BR" dirty="0"/>
              <a:t> de Operações sobre uma Fila</a:t>
            </a:r>
            <a:endParaRPr lang="en-US" dirty="0"/>
          </a:p>
        </p:txBody>
      </p:sp>
      <p:sp>
        <p:nvSpPr>
          <p:cNvPr id="6" name="Espaço Reservado para Rodapé 4"/>
          <p:cNvSpPr>
            <a:spLocks noGrp="1"/>
          </p:cNvSpPr>
          <p:nvPr>
            <p:ph type="ftr" sz="quarter" idx="11"/>
          </p:nvPr>
        </p:nvSpPr>
        <p:spPr/>
        <p:txBody>
          <a:bodyPr/>
          <a:lstStyle/>
          <a:p>
            <a:endParaRPr lang="en-US" altLang="en-US" dirty="0"/>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11</a:t>
            </a:fld>
            <a:endParaRPr lang="en-US" altLang="en-US" dirty="0"/>
          </a:p>
        </p:txBody>
      </p:sp>
      <p:graphicFrame>
        <p:nvGraphicFramePr>
          <p:cNvPr id="15" name="Tabela 14"/>
          <p:cNvGraphicFramePr>
            <a:graphicFrameLocks noGrp="1"/>
          </p:cNvGraphicFramePr>
          <p:nvPr/>
        </p:nvGraphicFramePr>
        <p:xfrm>
          <a:off x="1478858" y="1258345"/>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pt-BR" sz="1800" b="1" dirty="0">
                          <a:latin typeface="Tahoma" pitchFamily="34" charset="0"/>
                          <a:ea typeface="Tahoma" pitchFamily="34" charset="0"/>
                          <a:cs typeface="Tahoma" pitchFamily="34"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2" name="Grupo 22"/>
          <p:cNvGrpSpPr/>
          <p:nvPr/>
        </p:nvGrpSpPr>
        <p:grpSpPr>
          <a:xfrm>
            <a:off x="2062839" y="880799"/>
            <a:ext cx="2863695" cy="2413568"/>
            <a:chOff x="2095500" y="1193801"/>
            <a:chExt cx="2863695" cy="2413568"/>
          </a:xfrm>
        </p:grpSpPr>
        <p:sp>
          <p:nvSpPr>
            <p:cNvPr id="17"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8"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20"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21"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sp>
        <p:nvSpPr>
          <p:cNvPr id="19" name="CaixaDeTexto 18"/>
          <p:cNvSpPr txBox="1"/>
          <p:nvPr/>
        </p:nvSpPr>
        <p:spPr>
          <a:xfrm>
            <a:off x="5599316" y="1914280"/>
            <a:ext cx="3087484" cy="1200329"/>
          </a:xfrm>
          <a:prstGeom prst="rect">
            <a:avLst/>
          </a:prstGeom>
          <a:noFill/>
        </p:spPr>
        <p:txBody>
          <a:bodyPr wrap="square" rtlCol="0">
            <a:spAutoFit/>
          </a:bodyPr>
          <a:lstStyle/>
          <a:p>
            <a:pPr algn="ctr"/>
            <a:r>
              <a:rPr lang="pt-BR" sz="2400" b="1" dirty="0"/>
              <a:t>v = </a:t>
            </a:r>
            <a:r>
              <a:rPr lang="pt-BR" sz="2400" b="1" dirty="0" err="1"/>
              <a:t>dequeue</a:t>
            </a:r>
            <a:r>
              <a:rPr lang="pt-BR" sz="2400" b="1" dirty="0"/>
              <a:t>()</a:t>
            </a:r>
          </a:p>
          <a:p>
            <a:pPr algn="ctr"/>
            <a:endParaRPr lang="pt-BR" sz="2400" b="1" dirty="0"/>
          </a:p>
          <a:p>
            <a:pPr algn="ctr"/>
            <a:r>
              <a:rPr lang="pt-BR" sz="2400" dirty="0"/>
              <a:t>v recebe valor 23</a:t>
            </a:r>
            <a:endParaRPr lang="pt-BR" dirty="0"/>
          </a:p>
        </p:txBody>
      </p:sp>
      <p:graphicFrame>
        <p:nvGraphicFramePr>
          <p:cNvPr id="29" name="Tabela 28"/>
          <p:cNvGraphicFramePr>
            <a:graphicFrameLocks noGrp="1"/>
          </p:cNvGraphicFramePr>
          <p:nvPr/>
        </p:nvGraphicFramePr>
        <p:xfrm>
          <a:off x="981798" y="3966520"/>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pt-BR" sz="1800" b="1" dirty="0">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3" name="Grupo 21"/>
          <p:cNvGrpSpPr/>
          <p:nvPr/>
        </p:nvGrpSpPr>
        <p:grpSpPr>
          <a:xfrm>
            <a:off x="2330262" y="3502125"/>
            <a:ext cx="2057400" cy="2413568"/>
            <a:chOff x="6019800" y="3942782"/>
            <a:chExt cx="2057400" cy="2413568"/>
          </a:xfrm>
        </p:grpSpPr>
        <p:sp>
          <p:nvSpPr>
            <p:cNvPr id="31" name="Text Box 34"/>
            <p:cNvSpPr txBox="1">
              <a:spLocks noChangeArrowheads="1"/>
            </p:cNvSpPr>
            <p:nvPr/>
          </p:nvSpPr>
          <p:spPr bwMode="auto">
            <a:xfrm>
              <a:off x="6019800" y="394278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32" name="AutoShape 35"/>
            <p:cNvCxnSpPr>
              <a:cxnSpLocks noChangeShapeType="1"/>
            </p:cNvCxnSpPr>
            <p:nvPr/>
          </p:nvCxnSpPr>
          <p:spPr bwMode="auto">
            <a:xfrm rot="16200000" flipH="1">
              <a:off x="6418074" y="4491794"/>
              <a:ext cx="359150" cy="1"/>
            </a:xfrm>
            <a:prstGeom prst="straightConnector1">
              <a:avLst/>
            </a:prstGeom>
            <a:noFill/>
            <a:ln w="9525">
              <a:solidFill>
                <a:srgbClr val="000000"/>
              </a:solidFill>
              <a:round/>
              <a:headEnd/>
              <a:tailEnd type="triangle" w="med" len="med"/>
            </a:ln>
          </p:spPr>
        </p:cxnSp>
        <p:sp>
          <p:nvSpPr>
            <p:cNvPr id="33" name="Text Box 34"/>
            <p:cNvSpPr txBox="1">
              <a:spLocks noChangeArrowheads="1"/>
            </p:cNvSpPr>
            <p:nvPr/>
          </p:nvSpPr>
          <p:spPr bwMode="auto">
            <a:xfrm>
              <a:off x="6921500" y="5986913"/>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34" name="AutoShape 35"/>
            <p:cNvCxnSpPr>
              <a:cxnSpLocks noChangeShapeType="1"/>
            </p:cNvCxnSpPr>
            <p:nvPr/>
          </p:nvCxnSpPr>
          <p:spPr bwMode="auto">
            <a:xfrm flipH="1" flipV="1">
              <a:off x="7498566" y="5657167"/>
              <a:ext cx="12545" cy="329746"/>
            </a:xfrm>
            <a:prstGeom prst="straightConnector1">
              <a:avLst/>
            </a:prstGeom>
            <a:noFill/>
            <a:ln w="9525">
              <a:solidFill>
                <a:srgbClr val="000000"/>
              </a:solidFill>
              <a:round/>
              <a:headEnd/>
              <a:tailEnd type="triangle" w="med" len="med"/>
            </a:ln>
          </p:spPr>
        </p:cxnSp>
      </p:grpSp>
      <p:sp>
        <p:nvSpPr>
          <p:cNvPr id="35" name="Rectangle 164"/>
          <p:cNvSpPr>
            <a:spLocks noChangeArrowheads="1"/>
          </p:cNvSpPr>
          <p:nvPr/>
        </p:nvSpPr>
        <p:spPr bwMode="auto">
          <a:xfrm>
            <a:off x="4977275" y="3607369"/>
            <a:ext cx="4166725" cy="2308324"/>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000" b="1" dirty="0" err="1">
                <a:solidFill>
                  <a:srgbClr val="0033CC"/>
                </a:solidFill>
              </a:rPr>
              <a:t>dequeue</a:t>
            </a:r>
            <a:r>
              <a:rPr lang="pt-BR" sz="2400" dirty="0">
                <a:solidFill>
                  <a:srgbClr val="0033CC"/>
                </a:solidFill>
              </a:rPr>
              <a:t>( )</a:t>
            </a:r>
            <a:endParaRPr lang="pt-BR" sz="2400" u="sng" dirty="0">
              <a:solidFill>
                <a:srgbClr val="0033CC"/>
              </a:solidFill>
              <a:cs typeface="Times New Roman" pitchFamily="18" charset="0"/>
            </a:endParaRPr>
          </a:p>
          <a:p>
            <a:pPr lvl="1"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lvl="1" indent="449263" eaLnBrk="0" hangingPunct="0"/>
            <a:r>
              <a:rPr lang="pt-BR" sz="2400" dirty="0">
                <a:solidFill>
                  <a:srgbClr val="0033CC"/>
                </a:solidFill>
                <a:cs typeface="Times New Roman" pitchFamily="18" charset="0"/>
              </a:rPr>
              <a:t>se (</a:t>
            </a:r>
            <a:r>
              <a:rPr lang="pt-BR" sz="2400" dirty="0" err="1">
                <a:solidFill>
                  <a:srgbClr val="0033CC"/>
                </a:solidFill>
                <a:cs typeface="Times New Roman" pitchFamily="18" charset="0"/>
              </a:rPr>
              <a:t>isEmpty</a:t>
            </a:r>
            <a:r>
              <a:rPr lang="pt-BR" sz="2400" dirty="0">
                <a:solidFill>
                  <a:srgbClr val="0033CC"/>
                </a:solidFill>
                <a:cs typeface="Times New Roman" pitchFamily="18" charset="0"/>
              </a:rPr>
              <a:t>() == falso)</a:t>
            </a:r>
          </a:p>
          <a:p>
            <a:pPr lvl="1" indent="449263" eaLnBrk="0" hangingPunct="0"/>
            <a:r>
              <a:rPr lang="pt-BR" sz="2400" dirty="0">
                <a:solidFill>
                  <a:srgbClr val="0033CC"/>
                </a:solidFill>
                <a:cs typeface="Times New Roman" pitchFamily="18" charset="0"/>
                <a:sym typeface="Wingdings" pitchFamily="2" charset="2"/>
              </a:rPr>
              <a:t>	    e = dados[</a:t>
            </a:r>
            <a:r>
              <a:rPr lang="pt-BR" sz="2400" dirty="0" err="1">
                <a:solidFill>
                  <a:srgbClr val="0033CC"/>
                </a:solidFill>
                <a:cs typeface="Times New Roman" pitchFamily="18" charset="0"/>
                <a:sym typeface="Wingdings" pitchFamily="2" charset="2"/>
              </a:rPr>
              <a:t>ini</a:t>
            </a:r>
            <a:r>
              <a:rPr lang="pt-BR" sz="2400" dirty="0">
                <a:solidFill>
                  <a:srgbClr val="0033CC"/>
                </a:solidFill>
                <a:cs typeface="Times New Roman" pitchFamily="18" charset="0"/>
                <a:sym typeface="Wingdings" pitchFamily="2" charset="2"/>
              </a:rPr>
              <a:t>] </a:t>
            </a:r>
          </a:p>
          <a:p>
            <a:pPr lvl="1" indent="449263" eaLnBrk="0" hangingPunct="0"/>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ini</a:t>
            </a:r>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ini</a:t>
            </a:r>
            <a:r>
              <a:rPr lang="pt-BR" sz="2400" dirty="0">
                <a:solidFill>
                  <a:srgbClr val="0033CC"/>
                </a:solidFill>
                <a:cs typeface="Times New Roman" pitchFamily="18" charset="0"/>
                <a:sym typeface="Wingdings" pitchFamily="2" charset="2"/>
              </a:rPr>
              <a:t>+ 1</a:t>
            </a:r>
            <a:endParaRPr lang="pt-BR" sz="2400" dirty="0">
              <a:solidFill>
                <a:srgbClr val="0033CC"/>
              </a:solidFill>
              <a:sym typeface="Wingdings" pitchFamily="2" charset="2"/>
            </a:endParaRPr>
          </a:p>
          <a:p>
            <a:pPr lvl="1"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Exemplo de </a:t>
            </a:r>
            <a:r>
              <a:rPr lang="pt-BR" dirty="0" err="1"/>
              <a:t>Sequencia</a:t>
            </a:r>
            <a:r>
              <a:rPr lang="pt-BR" dirty="0"/>
              <a:t> de Operações sobre uma Fila</a:t>
            </a:r>
            <a:endParaRPr lang="en-US" dirty="0"/>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12</a:t>
            </a:fld>
            <a:endParaRPr lang="en-US" altLang="en-US"/>
          </a:p>
        </p:txBody>
      </p:sp>
      <p:graphicFrame>
        <p:nvGraphicFramePr>
          <p:cNvPr id="15" name="Tabela 14"/>
          <p:cNvGraphicFramePr>
            <a:graphicFrameLocks noGrp="1"/>
          </p:cNvGraphicFramePr>
          <p:nvPr/>
        </p:nvGraphicFramePr>
        <p:xfrm>
          <a:off x="5104553" y="4022395"/>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dirty="0">
                          <a:latin typeface="Tahoma" pitchFamily="34" charset="0"/>
                          <a:ea typeface="Tahoma" pitchFamily="34" charset="0"/>
                          <a:cs typeface="Tahoma" pitchFamily="34"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2" name="Grupo 22"/>
          <p:cNvGrpSpPr/>
          <p:nvPr/>
        </p:nvGrpSpPr>
        <p:grpSpPr>
          <a:xfrm>
            <a:off x="6553200" y="3607369"/>
            <a:ext cx="2863695" cy="2413568"/>
            <a:chOff x="2095500" y="1193801"/>
            <a:chExt cx="2863695" cy="2413568"/>
          </a:xfrm>
        </p:grpSpPr>
        <p:sp>
          <p:nvSpPr>
            <p:cNvPr id="17"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8"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20"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21"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sp>
        <p:nvSpPr>
          <p:cNvPr id="19" name="CaixaDeTexto 18"/>
          <p:cNvSpPr txBox="1"/>
          <p:nvPr/>
        </p:nvSpPr>
        <p:spPr>
          <a:xfrm>
            <a:off x="5396116" y="2279765"/>
            <a:ext cx="3087484" cy="461665"/>
          </a:xfrm>
          <a:prstGeom prst="rect">
            <a:avLst/>
          </a:prstGeom>
          <a:noFill/>
        </p:spPr>
        <p:txBody>
          <a:bodyPr wrap="square" rtlCol="0">
            <a:spAutoFit/>
          </a:bodyPr>
          <a:lstStyle/>
          <a:p>
            <a:pPr algn="ctr"/>
            <a:r>
              <a:rPr lang="pt-BR" sz="2400" b="1" dirty="0" err="1"/>
              <a:t>enqueue</a:t>
            </a:r>
            <a:r>
              <a:rPr lang="pt-BR" sz="2400" b="1" dirty="0"/>
              <a:t>(17)</a:t>
            </a:r>
            <a:endParaRPr lang="pt-BR" b="1" dirty="0"/>
          </a:p>
        </p:txBody>
      </p:sp>
      <p:graphicFrame>
        <p:nvGraphicFramePr>
          <p:cNvPr id="29" name="Tabela 28"/>
          <p:cNvGraphicFramePr>
            <a:graphicFrameLocks noGrp="1"/>
          </p:cNvGraphicFramePr>
          <p:nvPr/>
        </p:nvGraphicFramePr>
        <p:xfrm>
          <a:off x="1471816" y="1790586"/>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3" name="Grupo 21"/>
          <p:cNvGrpSpPr/>
          <p:nvPr/>
        </p:nvGrpSpPr>
        <p:grpSpPr>
          <a:xfrm>
            <a:off x="2997200" y="1193801"/>
            <a:ext cx="2057400" cy="2413568"/>
            <a:chOff x="6019800" y="3942782"/>
            <a:chExt cx="2057400" cy="2413568"/>
          </a:xfrm>
        </p:grpSpPr>
        <p:sp>
          <p:nvSpPr>
            <p:cNvPr id="31" name="Text Box 34"/>
            <p:cNvSpPr txBox="1">
              <a:spLocks noChangeArrowheads="1"/>
            </p:cNvSpPr>
            <p:nvPr/>
          </p:nvSpPr>
          <p:spPr bwMode="auto">
            <a:xfrm>
              <a:off x="6019800" y="394278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32" name="AutoShape 35"/>
            <p:cNvCxnSpPr>
              <a:cxnSpLocks noChangeShapeType="1"/>
            </p:cNvCxnSpPr>
            <p:nvPr/>
          </p:nvCxnSpPr>
          <p:spPr bwMode="auto">
            <a:xfrm rot="16200000" flipH="1">
              <a:off x="6418074" y="4491794"/>
              <a:ext cx="359150" cy="1"/>
            </a:xfrm>
            <a:prstGeom prst="straightConnector1">
              <a:avLst/>
            </a:prstGeom>
            <a:noFill/>
            <a:ln w="9525">
              <a:solidFill>
                <a:srgbClr val="000000"/>
              </a:solidFill>
              <a:round/>
              <a:headEnd/>
              <a:tailEnd type="triangle" w="med" len="med"/>
            </a:ln>
          </p:spPr>
        </p:cxnSp>
        <p:sp>
          <p:nvSpPr>
            <p:cNvPr id="33" name="Text Box 34"/>
            <p:cNvSpPr txBox="1">
              <a:spLocks noChangeArrowheads="1"/>
            </p:cNvSpPr>
            <p:nvPr/>
          </p:nvSpPr>
          <p:spPr bwMode="auto">
            <a:xfrm>
              <a:off x="6921500" y="5986913"/>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34" name="AutoShape 35"/>
            <p:cNvCxnSpPr>
              <a:cxnSpLocks noChangeShapeType="1"/>
            </p:cNvCxnSpPr>
            <p:nvPr/>
          </p:nvCxnSpPr>
          <p:spPr bwMode="auto">
            <a:xfrm flipH="1" flipV="1">
              <a:off x="7498566" y="5657167"/>
              <a:ext cx="12545" cy="329746"/>
            </a:xfrm>
            <a:prstGeom prst="straightConnector1">
              <a:avLst/>
            </a:prstGeom>
            <a:noFill/>
            <a:ln w="9525">
              <a:solidFill>
                <a:srgbClr val="000000"/>
              </a:solidFill>
              <a:round/>
              <a:headEnd/>
              <a:tailEnd type="triangle" w="med" len="med"/>
            </a:ln>
          </p:spPr>
        </p:cxnSp>
      </p:grpSp>
      <p:sp>
        <p:nvSpPr>
          <p:cNvPr id="35" name="Rectangle 164"/>
          <p:cNvSpPr>
            <a:spLocks noChangeArrowheads="1"/>
          </p:cNvSpPr>
          <p:nvPr/>
        </p:nvSpPr>
        <p:spPr bwMode="auto">
          <a:xfrm>
            <a:off x="457200" y="3942782"/>
            <a:ext cx="3777466" cy="2308324"/>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b="1" dirty="0" err="1">
                <a:solidFill>
                  <a:srgbClr val="0033CC"/>
                </a:solidFill>
              </a:rPr>
              <a:t>enqueue</a:t>
            </a:r>
            <a:r>
              <a:rPr lang="pt-BR" sz="2400" dirty="0">
                <a:solidFill>
                  <a:srgbClr val="0033CC"/>
                </a:solidFill>
              </a:rPr>
              <a:t>( e)</a:t>
            </a:r>
            <a:endParaRPr lang="pt-BR" sz="2400" u="sng" dirty="0">
              <a:solidFill>
                <a:srgbClr val="0033CC"/>
              </a:solidFill>
              <a:cs typeface="Times New Roman" pitchFamily="18" charset="0"/>
            </a:endParaRPr>
          </a:p>
          <a:p>
            <a:pPr lvl="1"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lvl="1" indent="449263" eaLnBrk="0" hangingPunct="0"/>
            <a:r>
              <a:rPr lang="pt-BR" sz="2400" dirty="0">
                <a:solidFill>
                  <a:srgbClr val="0033CC"/>
                </a:solidFill>
                <a:cs typeface="Times New Roman" pitchFamily="18" charset="0"/>
              </a:rPr>
              <a:t>se (</a:t>
            </a:r>
            <a:r>
              <a:rPr lang="pt-BR" sz="2400" dirty="0" err="1">
                <a:solidFill>
                  <a:srgbClr val="0033CC"/>
                </a:solidFill>
                <a:cs typeface="Times New Roman" pitchFamily="18" charset="0"/>
              </a:rPr>
              <a:t>isFull</a:t>
            </a:r>
            <a:r>
              <a:rPr lang="pt-BR" sz="2400" dirty="0">
                <a:solidFill>
                  <a:srgbClr val="0033CC"/>
                </a:solidFill>
                <a:cs typeface="Times New Roman" pitchFamily="18" charset="0"/>
              </a:rPr>
              <a:t>() == falso)</a:t>
            </a:r>
          </a:p>
          <a:p>
            <a:pPr lvl="1" indent="449263" eaLnBrk="0" hangingPunct="0"/>
            <a:r>
              <a:rPr lang="pt-BR" sz="2400" dirty="0">
                <a:solidFill>
                  <a:srgbClr val="0033CC"/>
                </a:solidFill>
                <a:cs typeface="Times New Roman" pitchFamily="18" charset="0"/>
                <a:sym typeface="Wingdings" pitchFamily="2" charset="2"/>
              </a:rPr>
              <a:t>	    dados[fim] = e</a:t>
            </a:r>
          </a:p>
          <a:p>
            <a:pPr lvl="1" indent="449263" eaLnBrk="0" hangingPunct="0"/>
            <a:r>
              <a:rPr lang="pt-BR" sz="2400" dirty="0">
                <a:solidFill>
                  <a:srgbClr val="0033CC"/>
                </a:solidFill>
                <a:cs typeface="Times New Roman" pitchFamily="18" charset="0"/>
                <a:sym typeface="Wingdings" pitchFamily="2" charset="2"/>
              </a:rPr>
              <a:t>	     fim =fim + 1</a:t>
            </a:r>
            <a:endParaRPr lang="pt-BR" sz="2400" dirty="0">
              <a:solidFill>
                <a:srgbClr val="0033CC"/>
              </a:solidFill>
              <a:sym typeface="Wingdings" pitchFamily="2" charset="2"/>
            </a:endParaRPr>
          </a:p>
          <a:p>
            <a:pPr lvl="1"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Exemplo de </a:t>
            </a:r>
            <a:r>
              <a:rPr lang="pt-BR" dirty="0" err="1"/>
              <a:t>Sequencia</a:t>
            </a:r>
            <a:r>
              <a:rPr lang="pt-BR" dirty="0"/>
              <a:t> de Operações sobre uma Fila</a:t>
            </a:r>
            <a:endParaRPr lang="en-US" dirty="0"/>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13</a:t>
            </a:fld>
            <a:endParaRPr lang="en-US" altLang="en-US"/>
          </a:p>
        </p:txBody>
      </p:sp>
      <p:graphicFrame>
        <p:nvGraphicFramePr>
          <p:cNvPr id="15" name="Tabela 14"/>
          <p:cNvGraphicFramePr>
            <a:graphicFrameLocks noGrp="1"/>
          </p:cNvGraphicFramePr>
          <p:nvPr/>
        </p:nvGraphicFramePr>
        <p:xfrm>
          <a:off x="1083774" y="1608827"/>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dirty="0">
                          <a:latin typeface="Tahoma" pitchFamily="34" charset="0"/>
                          <a:ea typeface="Tahoma" pitchFamily="34" charset="0"/>
                          <a:cs typeface="Tahoma" pitchFamily="34"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2" name="Grupo 22"/>
          <p:cNvGrpSpPr/>
          <p:nvPr/>
        </p:nvGrpSpPr>
        <p:grpSpPr>
          <a:xfrm>
            <a:off x="2532421" y="1193801"/>
            <a:ext cx="2863695" cy="2413568"/>
            <a:chOff x="2095500" y="1193801"/>
            <a:chExt cx="2863695" cy="2413568"/>
          </a:xfrm>
        </p:grpSpPr>
        <p:sp>
          <p:nvSpPr>
            <p:cNvPr id="17"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8"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20"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21"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sp>
        <p:nvSpPr>
          <p:cNvPr id="19" name="CaixaDeTexto 18"/>
          <p:cNvSpPr txBox="1"/>
          <p:nvPr/>
        </p:nvSpPr>
        <p:spPr>
          <a:xfrm>
            <a:off x="5396116" y="2279765"/>
            <a:ext cx="3087484" cy="461665"/>
          </a:xfrm>
          <a:prstGeom prst="rect">
            <a:avLst/>
          </a:prstGeom>
          <a:noFill/>
        </p:spPr>
        <p:txBody>
          <a:bodyPr wrap="square" rtlCol="0">
            <a:spAutoFit/>
          </a:bodyPr>
          <a:lstStyle/>
          <a:p>
            <a:pPr algn="ctr"/>
            <a:r>
              <a:rPr lang="pt-BR" sz="2400" b="1" dirty="0" err="1"/>
              <a:t>enqueue</a:t>
            </a:r>
            <a:r>
              <a:rPr lang="pt-BR" sz="2400" b="1" dirty="0"/>
              <a:t>(32)</a:t>
            </a:r>
            <a:endParaRPr lang="pt-BR" b="1" dirty="0"/>
          </a:p>
        </p:txBody>
      </p:sp>
      <p:sp>
        <p:nvSpPr>
          <p:cNvPr id="35" name="Rectangle 164"/>
          <p:cNvSpPr>
            <a:spLocks noChangeArrowheads="1"/>
          </p:cNvSpPr>
          <p:nvPr/>
        </p:nvSpPr>
        <p:spPr bwMode="auto">
          <a:xfrm>
            <a:off x="872232" y="3942782"/>
            <a:ext cx="3715534" cy="2308324"/>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b="1" dirty="0" err="1">
                <a:solidFill>
                  <a:srgbClr val="0033CC"/>
                </a:solidFill>
              </a:rPr>
              <a:t>enqueue</a:t>
            </a:r>
            <a:r>
              <a:rPr lang="pt-BR" sz="2400" dirty="0">
                <a:solidFill>
                  <a:srgbClr val="0033CC"/>
                </a:solidFill>
              </a:rPr>
              <a:t>( e)</a:t>
            </a:r>
            <a:endParaRPr lang="pt-BR" sz="2400" u="sng" dirty="0">
              <a:solidFill>
                <a:srgbClr val="0033CC"/>
              </a:solidFill>
              <a:cs typeface="Times New Roman" pitchFamily="18" charset="0"/>
            </a:endParaRPr>
          </a:p>
          <a:p>
            <a:pPr lvl="1"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lvl="1" indent="449263" eaLnBrk="0" hangingPunct="0"/>
            <a:r>
              <a:rPr lang="pt-BR" sz="2400" dirty="0">
                <a:solidFill>
                  <a:srgbClr val="0033CC"/>
                </a:solidFill>
                <a:cs typeface="Times New Roman" pitchFamily="18" charset="0"/>
              </a:rPr>
              <a:t>se </a:t>
            </a:r>
            <a:r>
              <a:rPr lang="pt-BR" sz="2400" strike="sngStrike" dirty="0">
                <a:solidFill>
                  <a:srgbClr val="FF0000"/>
                </a:solidFill>
                <a:cs typeface="Times New Roman" pitchFamily="18" charset="0"/>
              </a:rPr>
              <a:t>(</a:t>
            </a:r>
            <a:r>
              <a:rPr lang="pt-BR" sz="2400" strike="sngStrike" dirty="0" err="1">
                <a:solidFill>
                  <a:srgbClr val="FF0000"/>
                </a:solidFill>
                <a:cs typeface="Times New Roman" pitchFamily="18" charset="0"/>
              </a:rPr>
              <a:t>isFull</a:t>
            </a:r>
            <a:r>
              <a:rPr lang="pt-BR" sz="2400" strike="sngStrike" dirty="0">
                <a:solidFill>
                  <a:srgbClr val="FF0000"/>
                </a:solidFill>
                <a:cs typeface="Times New Roman" pitchFamily="18" charset="0"/>
              </a:rPr>
              <a:t>() == falso)</a:t>
            </a:r>
          </a:p>
          <a:p>
            <a:pPr lvl="1" indent="449263" eaLnBrk="0" hangingPunct="0"/>
            <a:r>
              <a:rPr lang="pt-BR" sz="2400" dirty="0">
                <a:solidFill>
                  <a:srgbClr val="0033CC"/>
                </a:solidFill>
                <a:cs typeface="Times New Roman" pitchFamily="18" charset="0"/>
                <a:sym typeface="Wingdings" pitchFamily="2" charset="2"/>
              </a:rPr>
              <a:t>	    dados[fim] = e</a:t>
            </a:r>
          </a:p>
          <a:p>
            <a:pPr lvl="1" indent="449263" eaLnBrk="0" hangingPunct="0"/>
            <a:r>
              <a:rPr lang="pt-BR" sz="2400" dirty="0">
                <a:solidFill>
                  <a:srgbClr val="0033CC"/>
                </a:solidFill>
                <a:cs typeface="Times New Roman" pitchFamily="18" charset="0"/>
                <a:sym typeface="Wingdings" pitchFamily="2" charset="2"/>
              </a:rPr>
              <a:t>	     fim =fim + 1</a:t>
            </a:r>
            <a:endParaRPr lang="pt-BR" sz="2400" dirty="0">
              <a:solidFill>
                <a:srgbClr val="0033CC"/>
              </a:solidFill>
              <a:sym typeface="Wingdings" pitchFamily="2" charset="2"/>
            </a:endParaRPr>
          </a:p>
          <a:p>
            <a:pPr lvl="1"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
        <p:nvSpPr>
          <p:cNvPr id="22" name="Texto Explicativo 2 21"/>
          <p:cNvSpPr/>
          <p:nvPr/>
        </p:nvSpPr>
        <p:spPr>
          <a:xfrm>
            <a:off x="5524500" y="3607369"/>
            <a:ext cx="2671233" cy="575733"/>
          </a:xfrm>
          <a:prstGeom prst="borderCallout2">
            <a:avLst>
              <a:gd name="adj1" fmla="val 18750"/>
              <a:gd name="adj2" fmla="val -8333"/>
              <a:gd name="adj3" fmla="val 18750"/>
              <a:gd name="adj4" fmla="val -16667"/>
              <a:gd name="adj5" fmla="val 203676"/>
              <a:gd name="adj6" fmla="val -85852"/>
            </a:avLst>
          </a:prstGeom>
          <a:gradFill>
            <a:gsLst>
              <a:gs pos="0">
                <a:srgbClr val="FFF200"/>
              </a:gs>
              <a:gs pos="45000">
                <a:srgbClr val="FF7A00"/>
              </a:gs>
              <a:gs pos="70000">
                <a:srgbClr val="FF0300"/>
              </a:gs>
              <a:gs pos="100000">
                <a:srgbClr val="4D0808"/>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pt-BR" b="1" dirty="0">
                <a:solidFill>
                  <a:schemeClr val="tx1"/>
                </a:solidFill>
              </a:rPr>
              <a:t>FILA CHEIA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resolver esse problema?</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14</a:t>
            </a:fld>
            <a:endParaRPr lang="pt-BR"/>
          </a:p>
        </p:txBody>
      </p:sp>
      <p:sp>
        <p:nvSpPr>
          <p:cNvPr id="5" name="CaixaDeTexto 4"/>
          <p:cNvSpPr txBox="1"/>
          <p:nvPr/>
        </p:nvSpPr>
        <p:spPr>
          <a:xfrm>
            <a:off x="469557" y="1103086"/>
            <a:ext cx="8229600" cy="1200329"/>
          </a:xfrm>
          <a:prstGeom prst="rect">
            <a:avLst/>
          </a:prstGeom>
          <a:noFill/>
        </p:spPr>
        <p:txBody>
          <a:bodyPr wrap="square" rtlCol="0">
            <a:spAutoFit/>
          </a:bodyPr>
          <a:lstStyle/>
          <a:p>
            <a:pPr marL="457200" indent="-457200">
              <a:buFont typeface="+mj-lt"/>
              <a:buAutoNum type="arabicPeriod"/>
            </a:pPr>
            <a:r>
              <a:rPr lang="pt-BR" sz="2400" dirty="0"/>
              <a:t>A cada vez que for retirado um elemento todos os elementos devem ser deslocados para as posições iniciais do vetor </a:t>
            </a:r>
            <a:r>
              <a:rPr lang="pt-BR" sz="2400" b="1" dirty="0"/>
              <a:t>dados.</a:t>
            </a:r>
          </a:p>
        </p:txBody>
      </p:sp>
      <p:sp>
        <p:nvSpPr>
          <p:cNvPr id="6" name="Retângulo 5"/>
          <p:cNvSpPr/>
          <p:nvPr/>
        </p:nvSpPr>
        <p:spPr>
          <a:xfrm>
            <a:off x="3381829" y="2061029"/>
            <a:ext cx="5122084" cy="1477328"/>
          </a:xfrm>
          <a:prstGeom prst="rect">
            <a:avLst/>
          </a:prstGeom>
        </p:spPr>
        <p:txBody>
          <a:bodyPr wrap="square">
            <a:spAutoFit/>
          </a:bodyPr>
          <a:lstStyle/>
          <a:p>
            <a:r>
              <a:rPr lang="nn-NO" b="1" dirty="0">
                <a:latin typeface="Consolas" pitchFamily="49" charset="0"/>
                <a:cs typeface="Consolas" pitchFamily="49" charset="0"/>
              </a:rPr>
              <a:t>for (int i=0; i&lt;fim </a:t>
            </a:r>
            <a:r>
              <a:rPr lang="nn-NO" b="1">
                <a:latin typeface="Consolas" pitchFamily="49" charset="0"/>
                <a:cs typeface="Consolas" pitchFamily="49" charset="0"/>
              </a:rPr>
              <a:t>&amp;&amp; (i+1)&lt;N</a:t>
            </a:r>
            <a:r>
              <a:rPr lang="nn-NO" b="1" dirty="0">
                <a:latin typeface="Consolas" pitchFamily="49" charset="0"/>
                <a:cs typeface="Consolas" pitchFamily="49" charset="0"/>
              </a:rPr>
              <a:t>; i++) {</a:t>
            </a:r>
          </a:p>
          <a:p>
            <a:r>
              <a:rPr lang="pt-BR" dirty="0">
                <a:latin typeface="Consolas" pitchFamily="49" charset="0"/>
                <a:cs typeface="Consolas" pitchFamily="49" charset="0"/>
              </a:rPr>
              <a:t>	</a:t>
            </a:r>
            <a:r>
              <a:rPr lang="pt-BR" b="1" dirty="0">
                <a:latin typeface="Consolas" pitchFamily="49" charset="0"/>
                <a:cs typeface="Consolas" pitchFamily="49" charset="0"/>
              </a:rPr>
              <a:t>dados[i]= dados[i+1];</a:t>
            </a:r>
          </a:p>
          <a:p>
            <a:r>
              <a:rPr lang="pt-BR" b="1" dirty="0">
                <a:latin typeface="Consolas" pitchFamily="49" charset="0"/>
                <a:cs typeface="Consolas" pitchFamily="49" charset="0"/>
              </a:rPr>
              <a:t>}</a:t>
            </a:r>
          </a:p>
          <a:p>
            <a:r>
              <a:rPr lang="pt-BR" b="1" dirty="0">
                <a:latin typeface="Consolas" pitchFamily="49" charset="0"/>
                <a:cs typeface="Consolas" pitchFamily="49" charset="0"/>
              </a:rPr>
              <a:t>ini--;</a:t>
            </a:r>
          </a:p>
          <a:p>
            <a:r>
              <a:rPr lang="pt-BR" b="1" dirty="0">
                <a:latin typeface="Consolas" pitchFamily="49" charset="0"/>
                <a:cs typeface="Consolas" pitchFamily="49" charset="0"/>
              </a:rPr>
              <a:t>fim--;</a:t>
            </a:r>
          </a:p>
        </p:txBody>
      </p:sp>
      <p:graphicFrame>
        <p:nvGraphicFramePr>
          <p:cNvPr id="7" name="Tabela 6"/>
          <p:cNvGraphicFramePr>
            <a:graphicFrameLocks noGrp="1"/>
          </p:cNvGraphicFramePr>
          <p:nvPr/>
        </p:nvGraphicFramePr>
        <p:xfrm>
          <a:off x="5228583" y="3672405"/>
          <a:ext cx="3538235" cy="1117600"/>
        </p:xfrm>
        <a:graphic>
          <a:graphicData uri="http://schemas.openxmlformats.org/drawingml/2006/table">
            <a:tbl>
              <a:tblPr/>
              <a:tblGrid>
                <a:gridCol w="884105">
                  <a:extLst>
                    <a:ext uri="{9D8B030D-6E8A-4147-A177-3AD203B41FA5}">
                      <a16:colId xmlns:a16="http://schemas.microsoft.com/office/drawing/2014/main" val="20000"/>
                    </a:ext>
                  </a:extLst>
                </a:gridCol>
                <a:gridCol w="885920">
                  <a:extLst>
                    <a:ext uri="{9D8B030D-6E8A-4147-A177-3AD203B41FA5}">
                      <a16:colId xmlns:a16="http://schemas.microsoft.com/office/drawing/2014/main" val="20001"/>
                    </a:ext>
                  </a:extLst>
                </a:gridCol>
                <a:gridCol w="884105">
                  <a:extLst>
                    <a:ext uri="{9D8B030D-6E8A-4147-A177-3AD203B41FA5}">
                      <a16:colId xmlns:a16="http://schemas.microsoft.com/office/drawing/2014/main" val="20002"/>
                    </a:ext>
                  </a:extLst>
                </a:gridCol>
                <a:gridCol w="884105">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dirty="0">
                          <a:latin typeface="Tahoma" pitchFamily="34" charset="0"/>
                          <a:ea typeface="Tahoma" pitchFamily="34" charset="0"/>
                          <a:cs typeface="Tahoma" pitchFamily="34"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8" name="Grupo 22"/>
          <p:cNvGrpSpPr/>
          <p:nvPr/>
        </p:nvGrpSpPr>
        <p:grpSpPr>
          <a:xfrm>
            <a:off x="6099252" y="3115311"/>
            <a:ext cx="2863695" cy="2413568"/>
            <a:chOff x="2095500" y="1193801"/>
            <a:chExt cx="2863695" cy="2413568"/>
          </a:xfrm>
        </p:grpSpPr>
        <p:sp>
          <p:nvSpPr>
            <p:cNvPr id="9"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0"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11"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2"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graphicFrame>
        <p:nvGraphicFramePr>
          <p:cNvPr id="13" name="Tabela 12"/>
          <p:cNvGraphicFramePr>
            <a:graphicFrameLocks noGrp="1"/>
          </p:cNvGraphicFramePr>
          <p:nvPr/>
        </p:nvGraphicFramePr>
        <p:xfrm>
          <a:off x="469557" y="3575638"/>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dirty="0">
                          <a:latin typeface="Tahoma" pitchFamily="34" charset="0"/>
                          <a:ea typeface="Tahoma" pitchFamily="34" charset="0"/>
                          <a:cs typeface="Tahoma" pitchFamily="34"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14" name="Grupo 22"/>
          <p:cNvGrpSpPr/>
          <p:nvPr/>
        </p:nvGrpSpPr>
        <p:grpSpPr>
          <a:xfrm>
            <a:off x="1918204" y="3026127"/>
            <a:ext cx="2863695" cy="2413568"/>
            <a:chOff x="2095500" y="1193801"/>
            <a:chExt cx="2863695" cy="2413568"/>
          </a:xfrm>
        </p:grpSpPr>
        <p:sp>
          <p:nvSpPr>
            <p:cNvPr id="15"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6"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17"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8"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sp>
        <p:nvSpPr>
          <p:cNvPr id="19" name="CaixaDeTexto 18"/>
          <p:cNvSpPr txBox="1"/>
          <p:nvPr/>
        </p:nvSpPr>
        <p:spPr>
          <a:xfrm>
            <a:off x="927477" y="5890478"/>
            <a:ext cx="6879770" cy="830997"/>
          </a:xfrm>
          <a:prstGeom prst="rect">
            <a:avLst/>
          </a:prstGeom>
          <a:solidFill>
            <a:srgbClr val="F0265D"/>
          </a:solidFill>
        </p:spPr>
        <p:txBody>
          <a:bodyPr wrap="square" rtlCol="0">
            <a:spAutoFit/>
          </a:bodyPr>
          <a:lstStyle/>
          <a:p>
            <a:pPr algn="ctr"/>
            <a:r>
              <a:rPr lang="pt-BR" sz="2400" dirty="0"/>
              <a:t>Muitas operações de transferência para vetor grande.</a:t>
            </a:r>
          </a:p>
          <a:p>
            <a:pPr algn="ctr"/>
            <a:r>
              <a:rPr lang="pt-BR" sz="2400" b="1" dirty="0"/>
              <a:t>Código ineficiente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
                                        </p:tgtEl>
                                      </p:cBhvr>
                                    </p:animEffect>
                                    <p:set>
                                      <p:cBhvr>
                                        <p:cTn id="10" dur="1" fill="hold">
                                          <p:stCondLst>
                                            <p:cond delay="499"/>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resolver esse problema?</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15</a:t>
            </a:fld>
            <a:endParaRPr lang="pt-BR"/>
          </a:p>
        </p:txBody>
      </p:sp>
      <p:sp>
        <p:nvSpPr>
          <p:cNvPr id="5" name="CaixaDeTexto 4"/>
          <p:cNvSpPr txBox="1"/>
          <p:nvPr/>
        </p:nvSpPr>
        <p:spPr>
          <a:xfrm>
            <a:off x="469557" y="1103086"/>
            <a:ext cx="8229600" cy="830997"/>
          </a:xfrm>
          <a:prstGeom prst="rect">
            <a:avLst/>
          </a:prstGeom>
          <a:noFill/>
        </p:spPr>
        <p:txBody>
          <a:bodyPr wrap="square" rtlCol="0">
            <a:spAutoFit/>
          </a:bodyPr>
          <a:lstStyle/>
          <a:p>
            <a:pPr marL="457200" indent="-457200">
              <a:buFont typeface="+mj-lt"/>
              <a:buAutoNum type="arabicPeriod" startAt="2"/>
            </a:pPr>
            <a:r>
              <a:rPr lang="pt-BR" sz="2400" dirty="0"/>
              <a:t>Fila circular: quando o </a:t>
            </a:r>
            <a:r>
              <a:rPr lang="pt-BR" sz="2400" dirty="0" err="1"/>
              <a:t>ini</a:t>
            </a:r>
            <a:r>
              <a:rPr lang="pt-BR" sz="2400" dirty="0"/>
              <a:t> e fim atingirem a limite superior do vetor voltam a receber 0.</a:t>
            </a:r>
            <a:endParaRPr lang="pt-BR" sz="2400" b="1" dirty="0"/>
          </a:p>
        </p:txBody>
      </p:sp>
      <p:graphicFrame>
        <p:nvGraphicFramePr>
          <p:cNvPr id="7" name="Tabela 6"/>
          <p:cNvGraphicFramePr>
            <a:graphicFrameLocks noGrp="1"/>
          </p:cNvGraphicFramePr>
          <p:nvPr/>
        </p:nvGraphicFramePr>
        <p:xfrm>
          <a:off x="5228583" y="3672405"/>
          <a:ext cx="3538235" cy="1117600"/>
        </p:xfrm>
        <a:graphic>
          <a:graphicData uri="http://schemas.openxmlformats.org/drawingml/2006/table">
            <a:tbl>
              <a:tblPr/>
              <a:tblGrid>
                <a:gridCol w="884105">
                  <a:extLst>
                    <a:ext uri="{9D8B030D-6E8A-4147-A177-3AD203B41FA5}">
                      <a16:colId xmlns:a16="http://schemas.microsoft.com/office/drawing/2014/main" val="20000"/>
                    </a:ext>
                  </a:extLst>
                </a:gridCol>
                <a:gridCol w="885920">
                  <a:extLst>
                    <a:ext uri="{9D8B030D-6E8A-4147-A177-3AD203B41FA5}">
                      <a16:colId xmlns:a16="http://schemas.microsoft.com/office/drawing/2014/main" val="20001"/>
                    </a:ext>
                  </a:extLst>
                </a:gridCol>
                <a:gridCol w="884105">
                  <a:extLst>
                    <a:ext uri="{9D8B030D-6E8A-4147-A177-3AD203B41FA5}">
                      <a16:colId xmlns:a16="http://schemas.microsoft.com/office/drawing/2014/main" val="20002"/>
                    </a:ext>
                  </a:extLst>
                </a:gridCol>
                <a:gridCol w="884105">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pt-BR" sz="1800" b="1" kern="1200" dirty="0">
                          <a:solidFill>
                            <a:schemeClr val="tx1"/>
                          </a:solidFill>
                          <a:latin typeface="Tahoma" pitchFamily="34" charset="0"/>
                          <a:ea typeface="Tahoma" pitchFamily="34" charset="0"/>
                          <a:cs typeface="Tahoma" pitchFamily="34" charset="0"/>
                        </a:rPr>
                        <a:t>66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pt-BR" sz="1800" b="1" dirty="0">
                          <a:latin typeface="Tahoma" pitchFamily="34" charset="0"/>
                          <a:ea typeface="Tahoma" pitchFamily="34" charset="0"/>
                          <a:cs typeface="Tahoma" pitchFamily="34" charset="0"/>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pt-BR" sz="1800" b="1" dirty="0">
                        <a:latin typeface="Tahoma" pitchFamily="34" charset="0"/>
                        <a:ea typeface="Tahoma" pitchFamily="34" charset="0"/>
                        <a:cs typeface="Tahoma"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8" name="Grupo 22"/>
          <p:cNvGrpSpPr/>
          <p:nvPr/>
        </p:nvGrpSpPr>
        <p:grpSpPr>
          <a:xfrm>
            <a:off x="6099252" y="3115311"/>
            <a:ext cx="2863695" cy="2413568"/>
            <a:chOff x="2095500" y="1193801"/>
            <a:chExt cx="2863695" cy="2413568"/>
          </a:xfrm>
        </p:grpSpPr>
        <p:sp>
          <p:nvSpPr>
            <p:cNvPr id="9" name="Text Box 34"/>
            <p:cNvSpPr txBox="1">
              <a:spLocks noChangeArrowheads="1"/>
            </p:cNvSpPr>
            <p:nvPr/>
          </p:nvSpPr>
          <p:spPr bwMode="auto">
            <a:xfrm>
              <a:off x="2095500" y="1193801"/>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0" name="AutoShape 35"/>
            <p:cNvCxnSpPr>
              <a:cxnSpLocks noChangeShapeType="1"/>
            </p:cNvCxnSpPr>
            <p:nvPr/>
          </p:nvCxnSpPr>
          <p:spPr bwMode="auto">
            <a:xfrm rot="16200000" flipH="1">
              <a:off x="2493774" y="1742813"/>
              <a:ext cx="359150" cy="1"/>
            </a:xfrm>
            <a:prstGeom prst="straightConnector1">
              <a:avLst/>
            </a:prstGeom>
            <a:noFill/>
            <a:ln w="9525">
              <a:solidFill>
                <a:srgbClr val="000000"/>
              </a:solidFill>
              <a:round/>
              <a:headEnd/>
              <a:tailEnd type="triangle" w="med" len="med"/>
            </a:ln>
          </p:spPr>
        </p:cxnSp>
        <p:sp>
          <p:nvSpPr>
            <p:cNvPr id="11" name="Text Box 34"/>
            <p:cNvSpPr txBox="1">
              <a:spLocks noChangeArrowheads="1"/>
            </p:cNvSpPr>
            <p:nvPr/>
          </p:nvSpPr>
          <p:spPr bwMode="auto">
            <a:xfrm>
              <a:off x="3803495" y="3237932"/>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2" name="AutoShape 35"/>
            <p:cNvCxnSpPr>
              <a:cxnSpLocks noChangeShapeType="1"/>
            </p:cNvCxnSpPr>
            <p:nvPr/>
          </p:nvCxnSpPr>
          <p:spPr bwMode="auto">
            <a:xfrm flipH="1" flipV="1">
              <a:off x="4368800" y="2908186"/>
              <a:ext cx="12545" cy="329746"/>
            </a:xfrm>
            <a:prstGeom prst="straightConnector1">
              <a:avLst/>
            </a:prstGeom>
            <a:noFill/>
            <a:ln w="9525">
              <a:solidFill>
                <a:srgbClr val="000000"/>
              </a:solidFill>
              <a:round/>
              <a:headEnd/>
              <a:tailEnd type="triangle" w="med" len="med"/>
            </a:ln>
          </p:spPr>
        </p:cxnSp>
      </p:grpSp>
      <p:sp>
        <p:nvSpPr>
          <p:cNvPr id="104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1042" name="AutoShape 18"/>
          <p:cNvSpPr>
            <a:spLocks noChangeAspect="1" noChangeArrowheads="1" noTextEdit="1"/>
          </p:cNvSpPr>
          <p:nvPr/>
        </p:nvSpPr>
        <p:spPr bwMode="auto">
          <a:xfrm>
            <a:off x="684771" y="1810591"/>
            <a:ext cx="3843686" cy="3363907"/>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3" name="Imagem 12">
            <a:extLst>
              <a:ext uri="{FF2B5EF4-FFF2-40B4-BE49-F238E27FC236}">
                <a16:creationId xmlns:a16="http://schemas.microsoft.com/office/drawing/2014/main" id="{3B573791-7D09-A9BC-D3C1-3189DF9C5977}"/>
              </a:ext>
            </a:extLst>
          </p:cNvPr>
          <p:cNvPicPr>
            <a:picLocks noChangeAspect="1"/>
          </p:cNvPicPr>
          <p:nvPr/>
        </p:nvPicPr>
        <p:blipFill>
          <a:blip r:embed="rId2"/>
          <a:stretch>
            <a:fillRect/>
          </a:stretch>
        </p:blipFill>
        <p:spPr>
          <a:xfrm>
            <a:off x="386978" y="2018363"/>
            <a:ext cx="3667125" cy="2628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Sequencia de Operações usando Fila Circular</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16</a:t>
            </a:fld>
            <a:endParaRPr lang="pt-BR"/>
          </a:p>
        </p:txBody>
      </p:sp>
      <p:sp>
        <p:nvSpPr>
          <p:cNvPr id="104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31" name="CaixaDeTexto 30"/>
          <p:cNvSpPr txBox="1"/>
          <p:nvPr/>
        </p:nvSpPr>
        <p:spPr>
          <a:xfrm>
            <a:off x="4966061" y="1980986"/>
            <a:ext cx="3087484" cy="1200329"/>
          </a:xfrm>
          <a:prstGeom prst="rect">
            <a:avLst/>
          </a:prstGeom>
          <a:noFill/>
        </p:spPr>
        <p:txBody>
          <a:bodyPr wrap="square" rtlCol="0">
            <a:spAutoFit/>
          </a:bodyPr>
          <a:lstStyle/>
          <a:p>
            <a:pPr algn="ctr"/>
            <a:r>
              <a:rPr lang="pt-BR" sz="2400" b="1" dirty="0"/>
              <a:t>v = </a:t>
            </a:r>
            <a:r>
              <a:rPr lang="pt-BR" sz="2400" b="1" dirty="0" err="1"/>
              <a:t>dequeue</a:t>
            </a:r>
            <a:r>
              <a:rPr lang="pt-BR" sz="2400" b="1" dirty="0"/>
              <a:t>()</a:t>
            </a:r>
          </a:p>
          <a:p>
            <a:pPr algn="ctr"/>
            <a:endParaRPr lang="pt-BR" sz="2400" b="1" dirty="0"/>
          </a:p>
          <a:p>
            <a:pPr algn="ctr"/>
            <a:r>
              <a:rPr lang="pt-BR" sz="2400" dirty="0"/>
              <a:t>v recebe valor 66</a:t>
            </a:r>
            <a:endParaRPr lang="pt-BR" dirty="0"/>
          </a:p>
        </p:txBody>
      </p:sp>
      <p:pic>
        <p:nvPicPr>
          <p:cNvPr id="6" name="Imagem 5">
            <a:extLst>
              <a:ext uri="{FF2B5EF4-FFF2-40B4-BE49-F238E27FC236}">
                <a16:creationId xmlns:a16="http://schemas.microsoft.com/office/drawing/2014/main" id="{081F2377-9684-42AD-76E9-6CC75228E2F6}"/>
              </a:ext>
            </a:extLst>
          </p:cNvPr>
          <p:cNvPicPr>
            <a:picLocks noChangeAspect="1"/>
          </p:cNvPicPr>
          <p:nvPr/>
        </p:nvPicPr>
        <p:blipFill>
          <a:blip r:embed="rId2"/>
          <a:stretch>
            <a:fillRect/>
          </a:stretch>
        </p:blipFill>
        <p:spPr>
          <a:xfrm>
            <a:off x="748094" y="1140279"/>
            <a:ext cx="3495675" cy="2695575"/>
          </a:xfrm>
          <a:prstGeom prst="rect">
            <a:avLst/>
          </a:prstGeom>
        </p:spPr>
      </p:pic>
      <p:pic>
        <p:nvPicPr>
          <p:cNvPr id="8" name="Imagem 7">
            <a:extLst>
              <a:ext uri="{FF2B5EF4-FFF2-40B4-BE49-F238E27FC236}">
                <a16:creationId xmlns:a16="http://schemas.microsoft.com/office/drawing/2014/main" id="{00899F24-1DA3-6D8F-79FE-3312E345B053}"/>
              </a:ext>
            </a:extLst>
          </p:cNvPr>
          <p:cNvPicPr>
            <a:picLocks noChangeAspect="1"/>
          </p:cNvPicPr>
          <p:nvPr/>
        </p:nvPicPr>
        <p:blipFill>
          <a:blip r:embed="rId3"/>
          <a:stretch>
            <a:fillRect/>
          </a:stretch>
        </p:blipFill>
        <p:spPr>
          <a:xfrm>
            <a:off x="4400550" y="3507955"/>
            <a:ext cx="4286250" cy="26860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Sequencia de Operações usando Fila Circular</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17</a:t>
            </a:fld>
            <a:endParaRPr lang="pt-BR"/>
          </a:p>
        </p:txBody>
      </p:sp>
      <p:sp>
        <p:nvSpPr>
          <p:cNvPr id="104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pt-BR"/>
          </a:p>
        </p:txBody>
      </p:sp>
      <p:sp>
        <p:nvSpPr>
          <p:cNvPr id="29" name="CaixaDeTexto 28"/>
          <p:cNvSpPr txBox="1"/>
          <p:nvPr/>
        </p:nvSpPr>
        <p:spPr>
          <a:xfrm>
            <a:off x="5469586" y="1939433"/>
            <a:ext cx="3087484" cy="461665"/>
          </a:xfrm>
          <a:prstGeom prst="rect">
            <a:avLst/>
          </a:prstGeom>
          <a:noFill/>
        </p:spPr>
        <p:txBody>
          <a:bodyPr wrap="square" rtlCol="0">
            <a:spAutoFit/>
          </a:bodyPr>
          <a:lstStyle/>
          <a:p>
            <a:pPr algn="ctr"/>
            <a:r>
              <a:rPr lang="pt-BR" sz="2400" b="1" dirty="0" err="1"/>
              <a:t>enqueue</a:t>
            </a:r>
            <a:r>
              <a:rPr lang="pt-BR" sz="2400" b="1" dirty="0"/>
              <a:t>(32)</a:t>
            </a:r>
            <a:endParaRPr lang="pt-BR" b="1" dirty="0"/>
          </a:p>
        </p:txBody>
      </p:sp>
      <p:pic>
        <p:nvPicPr>
          <p:cNvPr id="7" name="Imagem 6">
            <a:extLst>
              <a:ext uri="{FF2B5EF4-FFF2-40B4-BE49-F238E27FC236}">
                <a16:creationId xmlns:a16="http://schemas.microsoft.com/office/drawing/2014/main" id="{FB1ABC6B-5186-F6E3-253F-71DDD1180367}"/>
              </a:ext>
            </a:extLst>
          </p:cNvPr>
          <p:cNvPicPr>
            <a:picLocks noChangeAspect="1"/>
          </p:cNvPicPr>
          <p:nvPr/>
        </p:nvPicPr>
        <p:blipFill>
          <a:blip r:embed="rId2"/>
          <a:stretch>
            <a:fillRect/>
          </a:stretch>
        </p:blipFill>
        <p:spPr>
          <a:xfrm>
            <a:off x="507999" y="998413"/>
            <a:ext cx="3790950" cy="2867025"/>
          </a:xfrm>
          <a:prstGeom prst="rect">
            <a:avLst/>
          </a:prstGeom>
        </p:spPr>
      </p:pic>
      <p:pic>
        <p:nvPicPr>
          <p:cNvPr id="9" name="Imagem 8">
            <a:extLst>
              <a:ext uri="{FF2B5EF4-FFF2-40B4-BE49-F238E27FC236}">
                <a16:creationId xmlns:a16="http://schemas.microsoft.com/office/drawing/2014/main" id="{B1FBD72D-092A-ADD5-3857-FFF6F64647A6}"/>
              </a:ext>
            </a:extLst>
          </p:cNvPr>
          <p:cNvPicPr>
            <a:picLocks noChangeAspect="1"/>
          </p:cNvPicPr>
          <p:nvPr/>
        </p:nvPicPr>
        <p:blipFill>
          <a:blip r:embed="rId3"/>
          <a:stretch>
            <a:fillRect/>
          </a:stretch>
        </p:blipFill>
        <p:spPr>
          <a:xfrm>
            <a:off x="5546382" y="3117795"/>
            <a:ext cx="3152775" cy="2924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dirty="0"/>
              <a:t>Fila </a:t>
            </a:r>
            <a:r>
              <a:rPr lang="pt-BR" dirty="0" err="1"/>
              <a:t>Sequencial</a:t>
            </a:r>
            <a:r>
              <a:rPr lang="pt-BR" dirty="0"/>
              <a:t> Circular</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18</a:t>
            </a:fld>
            <a:endParaRPr lang="pt-BR"/>
          </a:p>
        </p:txBody>
      </p:sp>
      <p:sp>
        <p:nvSpPr>
          <p:cNvPr id="6" name="CaixaDeTexto 5"/>
          <p:cNvSpPr txBox="1"/>
          <p:nvPr/>
        </p:nvSpPr>
        <p:spPr>
          <a:xfrm>
            <a:off x="469557" y="1030514"/>
            <a:ext cx="8427701" cy="2939266"/>
          </a:xfrm>
          <a:prstGeom prst="rect">
            <a:avLst/>
          </a:prstGeom>
          <a:noFill/>
        </p:spPr>
        <p:txBody>
          <a:bodyPr wrap="square" rtlCol="0">
            <a:spAutoFit/>
          </a:bodyPr>
          <a:lstStyle/>
          <a:p>
            <a:r>
              <a:rPr lang="pt-BR" sz="2000" dirty="0"/>
              <a:t>Pode-se definir uma fila </a:t>
            </a:r>
            <a:r>
              <a:rPr lang="pt-BR" sz="2000" dirty="0" err="1"/>
              <a:t>sequencial</a:t>
            </a:r>
            <a:r>
              <a:rPr lang="pt-BR" sz="2000" dirty="0"/>
              <a:t> circular com as seguintes condições:</a:t>
            </a:r>
          </a:p>
          <a:p>
            <a:pPr lvl="0" indent="449263">
              <a:spcAft>
                <a:spcPts val="600"/>
              </a:spcAft>
              <a:buFont typeface="Arial" pitchFamily="34" charset="0"/>
              <a:buChar char="•"/>
              <a:tabLst>
                <a:tab pos="363538" algn="l"/>
              </a:tabLst>
            </a:pPr>
            <a:r>
              <a:rPr lang="pt-BR" sz="2000" dirty="0"/>
              <a:t>Vetor com N posições;</a:t>
            </a:r>
          </a:p>
          <a:p>
            <a:pPr lvl="0" indent="449263">
              <a:spcAft>
                <a:spcPts val="600"/>
              </a:spcAft>
              <a:buFont typeface="Arial" pitchFamily="34" charset="0"/>
              <a:buChar char="•"/>
              <a:tabLst>
                <a:tab pos="363538" algn="l"/>
              </a:tabLst>
            </a:pPr>
            <a:r>
              <a:rPr lang="pt-BR" sz="2000" dirty="0"/>
              <a:t>Inicialização será </a:t>
            </a:r>
            <a:r>
              <a:rPr lang="pt-BR" sz="2000" b="1" dirty="0" err="1"/>
              <a:t>ini</a:t>
            </a:r>
            <a:r>
              <a:rPr lang="pt-BR" sz="2000" dirty="0"/>
              <a:t> = </a:t>
            </a:r>
            <a:r>
              <a:rPr lang="pt-BR" sz="2000" b="1" dirty="0"/>
              <a:t>fim</a:t>
            </a:r>
            <a:r>
              <a:rPr lang="pt-BR" sz="2000" dirty="0"/>
              <a:t> = 0;</a:t>
            </a:r>
          </a:p>
          <a:p>
            <a:pPr lvl="0" indent="449263">
              <a:spcAft>
                <a:spcPts val="600"/>
              </a:spcAft>
              <a:buFont typeface="Arial" pitchFamily="34" charset="0"/>
              <a:buChar char="•"/>
              <a:tabLst>
                <a:tab pos="363538" algn="l"/>
              </a:tabLst>
            </a:pPr>
            <a:r>
              <a:rPr lang="pt-BR" sz="2000" dirty="0"/>
              <a:t>Quando fim=N-1, próximo elemento será armazenado na posição 0;</a:t>
            </a:r>
          </a:p>
          <a:p>
            <a:pPr lvl="0" indent="449263">
              <a:spcAft>
                <a:spcPts val="600"/>
              </a:spcAft>
              <a:buFont typeface="Arial" pitchFamily="34" charset="0"/>
              <a:buChar char="•"/>
              <a:tabLst>
                <a:tab pos="363538" algn="l"/>
              </a:tabLst>
            </a:pPr>
            <a:r>
              <a:rPr lang="pt-BR" sz="2000" dirty="0"/>
              <a:t>Condição de </a:t>
            </a:r>
            <a:r>
              <a:rPr lang="pt-BR" sz="2000" b="1" dirty="0"/>
              <a:t>fila vazia </a:t>
            </a:r>
            <a:r>
              <a:rPr lang="pt-BR" sz="2000" dirty="0"/>
              <a:t>será </a:t>
            </a:r>
            <a:r>
              <a:rPr lang="pt-BR" sz="2000" b="1" dirty="0" err="1"/>
              <a:t>ini</a:t>
            </a:r>
            <a:r>
              <a:rPr lang="pt-BR" sz="2000" b="1" dirty="0"/>
              <a:t> = fim</a:t>
            </a:r>
            <a:r>
              <a:rPr lang="pt-BR" sz="2000" dirty="0"/>
              <a:t>;</a:t>
            </a:r>
          </a:p>
          <a:p>
            <a:pPr lvl="0" indent="449263">
              <a:spcAft>
                <a:spcPts val="600"/>
              </a:spcAft>
              <a:buFont typeface="Arial" pitchFamily="34" charset="0"/>
              <a:buChar char="•"/>
              <a:tabLst>
                <a:tab pos="363538" algn="l"/>
              </a:tabLst>
            </a:pPr>
            <a:r>
              <a:rPr lang="pt-BR" sz="2000" dirty="0"/>
              <a:t>Condição de </a:t>
            </a:r>
            <a:r>
              <a:rPr lang="pt-BR" sz="2000" b="1" dirty="0"/>
              <a:t>fila cheia </a:t>
            </a:r>
            <a:r>
              <a:rPr lang="pt-BR" sz="2000" dirty="0"/>
              <a:t>será quando a próxima posição de fim igualar-se a posição da indicação do início (</a:t>
            </a:r>
            <a:r>
              <a:rPr lang="pt-BR" sz="2000" b="1" dirty="0" err="1"/>
              <a:t>ini</a:t>
            </a:r>
            <a:r>
              <a:rPr lang="pt-BR" sz="2000" b="1" dirty="0"/>
              <a:t> = fim</a:t>
            </a:r>
            <a:r>
              <a:rPr lang="pt-BR" sz="2000" dirty="0"/>
              <a:t>)</a:t>
            </a:r>
          </a:p>
          <a:p>
            <a:endParaRPr lang="pt-BR" sz="2000" dirty="0"/>
          </a:p>
        </p:txBody>
      </p:sp>
      <p:sp>
        <p:nvSpPr>
          <p:cNvPr id="7" name="Retângulo 6"/>
          <p:cNvSpPr/>
          <p:nvPr/>
        </p:nvSpPr>
        <p:spPr>
          <a:xfrm>
            <a:off x="3799498" y="2357251"/>
            <a:ext cx="743473"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sz="8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8" name="Texto Explicativo 3 (Sem Bordas) 7"/>
          <p:cNvSpPr/>
          <p:nvPr/>
        </p:nvSpPr>
        <p:spPr>
          <a:xfrm>
            <a:off x="6019800" y="3230748"/>
            <a:ext cx="2447129" cy="1538514"/>
          </a:xfrm>
          <a:prstGeom prst="callout3">
            <a:avLst>
              <a:gd name="adj1" fmla="val 40448"/>
              <a:gd name="adj2" fmla="val -6865"/>
              <a:gd name="adj3" fmla="val 39505"/>
              <a:gd name="adj4" fmla="val -22056"/>
              <a:gd name="adj5" fmla="val 8491"/>
              <a:gd name="adj6" fmla="val -20914"/>
              <a:gd name="adj7" fmla="val 7303"/>
              <a:gd name="adj8" fmla="val -75569"/>
            </a:avLst>
          </a:prstGeom>
          <a:gradFill>
            <a:gsLst>
              <a:gs pos="0">
                <a:srgbClr val="FFC000"/>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pt-BR" dirty="0">
                <a:solidFill>
                  <a:srgbClr val="FF0000"/>
                </a:solidFill>
              </a:rPr>
              <a:t>Não podemos ter a mesma condição para fila cheia e fila vazia!!!</a:t>
            </a:r>
          </a:p>
        </p:txBody>
      </p:sp>
      <p:grpSp>
        <p:nvGrpSpPr>
          <p:cNvPr id="11" name="Grupo 10"/>
          <p:cNvGrpSpPr/>
          <p:nvPr/>
        </p:nvGrpSpPr>
        <p:grpSpPr>
          <a:xfrm>
            <a:off x="975595" y="3969780"/>
            <a:ext cx="5577605" cy="2492253"/>
            <a:chOff x="975595" y="3969780"/>
            <a:chExt cx="5577605" cy="2492253"/>
          </a:xfrm>
        </p:grpSpPr>
        <p:sp>
          <p:nvSpPr>
            <p:cNvPr id="9" name="CaixaDeTexto 8"/>
            <p:cNvSpPr txBox="1"/>
            <p:nvPr/>
          </p:nvSpPr>
          <p:spPr>
            <a:xfrm>
              <a:off x="1582057" y="4769262"/>
              <a:ext cx="4971143" cy="1692771"/>
            </a:xfrm>
            <a:prstGeom prst="rect">
              <a:avLst/>
            </a:prstGeom>
            <a:noFill/>
          </p:spPr>
          <p:txBody>
            <a:bodyPr wrap="square" rtlCol="0">
              <a:spAutoFit/>
            </a:bodyPr>
            <a:lstStyle/>
            <a:p>
              <a:pPr algn="ctr"/>
              <a:r>
                <a:rPr lang="pt-BR" sz="2000" b="1" dirty="0">
                  <a:solidFill>
                    <a:srgbClr val="0000FF"/>
                  </a:solidFill>
                </a:rPr>
                <a:t>Solução que vamos adotar:</a:t>
              </a:r>
            </a:p>
            <a:p>
              <a:pPr algn="ctr"/>
              <a:r>
                <a:rPr lang="pt-BR" sz="2400" b="1" dirty="0" err="1"/>
                <a:t>cont</a:t>
              </a:r>
              <a:r>
                <a:rPr lang="pt-BR" sz="2400" b="1" dirty="0"/>
                <a:t> </a:t>
              </a:r>
              <a:endParaRPr lang="pt-BR" sz="2000" b="1" dirty="0"/>
            </a:p>
            <a:p>
              <a:pPr algn="ctr"/>
              <a:r>
                <a:rPr lang="pt-BR" sz="2000" dirty="0"/>
                <a:t>atributo que deve ser associado a fila com o número de elementos presentes na fila em cada instante.</a:t>
              </a:r>
            </a:p>
          </p:txBody>
        </p:sp>
        <p:pic>
          <p:nvPicPr>
            <p:cNvPr id="10" name="Picture 5">
              <a:extLst>
                <a:ext uri="{FF2B5EF4-FFF2-40B4-BE49-F238E27FC236}">
                  <a16:creationId xmlns:a16="http://schemas.microsoft.com/office/drawing/2014/main" id="{7DE73445-0315-40EC-A145-3938F41CB90D}"/>
                </a:ext>
              </a:extLst>
            </p:cNvPr>
            <p:cNvPicPr>
              <a:picLocks noChangeAspect="1"/>
            </p:cNvPicPr>
            <p:nvPr/>
          </p:nvPicPr>
          <p:blipFill>
            <a:blip r:embed="rId2" cstate="print"/>
            <a:stretch>
              <a:fillRect/>
            </a:stretch>
          </p:blipFill>
          <p:spPr>
            <a:xfrm>
              <a:off x="975595" y="3969780"/>
              <a:ext cx="1212924" cy="143188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Modificando TAD das operações para fila circular...</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19</a:t>
            </a:fld>
            <a:endParaRPr lang="pt-BR"/>
          </a:p>
        </p:txBody>
      </p:sp>
      <p:sp>
        <p:nvSpPr>
          <p:cNvPr id="5" name="Rectangle 1"/>
          <p:cNvSpPr>
            <a:spLocks noChangeArrowheads="1"/>
          </p:cNvSpPr>
          <p:nvPr/>
        </p:nvSpPr>
        <p:spPr bwMode="auto">
          <a:xfrm>
            <a:off x="255737" y="3061037"/>
            <a:ext cx="4301749" cy="2031325"/>
          </a:xfrm>
          <a:prstGeom prst="rect">
            <a:avLst/>
          </a:prstGeom>
          <a:solidFill>
            <a:srgbClr val="FFC000"/>
          </a:solidFill>
          <a:ln w="9525">
            <a:noFill/>
            <a:miter lim="800000"/>
            <a:headEnd/>
            <a:tailEnd/>
          </a:ln>
          <a:effectLst/>
        </p:spPr>
        <p:txBody>
          <a:bodyPr vert="horz" wrap="square" lIns="90459" tIns="45720" rIns="91440" bIns="45720" numCol="1" anchor="ctr" anchorCtr="0" compatLnSpc="1">
            <a:prstTxWarp prst="textNoShape">
              <a:avLst/>
            </a:prstTxWarp>
            <a:spAutoFit/>
          </a:bodyPr>
          <a:lstStyle/>
          <a:p>
            <a:pPr lvl="0" fontAlgn="base">
              <a:spcBef>
                <a:spcPct val="0"/>
              </a:spcBef>
              <a:spcAft>
                <a:spcPct val="0"/>
              </a:spcAft>
            </a:pPr>
            <a:r>
              <a:rPr lang="pt-BR" dirty="0">
                <a:latin typeface="Consolas" pitchFamily="49" charset="0"/>
                <a:ea typeface="Times New Roman" pitchFamily="18" charset="0"/>
                <a:cs typeface="Consolas" pitchFamily="49" charset="0"/>
              </a:rPr>
              <a:t>Módulo </a:t>
            </a:r>
            <a:r>
              <a:rPr lang="pt-BR" dirty="0" err="1">
                <a:latin typeface="Consolas" pitchFamily="49" charset="0"/>
                <a:ea typeface="Times New Roman" pitchFamily="18" charset="0"/>
                <a:cs typeface="Consolas" pitchFamily="49" charset="0"/>
              </a:rPr>
              <a:t>isEmpty</a:t>
            </a:r>
            <a:r>
              <a:rPr lang="pt-BR" dirty="0">
                <a:latin typeface="Consolas" pitchFamily="49" charset="0"/>
                <a:ea typeface="Times New Roman" pitchFamily="18" charset="0"/>
                <a:cs typeface="Consolas" pitchFamily="49" charset="0"/>
              </a:rPr>
              <a:t> ()</a:t>
            </a:r>
          </a:p>
          <a:p>
            <a:pPr lvl="0" fontAlgn="base">
              <a:spcBef>
                <a:spcPct val="0"/>
              </a:spcBef>
              <a:spcAft>
                <a:spcPct val="0"/>
              </a:spcAft>
            </a:pPr>
            <a:r>
              <a:rPr lang="pt-BR" dirty="0">
                <a:latin typeface="Consolas" pitchFamily="49" charset="0"/>
                <a:ea typeface="Times New Roman" pitchFamily="18" charset="0"/>
                <a:cs typeface="Consolas" pitchFamily="49" charset="0"/>
              </a:rPr>
              <a:t>	início</a:t>
            </a:r>
          </a:p>
          <a:p>
            <a:pPr lvl="0" fontAlgn="base">
              <a:spcBef>
                <a:spcPct val="0"/>
              </a:spcBef>
              <a:spcAft>
                <a:spcPct val="0"/>
              </a:spcAft>
            </a:pPr>
            <a:r>
              <a:rPr lang="pt-BR" dirty="0">
                <a:latin typeface="Consolas" pitchFamily="49" charset="0"/>
                <a:ea typeface="Times New Roman" pitchFamily="18" charset="0"/>
                <a:cs typeface="Consolas" pitchFamily="49" charset="0"/>
              </a:rPr>
              <a:t>	se (</a:t>
            </a:r>
            <a:r>
              <a:rPr lang="pt-BR" dirty="0" err="1">
                <a:latin typeface="Consolas" pitchFamily="49" charset="0"/>
                <a:ea typeface="Times New Roman" pitchFamily="18" charset="0"/>
                <a:cs typeface="Consolas" pitchFamily="49" charset="0"/>
              </a:rPr>
              <a:t>cont</a:t>
            </a:r>
            <a:r>
              <a:rPr lang="pt-BR" dirty="0">
                <a:latin typeface="Consolas" pitchFamily="49" charset="0"/>
                <a:ea typeface="Times New Roman" pitchFamily="18" charset="0"/>
                <a:cs typeface="Consolas" pitchFamily="49" charset="0"/>
              </a:rPr>
              <a:t> == 0) então</a:t>
            </a:r>
          </a:p>
          <a:p>
            <a:pPr lvl="0" fontAlgn="base">
              <a:spcBef>
                <a:spcPct val="0"/>
              </a:spcBef>
              <a:spcAft>
                <a:spcPct val="0"/>
              </a:spcAft>
            </a:pPr>
            <a:r>
              <a:rPr lang="pt-BR" dirty="0">
                <a:latin typeface="Consolas" pitchFamily="49" charset="0"/>
                <a:ea typeface="Times New Roman" pitchFamily="18" charset="0"/>
                <a:cs typeface="Consolas" pitchFamily="49" charset="0"/>
              </a:rPr>
              <a:t>		retorna(verdade)</a:t>
            </a:r>
          </a:p>
          <a:p>
            <a:pPr lvl="0" fontAlgn="base">
              <a:spcBef>
                <a:spcPct val="0"/>
              </a:spcBef>
              <a:spcAft>
                <a:spcPct val="0"/>
              </a:spcAft>
            </a:pPr>
            <a:r>
              <a:rPr lang="pt-BR" dirty="0">
                <a:latin typeface="Consolas" pitchFamily="49" charset="0"/>
                <a:ea typeface="Times New Roman" pitchFamily="18" charset="0"/>
                <a:cs typeface="Consolas" pitchFamily="49" charset="0"/>
              </a:rPr>
              <a:t>	senão</a:t>
            </a:r>
          </a:p>
          <a:p>
            <a:pPr lvl="0" fontAlgn="base">
              <a:spcBef>
                <a:spcPct val="0"/>
              </a:spcBef>
              <a:spcAft>
                <a:spcPct val="0"/>
              </a:spcAft>
            </a:pPr>
            <a:r>
              <a:rPr lang="pt-BR" dirty="0">
                <a:latin typeface="Consolas" pitchFamily="49" charset="0"/>
                <a:ea typeface="Times New Roman" pitchFamily="18" charset="0"/>
                <a:cs typeface="Consolas" pitchFamily="49" charset="0"/>
              </a:rPr>
              <a:t>		retorna(falso)</a:t>
            </a:r>
          </a:p>
          <a:p>
            <a:pPr lvl="0" fontAlgn="base">
              <a:spcBef>
                <a:spcPct val="0"/>
              </a:spcBef>
              <a:spcAft>
                <a:spcPct val="0"/>
              </a:spcAft>
            </a:pPr>
            <a:r>
              <a:rPr lang="pt-BR" dirty="0">
                <a:latin typeface="Consolas" pitchFamily="49" charset="0"/>
                <a:ea typeface="Times New Roman" pitchFamily="18" charset="0"/>
                <a:cs typeface="Consolas" pitchFamily="49" charset="0"/>
              </a:rPr>
              <a:t>	fim</a:t>
            </a:r>
          </a:p>
        </p:txBody>
      </p:sp>
      <p:sp>
        <p:nvSpPr>
          <p:cNvPr id="6" name="Rectangle 164"/>
          <p:cNvSpPr>
            <a:spLocks noChangeArrowheads="1"/>
          </p:cNvSpPr>
          <p:nvPr/>
        </p:nvSpPr>
        <p:spPr bwMode="auto">
          <a:xfrm>
            <a:off x="2641600" y="1016000"/>
            <a:ext cx="3378200" cy="1631216"/>
          </a:xfrm>
          <a:prstGeom prst="rect">
            <a:avLst/>
          </a:prstGeom>
          <a:solidFill>
            <a:srgbClr val="FFFF99"/>
          </a:solidFill>
          <a:ln w="9525">
            <a:noFill/>
            <a:miter lim="800000"/>
            <a:headEnd/>
            <a:tailEnd/>
          </a:ln>
          <a:effectLst/>
        </p:spPr>
        <p:txBody>
          <a:bodyPr wrap="square" anchor="ctr">
            <a:spAutoFit/>
          </a:bodyPr>
          <a:lstStyle/>
          <a:p>
            <a:pPr indent="449263"/>
            <a:r>
              <a:rPr lang="pt-BR" sz="2000" dirty="0">
                <a:solidFill>
                  <a:srgbClr val="0033CC"/>
                </a:solidFill>
              </a:rPr>
              <a:t>modulo </a:t>
            </a:r>
            <a:r>
              <a:rPr lang="pt-BR" sz="2000" b="1" dirty="0" err="1">
                <a:solidFill>
                  <a:srgbClr val="0033CC"/>
                </a:solidFill>
              </a:rPr>
              <a:t>init</a:t>
            </a:r>
            <a:r>
              <a:rPr lang="pt-BR" sz="2000" dirty="0">
                <a:solidFill>
                  <a:srgbClr val="0033CC"/>
                </a:solidFill>
              </a:rPr>
              <a:t>()</a:t>
            </a:r>
            <a:endParaRPr lang="pt-BR" sz="2000" u="sng" dirty="0">
              <a:solidFill>
                <a:srgbClr val="0033CC"/>
              </a:solidFill>
              <a:cs typeface="Times New Roman" pitchFamily="18" charset="0"/>
            </a:endParaRPr>
          </a:p>
          <a:p>
            <a:pPr lvl="1" indent="449263" eaLnBrk="0" hangingPunct="0"/>
            <a:r>
              <a:rPr lang="pt-BR" sz="2000" u="sng" dirty="0">
                <a:solidFill>
                  <a:srgbClr val="0033CC"/>
                </a:solidFill>
                <a:cs typeface="Times New Roman" pitchFamily="18" charset="0"/>
              </a:rPr>
              <a:t>início</a:t>
            </a:r>
            <a:endParaRPr lang="pt-BR" sz="2000" dirty="0">
              <a:solidFill>
                <a:srgbClr val="0033CC"/>
              </a:solidFill>
            </a:endParaRPr>
          </a:p>
          <a:p>
            <a:pPr lvl="1" indent="449263" eaLnBrk="0" hangingPunct="0"/>
            <a:r>
              <a:rPr lang="pt-BR" sz="2000" dirty="0" err="1">
                <a:solidFill>
                  <a:srgbClr val="0033CC"/>
                </a:solidFill>
                <a:cs typeface="Times New Roman" pitchFamily="18" charset="0"/>
              </a:rPr>
              <a:t>ini</a:t>
            </a:r>
            <a:r>
              <a:rPr lang="pt-BR" sz="2000" dirty="0">
                <a:solidFill>
                  <a:srgbClr val="0033CC"/>
                </a:solidFill>
                <a:cs typeface="Times New Roman" pitchFamily="18" charset="0"/>
              </a:rPr>
              <a:t> </a:t>
            </a:r>
            <a:r>
              <a:rPr lang="pt-BR" sz="2000" dirty="0">
                <a:solidFill>
                  <a:srgbClr val="0033CC"/>
                </a:solidFill>
                <a:cs typeface="Times New Roman" pitchFamily="18" charset="0"/>
                <a:sym typeface="Wingdings" pitchFamily="2" charset="2"/>
              </a:rPr>
              <a:t>=</a:t>
            </a:r>
            <a:r>
              <a:rPr lang="pt-BR" sz="2000" dirty="0">
                <a:solidFill>
                  <a:srgbClr val="0033CC"/>
                </a:solidFill>
                <a:cs typeface="Times New Roman" pitchFamily="18" charset="0"/>
              </a:rPr>
              <a:t>  fim = 0</a:t>
            </a:r>
          </a:p>
          <a:p>
            <a:pPr lvl="1" indent="449263" eaLnBrk="0" hangingPunct="0"/>
            <a:r>
              <a:rPr lang="pt-BR" sz="2000" dirty="0" err="1">
                <a:solidFill>
                  <a:srgbClr val="0033CC"/>
                </a:solidFill>
                <a:cs typeface="Times New Roman" pitchFamily="18" charset="0"/>
                <a:sym typeface="Wingdings" pitchFamily="2" charset="2"/>
              </a:rPr>
              <a:t>cont</a:t>
            </a:r>
            <a:r>
              <a:rPr lang="pt-BR" sz="2000" dirty="0">
                <a:solidFill>
                  <a:srgbClr val="0033CC"/>
                </a:solidFill>
                <a:cs typeface="Times New Roman" pitchFamily="18" charset="0"/>
                <a:sym typeface="Wingdings" pitchFamily="2" charset="2"/>
              </a:rPr>
              <a:t> = 0</a:t>
            </a:r>
            <a:endParaRPr lang="pt-BR" sz="2000" dirty="0">
              <a:solidFill>
                <a:srgbClr val="0033CC"/>
              </a:solidFill>
              <a:sym typeface="Wingdings" pitchFamily="2" charset="2"/>
            </a:endParaRPr>
          </a:p>
          <a:p>
            <a:pPr lvl="1" indent="449263" eaLnBrk="0" hangingPunct="0"/>
            <a:r>
              <a:rPr lang="pt-BR" sz="2000" u="sng" dirty="0">
                <a:solidFill>
                  <a:srgbClr val="0033CC"/>
                </a:solidFill>
                <a:cs typeface="Times New Roman" pitchFamily="18" charset="0"/>
                <a:sym typeface="Wingdings" pitchFamily="2" charset="2"/>
              </a:rPr>
              <a:t>fim</a:t>
            </a:r>
            <a:endParaRPr lang="pt-BR" sz="2000" dirty="0">
              <a:solidFill>
                <a:srgbClr val="0033CC"/>
              </a:solidFill>
              <a:cs typeface="Times New Roman" pitchFamily="18" charset="0"/>
              <a:sym typeface="Wingdings" pitchFamily="2" charset="2"/>
            </a:endParaRPr>
          </a:p>
        </p:txBody>
      </p:sp>
      <p:sp>
        <p:nvSpPr>
          <p:cNvPr id="7" name="Rectangle 1"/>
          <p:cNvSpPr>
            <a:spLocks noChangeArrowheads="1"/>
          </p:cNvSpPr>
          <p:nvPr/>
        </p:nvSpPr>
        <p:spPr bwMode="auto">
          <a:xfrm>
            <a:off x="4709886" y="3061037"/>
            <a:ext cx="4301749" cy="2031325"/>
          </a:xfrm>
          <a:prstGeom prst="rect">
            <a:avLst/>
          </a:prstGeom>
          <a:solidFill>
            <a:srgbClr val="FFC000"/>
          </a:solidFill>
          <a:ln w="9525">
            <a:noFill/>
            <a:miter lim="800000"/>
            <a:headEnd/>
            <a:tailEnd/>
          </a:ln>
          <a:effectLst/>
        </p:spPr>
        <p:txBody>
          <a:bodyPr vert="horz" wrap="square" lIns="90459" tIns="45720" rIns="91440" bIns="45720" numCol="1" anchor="ctr" anchorCtr="0" compatLnSpc="1">
            <a:prstTxWarp prst="textNoShape">
              <a:avLst/>
            </a:prstTxWarp>
            <a:spAutoFit/>
          </a:bodyPr>
          <a:lstStyle/>
          <a:p>
            <a:pPr lvl="0" fontAlgn="base">
              <a:spcBef>
                <a:spcPct val="0"/>
              </a:spcBef>
              <a:spcAft>
                <a:spcPct val="0"/>
              </a:spcAft>
            </a:pPr>
            <a:r>
              <a:rPr lang="pt-BR" dirty="0">
                <a:latin typeface="Consolas" pitchFamily="49" charset="0"/>
                <a:ea typeface="Times New Roman" pitchFamily="18" charset="0"/>
                <a:cs typeface="Consolas" pitchFamily="49" charset="0"/>
              </a:rPr>
              <a:t>Módulo </a:t>
            </a:r>
            <a:r>
              <a:rPr lang="pt-BR" dirty="0" err="1">
                <a:latin typeface="Consolas" pitchFamily="49" charset="0"/>
                <a:ea typeface="Times New Roman" pitchFamily="18" charset="0"/>
                <a:cs typeface="Consolas" pitchFamily="49" charset="0"/>
              </a:rPr>
              <a:t>isFull</a:t>
            </a:r>
            <a:r>
              <a:rPr lang="pt-BR" dirty="0">
                <a:latin typeface="Consolas" pitchFamily="49" charset="0"/>
                <a:ea typeface="Times New Roman" pitchFamily="18" charset="0"/>
                <a:cs typeface="Consolas" pitchFamily="49" charset="0"/>
              </a:rPr>
              <a:t> ()</a:t>
            </a:r>
          </a:p>
          <a:p>
            <a:pPr lvl="0" fontAlgn="base">
              <a:spcBef>
                <a:spcPct val="0"/>
              </a:spcBef>
              <a:spcAft>
                <a:spcPct val="0"/>
              </a:spcAft>
            </a:pPr>
            <a:r>
              <a:rPr lang="pt-BR" dirty="0">
                <a:latin typeface="Consolas" pitchFamily="49" charset="0"/>
                <a:ea typeface="Times New Roman" pitchFamily="18" charset="0"/>
                <a:cs typeface="Consolas" pitchFamily="49" charset="0"/>
              </a:rPr>
              <a:t>	início</a:t>
            </a:r>
          </a:p>
          <a:p>
            <a:pPr lvl="0" fontAlgn="base">
              <a:spcBef>
                <a:spcPct val="0"/>
              </a:spcBef>
              <a:spcAft>
                <a:spcPct val="0"/>
              </a:spcAft>
            </a:pPr>
            <a:r>
              <a:rPr lang="pt-BR" dirty="0">
                <a:latin typeface="Consolas" pitchFamily="49" charset="0"/>
                <a:ea typeface="Times New Roman" pitchFamily="18" charset="0"/>
                <a:cs typeface="Consolas" pitchFamily="49" charset="0"/>
              </a:rPr>
              <a:t>	se (</a:t>
            </a:r>
            <a:r>
              <a:rPr lang="pt-BR" dirty="0" err="1">
                <a:latin typeface="Consolas" pitchFamily="49" charset="0"/>
                <a:ea typeface="Times New Roman" pitchFamily="18" charset="0"/>
                <a:cs typeface="Consolas" pitchFamily="49" charset="0"/>
              </a:rPr>
              <a:t>cont</a:t>
            </a:r>
            <a:r>
              <a:rPr lang="pt-BR" dirty="0">
                <a:latin typeface="Consolas" pitchFamily="49" charset="0"/>
                <a:ea typeface="Times New Roman" pitchFamily="18" charset="0"/>
                <a:cs typeface="Consolas" pitchFamily="49" charset="0"/>
              </a:rPr>
              <a:t> == N) então</a:t>
            </a:r>
          </a:p>
          <a:p>
            <a:pPr lvl="0" fontAlgn="base">
              <a:spcBef>
                <a:spcPct val="0"/>
              </a:spcBef>
              <a:spcAft>
                <a:spcPct val="0"/>
              </a:spcAft>
            </a:pPr>
            <a:r>
              <a:rPr lang="pt-BR" dirty="0">
                <a:latin typeface="Consolas" pitchFamily="49" charset="0"/>
                <a:ea typeface="Times New Roman" pitchFamily="18" charset="0"/>
                <a:cs typeface="Consolas" pitchFamily="49" charset="0"/>
              </a:rPr>
              <a:t>		retorna(verdade)</a:t>
            </a:r>
          </a:p>
          <a:p>
            <a:pPr lvl="0" fontAlgn="base">
              <a:spcBef>
                <a:spcPct val="0"/>
              </a:spcBef>
              <a:spcAft>
                <a:spcPct val="0"/>
              </a:spcAft>
            </a:pPr>
            <a:r>
              <a:rPr lang="pt-BR" dirty="0">
                <a:latin typeface="Consolas" pitchFamily="49" charset="0"/>
                <a:ea typeface="Times New Roman" pitchFamily="18" charset="0"/>
                <a:cs typeface="Consolas" pitchFamily="49" charset="0"/>
              </a:rPr>
              <a:t>	senão</a:t>
            </a:r>
          </a:p>
          <a:p>
            <a:pPr lvl="0" fontAlgn="base">
              <a:spcBef>
                <a:spcPct val="0"/>
              </a:spcBef>
              <a:spcAft>
                <a:spcPct val="0"/>
              </a:spcAft>
            </a:pPr>
            <a:r>
              <a:rPr lang="pt-BR" dirty="0">
                <a:latin typeface="Consolas" pitchFamily="49" charset="0"/>
                <a:ea typeface="Times New Roman" pitchFamily="18" charset="0"/>
                <a:cs typeface="Consolas" pitchFamily="49" charset="0"/>
              </a:rPr>
              <a:t>		retorna(falso)</a:t>
            </a:r>
          </a:p>
          <a:p>
            <a:pPr lvl="0" fontAlgn="base">
              <a:spcBef>
                <a:spcPct val="0"/>
              </a:spcBef>
              <a:spcAft>
                <a:spcPct val="0"/>
              </a:spcAft>
            </a:pPr>
            <a:r>
              <a:rPr lang="pt-BR" dirty="0">
                <a:latin typeface="Consolas" pitchFamily="49" charset="0"/>
                <a:ea typeface="Times New Roman" pitchFamily="18" charset="0"/>
                <a:cs typeface="Consolas" pitchFamily="49" charset="0"/>
              </a:rPr>
              <a:t>	fim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pt-BR"/>
              <a:t>Definição</a:t>
            </a:r>
            <a:endParaRPr lang="en-US"/>
          </a:p>
        </p:txBody>
      </p:sp>
      <p:sp>
        <p:nvSpPr>
          <p:cNvPr id="15" name="Espaço Reservado para Número de Slide 6"/>
          <p:cNvSpPr>
            <a:spLocks noGrp="1"/>
          </p:cNvSpPr>
          <p:nvPr>
            <p:ph type="sldNum" sz="quarter" idx="12"/>
          </p:nvPr>
        </p:nvSpPr>
        <p:spPr/>
        <p:txBody>
          <a:bodyPr/>
          <a:lstStyle/>
          <a:p>
            <a:fld id="{A21A0411-BDDF-474C-9CD3-0F80F28AD204}" type="slidenum">
              <a:rPr lang="en-US" altLang="en-US"/>
              <a:pPr/>
              <a:t>2</a:t>
            </a:fld>
            <a:endParaRPr lang="en-US" altLang="en-US"/>
          </a:p>
        </p:txBody>
      </p:sp>
      <p:sp>
        <p:nvSpPr>
          <p:cNvPr id="3077" name="Rectangle 5"/>
          <p:cNvSpPr>
            <a:spLocks noGrp="1" noChangeArrowheads="1"/>
          </p:cNvSpPr>
          <p:nvPr>
            <p:ph type="body" sz="half" idx="4294967295"/>
          </p:nvPr>
        </p:nvSpPr>
        <p:spPr>
          <a:xfrm>
            <a:off x="547688" y="986971"/>
            <a:ext cx="8229600" cy="2365375"/>
          </a:xfrm>
        </p:spPr>
        <p:txBody>
          <a:bodyPr>
            <a:normAutofit/>
          </a:bodyPr>
          <a:lstStyle/>
          <a:p>
            <a:pPr>
              <a:lnSpc>
                <a:spcPct val="90000"/>
              </a:lnSpc>
            </a:pPr>
            <a:r>
              <a:rPr lang="pt-BR" sz="2400" dirty="0"/>
              <a:t>Uma fila é um conjunto ordenado de itens onde a remoção de itens se faz em um extremo e a inserção em outro. </a:t>
            </a:r>
          </a:p>
          <a:p>
            <a:pPr>
              <a:lnSpc>
                <a:spcPct val="90000"/>
              </a:lnSpc>
            </a:pPr>
            <a:r>
              <a:rPr lang="pt-BR" sz="2400" dirty="0"/>
              <a:t>É uma estrutura de dados que segue a disciplina FIFO – </a:t>
            </a:r>
            <a:r>
              <a:rPr lang="pt-BR" sz="2400" i="1" dirty="0" err="1"/>
              <a:t>First</a:t>
            </a:r>
            <a:r>
              <a:rPr lang="pt-BR" sz="2400" i="1" dirty="0"/>
              <a:t> In </a:t>
            </a:r>
            <a:r>
              <a:rPr lang="pt-BR" sz="2400" i="1" dirty="0" err="1"/>
              <a:t>First</a:t>
            </a:r>
            <a:r>
              <a:rPr lang="pt-BR" sz="2400" i="1" dirty="0"/>
              <a:t> Out </a:t>
            </a:r>
            <a:r>
              <a:rPr lang="pt-BR" sz="2400" dirty="0"/>
              <a:t>(primeiro a entrar primeiro a sair). </a:t>
            </a:r>
            <a:endParaRPr lang="en-US" sz="2400" dirty="0"/>
          </a:p>
        </p:txBody>
      </p:sp>
      <p:grpSp>
        <p:nvGrpSpPr>
          <p:cNvPr id="2" name="Group 8"/>
          <p:cNvGrpSpPr>
            <a:grpSpLocks/>
          </p:cNvGrpSpPr>
          <p:nvPr/>
        </p:nvGrpSpPr>
        <p:grpSpPr bwMode="auto">
          <a:xfrm>
            <a:off x="2082801" y="2609850"/>
            <a:ext cx="6694487" cy="914400"/>
            <a:chOff x="480" y="2880"/>
            <a:chExt cx="4896" cy="768"/>
          </a:xfrm>
        </p:grpSpPr>
        <p:sp>
          <p:nvSpPr>
            <p:cNvPr id="3081" name="Text Box 9"/>
            <p:cNvSpPr txBox="1">
              <a:spLocks noChangeArrowheads="1"/>
            </p:cNvSpPr>
            <p:nvPr/>
          </p:nvSpPr>
          <p:spPr bwMode="auto">
            <a:xfrm>
              <a:off x="1632" y="2880"/>
              <a:ext cx="494" cy="768"/>
            </a:xfrm>
            <a:prstGeom prst="rect">
              <a:avLst/>
            </a:prstGeom>
            <a:solidFill>
              <a:srgbClr val="FFFFFF"/>
            </a:solidFill>
            <a:ln w="9525">
              <a:solidFill>
                <a:srgbClr val="000000"/>
              </a:solidFill>
              <a:miter lim="800000"/>
              <a:headEnd/>
              <a:tailEnd/>
            </a:ln>
          </p:spPr>
          <p:txBody>
            <a:bodyPr/>
            <a:lstStyle/>
            <a:p>
              <a:endParaRPr lang="en-US" sz="2400"/>
            </a:p>
            <a:p>
              <a:pPr algn="ctr"/>
              <a:r>
                <a:rPr lang="en-US" sz="2400"/>
                <a:t>E</a:t>
              </a:r>
              <a:r>
                <a:rPr lang="en-US" sz="2400" baseline="-25000"/>
                <a:t>0</a:t>
              </a:r>
              <a:endParaRPr lang="en-US" sz="2400"/>
            </a:p>
          </p:txBody>
        </p:sp>
        <p:sp>
          <p:nvSpPr>
            <p:cNvPr id="3082" name="Text Box 10"/>
            <p:cNvSpPr txBox="1">
              <a:spLocks noChangeArrowheads="1"/>
            </p:cNvSpPr>
            <p:nvPr/>
          </p:nvSpPr>
          <p:spPr bwMode="auto">
            <a:xfrm>
              <a:off x="2443" y="2880"/>
              <a:ext cx="494" cy="768"/>
            </a:xfrm>
            <a:prstGeom prst="rect">
              <a:avLst/>
            </a:prstGeom>
            <a:solidFill>
              <a:srgbClr val="FFFFFF"/>
            </a:solidFill>
            <a:ln w="9525">
              <a:solidFill>
                <a:srgbClr val="000000"/>
              </a:solidFill>
              <a:miter lim="800000"/>
              <a:headEnd/>
              <a:tailEnd/>
            </a:ln>
          </p:spPr>
          <p:txBody>
            <a:bodyPr/>
            <a:lstStyle/>
            <a:p>
              <a:pPr algn="ctr"/>
              <a:endParaRPr lang="en-US" sz="2400" dirty="0"/>
            </a:p>
            <a:p>
              <a:pPr algn="ctr"/>
              <a:r>
                <a:rPr lang="en-US" sz="2400" dirty="0"/>
                <a:t>E</a:t>
              </a:r>
              <a:r>
                <a:rPr lang="en-US" sz="2400" baseline="-25000" dirty="0"/>
                <a:t>1</a:t>
              </a:r>
              <a:endParaRPr lang="en-US" sz="2400" dirty="0"/>
            </a:p>
          </p:txBody>
        </p:sp>
        <p:sp>
          <p:nvSpPr>
            <p:cNvPr id="3083" name="Text Box 11"/>
            <p:cNvSpPr txBox="1">
              <a:spLocks noChangeArrowheads="1"/>
            </p:cNvSpPr>
            <p:nvPr/>
          </p:nvSpPr>
          <p:spPr bwMode="auto">
            <a:xfrm>
              <a:off x="3731" y="2880"/>
              <a:ext cx="494" cy="768"/>
            </a:xfrm>
            <a:prstGeom prst="rect">
              <a:avLst/>
            </a:prstGeom>
            <a:solidFill>
              <a:srgbClr val="FFFFFF"/>
            </a:solidFill>
            <a:ln w="9525">
              <a:solidFill>
                <a:srgbClr val="000000"/>
              </a:solidFill>
              <a:miter lim="800000"/>
              <a:headEnd/>
              <a:tailEnd/>
            </a:ln>
          </p:spPr>
          <p:txBody>
            <a:bodyPr/>
            <a:lstStyle/>
            <a:p>
              <a:pPr algn="ctr"/>
              <a:endParaRPr lang="en-US" sz="2400"/>
            </a:p>
            <a:p>
              <a:pPr algn="ctr"/>
              <a:r>
                <a:rPr lang="en-US" sz="2400"/>
                <a:t>E</a:t>
              </a:r>
              <a:r>
                <a:rPr lang="en-US" sz="2400" baseline="-25000"/>
                <a:t>n-1</a:t>
              </a:r>
              <a:endParaRPr lang="en-US" sz="2400"/>
            </a:p>
          </p:txBody>
        </p:sp>
        <p:sp>
          <p:nvSpPr>
            <p:cNvPr id="3084" name="Text Box 12"/>
            <p:cNvSpPr txBox="1">
              <a:spLocks noChangeArrowheads="1"/>
            </p:cNvSpPr>
            <p:nvPr/>
          </p:nvSpPr>
          <p:spPr bwMode="auto">
            <a:xfrm>
              <a:off x="3114" y="2880"/>
              <a:ext cx="493" cy="513"/>
            </a:xfrm>
            <a:prstGeom prst="rect">
              <a:avLst/>
            </a:prstGeom>
            <a:solidFill>
              <a:srgbClr val="FFFFFF"/>
            </a:solidFill>
            <a:ln w="9525">
              <a:noFill/>
              <a:miter lim="800000"/>
              <a:headEnd/>
              <a:tailEnd/>
            </a:ln>
          </p:spPr>
          <p:txBody>
            <a:bodyPr/>
            <a:lstStyle/>
            <a:p>
              <a:r>
                <a:rPr lang="en-US" sz="2800" b="1" dirty="0"/>
                <a:t>. . .</a:t>
              </a:r>
              <a:endParaRPr lang="en-US" sz="2800" dirty="0"/>
            </a:p>
          </p:txBody>
        </p:sp>
        <p:sp>
          <p:nvSpPr>
            <p:cNvPr id="3085" name="Line 13"/>
            <p:cNvSpPr>
              <a:spLocks noChangeShapeType="1"/>
            </p:cNvSpPr>
            <p:nvPr/>
          </p:nvSpPr>
          <p:spPr bwMode="auto">
            <a:xfrm flipH="1">
              <a:off x="4224" y="3216"/>
              <a:ext cx="493" cy="0"/>
            </a:xfrm>
            <a:prstGeom prst="line">
              <a:avLst/>
            </a:prstGeom>
            <a:noFill/>
            <a:ln w="9525">
              <a:solidFill>
                <a:srgbClr val="000000"/>
              </a:solidFill>
              <a:round/>
              <a:headEnd/>
              <a:tailEnd type="triangle" w="med" len="med"/>
            </a:ln>
          </p:spPr>
          <p:txBody>
            <a:bodyPr/>
            <a:lstStyle/>
            <a:p>
              <a:endParaRPr lang="pt-BR"/>
            </a:p>
          </p:txBody>
        </p:sp>
        <p:sp>
          <p:nvSpPr>
            <p:cNvPr id="3086" name="Text Box 14"/>
            <p:cNvSpPr txBox="1">
              <a:spLocks noChangeArrowheads="1"/>
            </p:cNvSpPr>
            <p:nvPr/>
          </p:nvSpPr>
          <p:spPr bwMode="auto">
            <a:xfrm>
              <a:off x="4841" y="3072"/>
              <a:ext cx="535" cy="384"/>
            </a:xfrm>
            <a:prstGeom prst="rect">
              <a:avLst/>
            </a:prstGeom>
            <a:solidFill>
              <a:srgbClr val="FFFFFF"/>
            </a:solidFill>
            <a:ln w="9525">
              <a:noFill/>
              <a:miter lim="800000"/>
              <a:headEnd/>
              <a:tailEnd/>
            </a:ln>
          </p:spPr>
          <p:txBody>
            <a:bodyPr/>
            <a:lstStyle/>
            <a:p>
              <a:r>
                <a:rPr lang="en-US" sz="2000" dirty="0" err="1"/>
                <a:t>fim</a:t>
              </a:r>
              <a:endParaRPr lang="en-US" sz="2400" dirty="0"/>
            </a:p>
          </p:txBody>
        </p:sp>
        <p:sp>
          <p:nvSpPr>
            <p:cNvPr id="3087" name="Line 15"/>
            <p:cNvSpPr>
              <a:spLocks noChangeShapeType="1"/>
            </p:cNvSpPr>
            <p:nvPr/>
          </p:nvSpPr>
          <p:spPr bwMode="auto">
            <a:xfrm flipH="1">
              <a:off x="1152" y="3216"/>
              <a:ext cx="493" cy="0"/>
            </a:xfrm>
            <a:prstGeom prst="line">
              <a:avLst/>
            </a:prstGeom>
            <a:noFill/>
            <a:ln w="9525">
              <a:solidFill>
                <a:srgbClr val="000000"/>
              </a:solidFill>
              <a:round/>
              <a:headEnd/>
              <a:tailEnd type="triangle" w="med" len="med"/>
            </a:ln>
          </p:spPr>
          <p:txBody>
            <a:bodyPr/>
            <a:lstStyle/>
            <a:p>
              <a:endParaRPr lang="pt-BR"/>
            </a:p>
          </p:txBody>
        </p:sp>
        <p:sp>
          <p:nvSpPr>
            <p:cNvPr id="3088" name="Text Box 16"/>
            <p:cNvSpPr txBox="1">
              <a:spLocks noChangeArrowheads="1"/>
            </p:cNvSpPr>
            <p:nvPr/>
          </p:nvSpPr>
          <p:spPr bwMode="auto">
            <a:xfrm>
              <a:off x="480" y="3024"/>
              <a:ext cx="679" cy="384"/>
            </a:xfrm>
            <a:prstGeom prst="rect">
              <a:avLst/>
            </a:prstGeom>
            <a:solidFill>
              <a:srgbClr val="FFFFFF"/>
            </a:solidFill>
            <a:ln w="9525">
              <a:noFill/>
              <a:miter lim="800000"/>
              <a:headEnd/>
              <a:tailEnd/>
            </a:ln>
          </p:spPr>
          <p:txBody>
            <a:bodyPr/>
            <a:lstStyle/>
            <a:p>
              <a:r>
                <a:rPr lang="en-US" sz="2000" dirty="0" err="1"/>
                <a:t>início</a:t>
              </a:r>
              <a:endParaRPr lang="en-US" sz="2400" dirty="0"/>
            </a:p>
          </p:txBody>
        </p:sp>
      </p:grpSp>
      <p:sp>
        <p:nvSpPr>
          <p:cNvPr id="35842" name="AutoShape 2" descr="Louvre, Loure PAris, Overtourism, Paris, Fr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35843" name="Picture 3"/>
          <p:cNvPicPr>
            <a:picLocks noChangeAspect="1" noChangeArrowheads="1"/>
          </p:cNvPicPr>
          <p:nvPr/>
        </p:nvPicPr>
        <p:blipFill>
          <a:blip r:embed="rId2"/>
          <a:srcRect/>
          <a:stretch>
            <a:fillRect/>
          </a:stretch>
        </p:blipFill>
        <p:spPr bwMode="auto">
          <a:xfrm>
            <a:off x="0" y="3841318"/>
            <a:ext cx="4766886" cy="3016682"/>
          </a:xfrm>
          <a:prstGeom prst="rect">
            <a:avLst/>
          </a:prstGeom>
          <a:noFill/>
          <a:ln w="9525">
            <a:noFill/>
            <a:miter lim="800000"/>
            <a:headEnd/>
            <a:tailEnd/>
          </a:ln>
          <a:effectLst/>
        </p:spPr>
      </p:pic>
      <p:grpSp>
        <p:nvGrpSpPr>
          <p:cNvPr id="24" name="Grupo 23"/>
          <p:cNvGrpSpPr/>
          <p:nvPr/>
        </p:nvGrpSpPr>
        <p:grpSpPr>
          <a:xfrm>
            <a:off x="155575" y="2625271"/>
            <a:ext cx="990809" cy="2969986"/>
            <a:chOff x="-3838" y="2705100"/>
            <a:chExt cx="990809" cy="2969986"/>
          </a:xfrm>
        </p:grpSpPr>
        <p:cxnSp>
          <p:nvCxnSpPr>
            <p:cNvPr id="18" name="Conector de seta reta 17"/>
            <p:cNvCxnSpPr/>
            <p:nvPr/>
          </p:nvCxnSpPr>
          <p:spPr>
            <a:xfrm rot="16200000" flipH="1">
              <a:off x="-608920" y="4079195"/>
              <a:ext cx="2665186" cy="526596"/>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19" name="Text Box 16"/>
            <p:cNvSpPr txBox="1">
              <a:spLocks noChangeArrowheads="1"/>
            </p:cNvSpPr>
            <p:nvPr/>
          </p:nvSpPr>
          <p:spPr bwMode="auto">
            <a:xfrm>
              <a:off x="-3838" y="2705100"/>
              <a:ext cx="928423" cy="457200"/>
            </a:xfrm>
            <a:prstGeom prst="rect">
              <a:avLst/>
            </a:prstGeom>
            <a:solidFill>
              <a:srgbClr val="FFFFFF"/>
            </a:solidFill>
            <a:ln w="9525">
              <a:noFill/>
              <a:miter lim="800000"/>
              <a:headEnd/>
              <a:tailEnd/>
            </a:ln>
          </p:spPr>
          <p:txBody>
            <a:bodyPr/>
            <a:lstStyle/>
            <a:p>
              <a:r>
                <a:rPr lang="en-US" sz="2000" dirty="0" err="1">
                  <a:solidFill>
                    <a:srgbClr val="0000FF"/>
                  </a:solidFill>
                </a:rPr>
                <a:t>início</a:t>
              </a:r>
              <a:endParaRPr lang="en-US" sz="2400" dirty="0">
                <a:solidFill>
                  <a:srgbClr val="0000FF"/>
                </a:solidFill>
              </a:endParaRPr>
            </a:p>
          </p:txBody>
        </p:sp>
      </p:grpSp>
      <p:grpSp>
        <p:nvGrpSpPr>
          <p:cNvPr id="25" name="Grupo 24"/>
          <p:cNvGrpSpPr/>
          <p:nvPr/>
        </p:nvGrpSpPr>
        <p:grpSpPr>
          <a:xfrm>
            <a:off x="4572001" y="5138057"/>
            <a:ext cx="1478131" cy="537029"/>
            <a:chOff x="4572001" y="5138057"/>
            <a:chExt cx="1478131" cy="537029"/>
          </a:xfrm>
        </p:grpSpPr>
        <p:cxnSp>
          <p:nvCxnSpPr>
            <p:cNvPr id="20" name="Conector de seta reta 19"/>
            <p:cNvCxnSpPr/>
            <p:nvPr/>
          </p:nvCxnSpPr>
          <p:spPr>
            <a:xfrm rot="10800000" flipV="1">
              <a:off x="4572001" y="5442859"/>
              <a:ext cx="870350" cy="232227"/>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3" name="Text Box 14"/>
            <p:cNvSpPr txBox="1">
              <a:spLocks noChangeArrowheads="1"/>
            </p:cNvSpPr>
            <p:nvPr/>
          </p:nvSpPr>
          <p:spPr bwMode="auto">
            <a:xfrm>
              <a:off x="5318606" y="5138057"/>
              <a:ext cx="731526" cy="457200"/>
            </a:xfrm>
            <a:prstGeom prst="rect">
              <a:avLst/>
            </a:prstGeom>
            <a:solidFill>
              <a:srgbClr val="FFFFFF"/>
            </a:solidFill>
            <a:ln w="9525">
              <a:noFill/>
              <a:miter lim="800000"/>
              <a:headEnd/>
              <a:tailEnd/>
            </a:ln>
          </p:spPr>
          <p:txBody>
            <a:bodyPr/>
            <a:lstStyle/>
            <a:p>
              <a:r>
                <a:rPr lang="en-US" sz="2000" dirty="0" err="1">
                  <a:solidFill>
                    <a:srgbClr val="0000FF"/>
                  </a:solidFill>
                </a:rPr>
                <a:t>fim</a:t>
              </a:r>
              <a:endParaRPr lang="en-US" sz="2400"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sz="2800" b="1" dirty="0"/>
              <a:t>Fila Circular  - </a:t>
            </a:r>
            <a:r>
              <a:rPr lang="pt-BR" sz="2800" b="1" dirty="0" err="1">
                <a:solidFill>
                  <a:srgbClr val="0000FF"/>
                </a:solidFill>
              </a:rPr>
              <a:t>enqueue</a:t>
            </a:r>
            <a:endParaRPr lang="en-US" sz="2800" b="1" dirty="0">
              <a:solidFill>
                <a:srgbClr val="0000FF"/>
              </a:solidFill>
            </a:endParaRPr>
          </a:p>
        </p:txBody>
      </p:sp>
      <p:sp>
        <p:nvSpPr>
          <p:cNvPr id="18" name="Espaço Reservado para Rodapé 4"/>
          <p:cNvSpPr>
            <a:spLocks noGrp="1"/>
          </p:cNvSpPr>
          <p:nvPr>
            <p:ph type="ftr" sz="quarter" idx="11"/>
          </p:nvPr>
        </p:nvSpPr>
        <p:spPr/>
        <p:txBody>
          <a:bodyPr/>
          <a:lstStyle/>
          <a:p>
            <a:endParaRPr lang="en-US" altLang="en-US"/>
          </a:p>
        </p:txBody>
      </p:sp>
      <p:sp>
        <p:nvSpPr>
          <p:cNvPr id="19" name="Espaço Reservado para Número de Slide 5"/>
          <p:cNvSpPr>
            <a:spLocks noGrp="1"/>
          </p:cNvSpPr>
          <p:nvPr>
            <p:ph type="sldNum" sz="quarter" idx="12"/>
          </p:nvPr>
        </p:nvSpPr>
        <p:spPr/>
        <p:txBody>
          <a:bodyPr/>
          <a:lstStyle/>
          <a:p>
            <a:fld id="{7F0D3257-B591-4239-91AD-708F575B323D}" type="slidenum">
              <a:rPr lang="en-US" altLang="en-US"/>
              <a:pPr/>
              <a:t>20</a:t>
            </a:fld>
            <a:endParaRPr lang="en-US" altLang="en-US"/>
          </a:p>
        </p:txBody>
      </p:sp>
      <p:sp>
        <p:nvSpPr>
          <p:cNvPr id="9378" name="Rectangle 162"/>
          <p:cNvSpPr>
            <a:spLocks noChangeArrowheads="1"/>
          </p:cNvSpPr>
          <p:nvPr/>
        </p:nvSpPr>
        <p:spPr bwMode="auto">
          <a:xfrm>
            <a:off x="0" y="2689225"/>
            <a:ext cx="9144000" cy="0"/>
          </a:xfrm>
          <a:prstGeom prst="rect">
            <a:avLst/>
          </a:prstGeom>
          <a:noFill/>
          <a:ln w="9525">
            <a:noFill/>
            <a:miter lim="800000"/>
            <a:headEnd/>
            <a:tailEnd/>
          </a:ln>
          <a:effectLst/>
        </p:spPr>
        <p:txBody>
          <a:bodyPr wrap="none" anchor="ctr">
            <a:spAutoFit/>
          </a:bodyPr>
          <a:lstStyle/>
          <a:p>
            <a:endParaRPr lang="pt-BR"/>
          </a:p>
        </p:txBody>
      </p:sp>
      <p:sp>
        <p:nvSpPr>
          <p:cNvPr id="9380" name="Rectangle 164"/>
          <p:cNvSpPr>
            <a:spLocks noChangeArrowheads="1"/>
          </p:cNvSpPr>
          <p:nvPr/>
        </p:nvSpPr>
        <p:spPr bwMode="auto">
          <a:xfrm>
            <a:off x="2238828" y="1719729"/>
            <a:ext cx="5787572" cy="4154984"/>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dirty="0" err="1">
                <a:solidFill>
                  <a:srgbClr val="0033CC"/>
                </a:solidFill>
              </a:rPr>
              <a:t>enqueue</a:t>
            </a:r>
            <a:r>
              <a:rPr lang="pt-BR" sz="2400" dirty="0">
                <a:solidFill>
                  <a:srgbClr val="0033CC"/>
                </a:solidFill>
              </a:rPr>
              <a:t>(elem)</a:t>
            </a:r>
          </a:p>
          <a:p>
            <a:pPr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indent="449263" eaLnBrk="0" hangingPunct="0"/>
            <a:r>
              <a:rPr lang="pt-BR" sz="2400" dirty="0">
                <a:solidFill>
                  <a:srgbClr val="0033CC"/>
                </a:solidFill>
                <a:cs typeface="Times New Roman" pitchFamily="18" charset="0"/>
              </a:rPr>
              <a:t>se (</a:t>
            </a:r>
            <a:r>
              <a:rPr lang="pt-BR" sz="2400" dirty="0" err="1">
                <a:solidFill>
                  <a:srgbClr val="0033CC"/>
                </a:solidFill>
                <a:cs typeface="Times New Roman" pitchFamily="18" charset="0"/>
              </a:rPr>
              <a:t>isFull</a:t>
            </a:r>
            <a:r>
              <a:rPr lang="pt-BR" sz="2400" dirty="0">
                <a:solidFill>
                  <a:srgbClr val="0033CC"/>
                </a:solidFill>
                <a:cs typeface="Times New Roman" pitchFamily="18" charset="0"/>
              </a:rPr>
              <a:t>()) então</a:t>
            </a:r>
          </a:p>
          <a:p>
            <a:pPr indent="449263" eaLnBrk="0" hangingPunct="0"/>
            <a:r>
              <a:rPr lang="pt-BR" sz="2400" dirty="0">
                <a:solidFill>
                  <a:srgbClr val="0033CC"/>
                </a:solidFill>
                <a:cs typeface="Times New Roman" pitchFamily="18" charset="0"/>
                <a:sym typeface="Wingdings" pitchFamily="2" charset="2"/>
              </a:rPr>
              <a:t>	escreva(“Fila Cheia ”)</a:t>
            </a:r>
          </a:p>
          <a:p>
            <a:pPr indent="449263" eaLnBrk="0" hangingPunct="0"/>
            <a:r>
              <a:rPr lang="pt-BR" sz="2400" dirty="0">
                <a:solidFill>
                  <a:srgbClr val="0033CC"/>
                </a:solidFill>
                <a:cs typeface="Times New Roman" pitchFamily="18" charset="0"/>
                <a:sym typeface="Wingdings" pitchFamily="2" charset="2"/>
              </a:rPr>
              <a:t>senão</a:t>
            </a:r>
          </a:p>
          <a:p>
            <a:pPr indent="449263" eaLnBrk="0" hangingPunct="0"/>
            <a:r>
              <a:rPr lang="pt-BR" sz="2400" dirty="0">
                <a:solidFill>
                  <a:srgbClr val="0033CC"/>
                </a:solidFill>
                <a:cs typeface="Times New Roman" pitchFamily="18" charset="0"/>
              </a:rPr>
              <a:t>	</a:t>
            </a:r>
            <a:r>
              <a:rPr lang="pt-BR" sz="2400" u="sng" dirty="0">
                <a:solidFill>
                  <a:srgbClr val="0033CC"/>
                </a:solidFill>
                <a:cs typeface="Times New Roman" pitchFamily="18" charset="0"/>
              </a:rPr>
              <a:t>início</a:t>
            </a:r>
            <a:endParaRPr lang="pt-BR" sz="2400" dirty="0">
              <a:solidFill>
                <a:srgbClr val="0033CC"/>
              </a:solidFill>
            </a:endParaRPr>
          </a:p>
          <a:p>
            <a:r>
              <a:rPr lang="pt-BR" sz="2400" dirty="0">
                <a:solidFill>
                  <a:srgbClr val="0033CC"/>
                </a:solidFill>
                <a:cs typeface="Times New Roman" pitchFamily="18" charset="0"/>
                <a:sym typeface="Wingdings" pitchFamily="2" charset="2"/>
              </a:rPr>
              <a:t>	dados[fim]=elem;</a:t>
            </a:r>
          </a:p>
          <a:p>
            <a:r>
              <a:rPr lang="pt-BR" sz="2400" dirty="0">
                <a:solidFill>
                  <a:srgbClr val="0033CC"/>
                </a:solidFill>
                <a:cs typeface="Times New Roman" pitchFamily="18" charset="0"/>
                <a:sym typeface="Wingdings" pitchFamily="2" charset="2"/>
              </a:rPr>
              <a:t>	fim = resto (fim+1)/N;</a:t>
            </a:r>
          </a:p>
          <a:p>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cont</a:t>
            </a:r>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cont</a:t>
            </a:r>
            <a:r>
              <a:rPr lang="pt-BR" sz="2400" dirty="0">
                <a:solidFill>
                  <a:srgbClr val="0033CC"/>
                </a:solidFill>
                <a:cs typeface="Times New Roman" pitchFamily="18" charset="0"/>
                <a:sym typeface="Wingdings" pitchFamily="2" charset="2"/>
              </a:rPr>
              <a:t> +1;</a:t>
            </a:r>
          </a:p>
          <a:p>
            <a:pPr indent="449263" eaLnBrk="0" hangingPunct="0"/>
            <a:r>
              <a:rPr lang="pt-BR" sz="2400" dirty="0">
                <a:solidFill>
                  <a:srgbClr val="0033CC"/>
                </a:solidFill>
                <a:sym typeface="Wingdings" pitchFamily="2" charset="2"/>
              </a:rPr>
              <a:t>	</a:t>
            </a:r>
            <a:r>
              <a:rPr lang="pt-BR" sz="2400" u="sng" dirty="0">
                <a:solidFill>
                  <a:srgbClr val="0033CC"/>
                </a:solidFill>
                <a:cs typeface="Times New Roman" pitchFamily="18" charset="0"/>
                <a:sym typeface="Wingdings" pitchFamily="2" charset="2"/>
              </a:rPr>
              <a:t> fim</a:t>
            </a:r>
            <a:endParaRPr lang="pt-BR" sz="2400" dirty="0">
              <a:solidFill>
                <a:srgbClr val="0033CC"/>
              </a:solidFill>
              <a:sym typeface="Wingdings" pitchFamily="2" charset="2"/>
            </a:endParaRPr>
          </a:p>
          <a:p>
            <a:pPr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sz="2800" b="1" dirty="0"/>
              <a:t>Fila Circular  - </a:t>
            </a:r>
            <a:r>
              <a:rPr lang="pt-BR" sz="2800" b="1" dirty="0" err="1">
                <a:solidFill>
                  <a:srgbClr val="0000FF"/>
                </a:solidFill>
              </a:rPr>
              <a:t>dequeue</a:t>
            </a:r>
            <a:endParaRPr lang="en-US" sz="2800" b="1" dirty="0">
              <a:solidFill>
                <a:srgbClr val="0000FF"/>
              </a:solidFill>
            </a:endParaRPr>
          </a:p>
        </p:txBody>
      </p:sp>
      <p:sp>
        <p:nvSpPr>
          <p:cNvPr id="18" name="Espaço Reservado para Rodapé 4"/>
          <p:cNvSpPr>
            <a:spLocks noGrp="1"/>
          </p:cNvSpPr>
          <p:nvPr>
            <p:ph type="ftr" sz="quarter" idx="11"/>
          </p:nvPr>
        </p:nvSpPr>
        <p:spPr/>
        <p:txBody>
          <a:bodyPr/>
          <a:lstStyle/>
          <a:p>
            <a:endParaRPr lang="en-US" altLang="en-US"/>
          </a:p>
        </p:txBody>
      </p:sp>
      <p:sp>
        <p:nvSpPr>
          <p:cNvPr id="19" name="Espaço Reservado para Número de Slide 5"/>
          <p:cNvSpPr>
            <a:spLocks noGrp="1"/>
          </p:cNvSpPr>
          <p:nvPr>
            <p:ph type="sldNum" sz="quarter" idx="12"/>
          </p:nvPr>
        </p:nvSpPr>
        <p:spPr/>
        <p:txBody>
          <a:bodyPr/>
          <a:lstStyle/>
          <a:p>
            <a:fld id="{7F0D3257-B591-4239-91AD-708F575B323D}" type="slidenum">
              <a:rPr lang="en-US" altLang="en-US"/>
              <a:pPr/>
              <a:t>21</a:t>
            </a:fld>
            <a:endParaRPr lang="en-US" altLang="en-US"/>
          </a:p>
        </p:txBody>
      </p:sp>
      <p:sp>
        <p:nvSpPr>
          <p:cNvPr id="9378" name="Rectangle 162"/>
          <p:cNvSpPr>
            <a:spLocks noChangeArrowheads="1"/>
          </p:cNvSpPr>
          <p:nvPr/>
        </p:nvSpPr>
        <p:spPr bwMode="auto">
          <a:xfrm>
            <a:off x="0" y="2689225"/>
            <a:ext cx="9144000" cy="0"/>
          </a:xfrm>
          <a:prstGeom prst="rect">
            <a:avLst/>
          </a:prstGeom>
          <a:noFill/>
          <a:ln w="9525">
            <a:noFill/>
            <a:miter lim="800000"/>
            <a:headEnd/>
            <a:tailEnd/>
          </a:ln>
          <a:effectLst/>
        </p:spPr>
        <p:txBody>
          <a:bodyPr wrap="none" anchor="ctr">
            <a:spAutoFit/>
          </a:bodyPr>
          <a:lstStyle/>
          <a:p>
            <a:endParaRPr lang="pt-BR"/>
          </a:p>
        </p:txBody>
      </p:sp>
      <p:sp>
        <p:nvSpPr>
          <p:cNvPr id="9380" name="Rectangle 164"/>
          <p:cNvSpPr>
            <a:spLocks noChangeArrowheads="1"/>
          </p:cNvSpPr>
          <p:nvPr/>
        </p:nvSpPr>
        <p:spPr bwMode="auto">
          <a:xfrm>
            <a:off x="2238828" y="2089061"/>
            <a:ext cx="5787572" cy="3416320"/>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dirty="0" err="1">
                <a:solidFill>
                  <a:srgbClr val="0033CC"/>
                </a:solidFill>
              </a:rPr>
              <a:t>dequeue</a:t>
            </a:r>
            <a:r>
              <a:rPr lang="pt-BR" sz="2400" dirty="0">
                <a:solidFill>
                  <a:srgbClr val="0033CC"/>
                </a:solidFill>
              </a:rPr>
              <a:t>(</a:t>
            </a:r>
            <a:r>
              <a:rPr lang="pt-BR" sz="2400" dirty="0" err="1">
                <a:solidFill>
                  <a:srgbClr val="0033CC"/>
                </a:solidFill>
              </a:rPr>
              <a:t>elem</a:t>
            </a:r>
            <a:r>
              <a:rPr lang="pt-BR" sz="2400" dirty="0">
                <a:solidFill>
                  <a:srgbClr val="0033CC"/>
                </a:solidFill>
              </a:rPr>
              <a:t>)</a:t>
            </a:r>
          </a:p>
          <a:p>
            <a:pPr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indent="449263" eaLnBrk="0" hangingPunct="0"/>
            <a:r>
              <a:rPr lang="pt-BR" sz="2400" dirty="0">
                <a:solidFill>
                  <a:srgbClr val="0033CC"/>
                </a:solidFill>
                <a:cs typeface="Times New Roman" pitchFamily="18" charset="0"/>
              </a:rPr>
              <a:t>	</a:t>
            </a:r>
            <a:r>
              <a:rPr lang="pt-BR" sz="2400" u="sng" dirty="0">
                <a:solidFill>
                  <a:srgbClr val="0033CC"/>
                </a:solidFill>
                <a:cs typeface="Times New Roman" pitchFamily="18" charset="0"/>
              </a:rPr>
              <a:t>início</a:t>
            </a:r>
          </a:p>
          <a:p>
            <a:pPr indent="449263" eaLnBrk="0" hangingPunct="0"/>
            <a:r>
              <a:rPr lang="pt-BR" sz="2400" dirty="0">
                <a:solidFill>
                  <a:srgbClr val="0033CC"/>
                </a:solidFill>
                <a:cs typeface="Times New Roman" pitchFamily="18" charset="0"/>
              </a:rPr>
              <a:t>	</a:t>
            </a:r>
            <a:r>
              <a:rPr lang="pt-BR" sz="2400" dirty="0" err="1">
                <a:solidFill>
                  <a:srgbClr val="0033CC"/>
                </a:solidFill>
                <a:cs typeface="Times New Roman" pitchFamily="18" charset="0"/>
              </a:rPr>
              <a:t>elem</a:t>
            </a:r>
            <a:r>
              <a:rPr lang="pt-BR" sz="2400" dirty="0">
                <a:solidFill>
                  <a:srgbClr val="0033CC"/>
                </a:solidFill>
                <a:cs typeface="Times New Roman" pitchFamily="18" charset="0"/>
              </a:rPr>
              <a:t> = dados[</a:t>
            </a:r>
            <a:r>
              <a:rPr lang="pt-BR" sz="2400" dirty="0" err="1">
                <a:solidFill>
                  <a:srgbClr val="0033CC"/>
                </a:solidFill>
                <a:cs typeface="Times New Roman" pitchFamily="18" charset="0"/>
              </a:rPr>
              <a:t>ini</a:t>
            </a:r>
            <a:r>
              <a:rPr lang="pt-BR" sz="2400" dirty="0">
                <a:solidFill>
                  <a:srgbClr val="0033CC"/>
                </a:solidFill>
                <a:cs typeface="Times New Roman" pitchFamily="18" charset="0"/>
              </a:rPr>
              <a:t>]</a:t>
            </a:r>
            <a:endParaRPr lang="pt-BR" sz="2400" dirty="0">
              <a:solidFill>
                <a:srgbClr val="0033CC"/>
              </a:solidFill>
            </a:endParaRPr>
          </a:p>
          <a:p>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ini</a:t>
            </a:r>
            <a:r>
              <a:rPr lang="pt-BR" sz="2400" dirty="0">
                <a:solidFill>
                  <a:srgbClr val="0033CC"/>
                </a:solidFill>
                <a:cs typeface="Times New Roman" pitchFamily="18" charset="0"/>
                <a:sym typeface="Wingdings" pitchFamily="2" charset="2"/>
              </a:rPr>
              <a:t> = resto (</a:t>
            </a:r>
            <a:r>
              <a:rPr lang="pt-BR" sz="2400" dirty="0" err="1">
                <a:solidFill>
                  <a:srgbClr val="0033CC"/>
                </a:solidFill>
                <a:cs typeface="Times New Roman" pitchFamily="18" charset="0"/>
                <a:sym typeface="Wingdings" pitchFamily="2" charset="2"/>
              </a:rPr>
              <a:t>ini</a:t>
            </a:r>
            <a:r>
              <a:rPr lang="pt-BR" sz="2400" dirty="0">
                <a:solidFill>
                  <a:srgbClr val="0033CC"/>
                </a:solidFill>
                <a:cs typeface="Times New Roman" pitchFamily="18" charset="0"/>
                <a:sym typeface="Wingdings" pitchFamily="2" charset="2"/>
              </a:rPr>
              <a:t>+1)/N;</a:t>
            </a:r>
          </a:p>
          <a:p>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cont</a:t>
            </a:r>
            <a:r>
              <a:rPr lang="pt-BR" sz="2400" dirty="0">
                <a:solidFill>
                  <a:srgbClr val="0033CC"/>
                </a:solidFill>
                <a:cs typeface="Times New Roman" pitchFamily="18" charset="0"/>
                <a:sym typeface="Wingdings" pitchFamily="2" charset="2"/>
              </a:rPr>
              <a:t>= </a:t>
            </a:r>
            <a:r>
              <a:rPr lang="pt-BR" sz="2400" dirty="0" err="1">
                <a:solidFill>
                  <a:srgbClr val="0033CC"/>
                </a:solidFill>
                <a:cs typeface="Times New Roman" pitchFamily="18" charset="0"/>
                <a:sym typeface="Wingdings" pitchFamily="2" charset="2"/>
              </a:rPr>
              <a:t>cont</a:t>
            </a:r>
            <a:r>
              <a:rPr lang="pt-BR" sz="2400" dirty="0">
                <a:solidFill>
                  <a:srgbClr val="0033CC"/>
                </a:solidFill>
                <a:cs typeface="Times New Roman" pitchFamily="18" charset="0"/>
                <a:sym typeface="Wingdings" pitchFamily="2" charset="2"/>
              </a:rPr>
              <a:t> - 1;</a:t>
            </a:r>
          </a:p>
          <a:p>
            <a:r>
              <a:rPr lang="pt-BR" sz="2400" dirty="0">
                <a:solidFill>
                  <a:srgbClr val="0033CC"/>
                </a:solidFill>
                <a:cs typeface="Times New Roman" pitchFamily="18" charset="0"/>
                <a:sym typeface="Wingdings" pitchFamily="2" charset="2"/>
              </a:rPr>
              <a:t>	retorna (</a:t>
            </a:r>
            <a:r>
              <a:rPr lang="pt-BR" sz="2400" dirty="0" err="1">
                <a:solidFill>
                  <a:srgbClr val="0033CC"/>
                </a:solidFill>
                <a:cs typeface="Times New Roman" pitchFamily="18" charset="0"/>
                <a:sym typeface="Wingdings" pitchFamily="2" charset="2"/>
              </a:rPr>
              <a:t>elem</a:t>
            </a:r>
            <a:r>
              <a:rPr lang="pt-BR" sz="2400" dirty="0">
                <a:solidFill>
                  <a:srgbClr val="0033CC"/>
                </a:solidFill>
                <a:cs typeface="Times New Roman" pitchFamily="18" charset="0"/>
                <a:sym typeface="Wingdings" pitchFamily="2" charset="2"/>
              </a:rPr>
              <a:t>)</a:t>
            </a:r>
          </a:p>
          <a:p>
            <a:pPr indent="449263" eaLnBrk="0" hangingPunct="0"/>
            <a:r>
              <a:rPr lang="pt-BR" sz="2400" dirty="0">
                <a:solidFill>
                  <a:srgbClr val="0033CC"/>
                </a:solidFill>
                <a:sym typeface="Wingdings" pitchFamily="2" charset="2"/>
              </a:rPr>
              <a:t>	</a:t>
            </a:r>
            <a:r>
              <a:rPr lang="pt-BR" sz="2400" u="sng" dirty="0">
                <a:solidFill>
                  <a:srgbClr val="0033CC"/>
                </a:solidFill>
                <a:cs typeface="Times New Roman" pitchFamily="18" charset="0"/>
                <a:sym typeface="Wingdings" pitchFamily="2" charset="2"/>
              </a:rPr>
              <a:t> fim</a:t>
            </a:r>
            <a:endParaRPr lang="pt-BR" sz="2400" dirty="0">
              <a:solidFill>
                <a:srgbClr val="0033CC"/>
              </a:solidFill>
              <a:sym typeface="Wingdings" pitchFamily="2" charset="2"/>
            </a:endParaRPr>
          </a:p>
          <a:p>
            <a:pPr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pt-BR">
                <a:solidFill>
                  <a:srgbClr val="CC3300"/>
                </a:solidFill>
              </a:rPr>
              <a:t>Exercícios</a:t>
            </a: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B15C8CCB-098A-4587-936A-15CD6C5D133C}" type="slidenum">
              <a:rPr lang="en-US" altLang="en-US"/>
              <a:pPr/>
              <a:t>22</a:t>
            </a:fld>
            <a:endParaRPr lang="en-US" altLang="en-US"/>
          </a:p>
        </p:txBody>
      </p:sp>
      <p:sp>
        <p:nvSpPr>
          <p:cNvPr id="49155" name="Rectangle 3"/>
          <p:cNvSpPr>
            <a:spLocks noGrp="1" noChangeArrowheads="1"/>
          </p:cNvSpPr>
          <p:nvPr>
            <p:ph type="body" idx="4294967295"/>
          </p:nvPr>
        </p:nvSpPr>
        <p:spPr>
          <a:xfrm>
            <a:off x="469556" y="1224952"/>
            <a:ext cx="8456730" cy="4901212"/>
          </a:xfrm>
        </p:spPr>
        <p:txBody>
          <a:bodyPr>
            <a:normAutofit/>
          </a:bodyPr>
          <a:lstStyle/>
          <a:p>
            <a:pPr marL="571500" indent="-571500">
              <a:buSzTx/>
              <a:buFont typeface="Wingdings" pitchFamily="2" charset="2"/>
              <a:buAutoNum type="arabicParenR"/>
            </a:pPr>
            <a:r>
              <a:rPr lang="pt-BR" sz="2400" dirty="0"/>
              <a:t>Implemente o tipo abstrato de dado (TAD) da operação </a:t>
            </a:r>
            <a:r>
              <a:rPr lang="pt-BR" sz="2400" b="1" dirty="0" err="1"/>
              <a:t>first</a:t>
            </a:r>
            <a:r>
              <a:rPr lang="pt-BR" sz="2400" dirty="0"/>
              <a:t>.</a:t>
            </a:r>
          </a:p>
          <a:p>
            <a:pPr marL="571500" indent="-571500">
              <a:buSzTx/>
              <a:buFont typeface="Wingdings" pitchFamily="2" charset="2"/>
              <a:buAutoNum type="arabicParenR"/>
            </a:pPr>
            <a:r>
              <a:rPr lang="pt-BR" sz="2400" dirty="0"/>
              <a:t>Implemente a classe </a:t>
            </a:r>
            <a:r>
              <a:rPr lang="pt-BR" sz="2400" b="1" dirty="0" err="1"/>
              <a:t>FilaInt</a:t>
            </a:r>
            <a:r>
              <a:rPr lang="pt-BR" sz="2400" dirty="0"/>
              <a:t> em JAVA (tipo concreto de dado)</a:t>
            </a:r>
          </a:p>
          <a:p>
            <a:pPr marL="571500" indent="-571500">
              <a:buSzTx/>
              <a:buFont typeface="Wingdings" pitchFamily="2" charset="2"/>
              <a:buAutoNum type="arabicParenR"/>
            </a:pPr>
            <a:r>
              <a:rPr lang="pt-BR" sz="2400" dirty="0"/>
              <a:t>Elabore um método (</a:t>
            </a:r>
            <a:r>
              <a:rPr lang="pt-BR" sz="2400" dirty="0" err="1"/>
              <a:t>main</a:t>
            </a:r>
            <a:r>
              <a:rPr lang="pt-BR" sz="2400" dirty="0"/>
              <a:t>) que simule a entrada de alunos em uma fila de atendimento e seu atendimento. Para tanto, criar um menu com as seguintes opções:</a:t>
            </a:r>
          </a:p>
          <a:p>
            <a:pPr marL="971550" lvl="1" indent="-571500">
              <a:buFont typeface="Wingdings" pitchFamily="2" charset="2"/>
              <a:buAutoNum type="arabicParenR"/>
            </a:pPr>
            <a:r>
              <a:rPr lang="pt-BR" sz="2000" dirty="0"/>
              <a:t>Insere o aluno na fila (identificado por seu RM).</a:t>
            </a:r>
          </a:p>
          <a:p>
            <a:pPr marL="971550" lvl="1" indent="-571500">
              <a:buFont typeface="Wingdings" pitchFamily="2" charset="2"/>
              <a:buAutoNum type="arabicParenR"/>
            </a:pPr>
            <a:r>
              <a:rPr lang="pt-BR" sz="2000" dirty="0"/>
              <a:t>Retira o aluno da fila para o atendimento.</a:t>
            </a:r>
          </a:p>
          <a:p>
            <a:pPr marL="971550" lvl="1" indent="-571500">
              <a:buFont typeface="Wingdings" pitchFamily="2" charset="2"/>
              <a:buAutoNum type="arabicParenR"/>
            </a:pPr>
            <a:r>
              <a:rPr lang="pt-BR" sz="2000" dirty="0"/>
              <a:t>Encerra  o programa  (só poderá ser encerrado se a fila estiver vazia)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pt-BR">
                <a:solidFill>
                  <a:srgbClr val="CC3300"/>
                </a:solidFill>
              </a:rPr>
              <a:t>Exercícios</a:t>
            </a: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B15C8CCB-098A-4587-936A-15CD6C5D133C}" type="slidenum">
              <a:rPr lang="en-US" altLang="en-US"/>
              <a:pPr/>
              <a:t>23</a:t>
            </a:fld>
            <a:endParaRPr lang="en-US" altLang="en-US"/>
          </a:p>
        </p:txBody>
      </p:sp>
      <p:sp>
        <p:nvSpPr>
          <p:cNvPr id="49155" name="Rectangle 3"/>
          <p:cNvSpPr>
            <a:spLocks noGrp="1" noChangeArrowheads="1"/>
          </p:cNvSpPr>
          <p:nvPr>
            <p:ph type="body" idx="4294967295"/>
          </p:nvPr>
        </p:nvSpPr>
        <p:spPr>
          <a:xfrm>
            <a:off x="469556" y="1017917"/>
            <a:ext cx="8217244" cy="5108247"/>
          </a:xfrm>
        </p:spPr>
        <p:txBody>
          <a:bodyPr>
            <a:noAutofit/>
          </a:bodyPr>
          <a:lstStyle/>
          <a:p>
            <a:pPr marL="571500" indent="-571500">
              <a:buSzTx/>
              <a:buFont typeface="+mj-lt"/>
              <a:buAutoNum type="arabicParenR" startAt="4"/>
            </a:pPr>
            <a:r>
              <a:rPr lang="pt-BR" sz="2400" dirty="0"/>
              <a:t>Implemente um programa que simule a inserção e remoção de processos na fila de uso do processador, para tanto o programa deve ter um menu com as seguintes opções:</a:t>
            </a:r>
          </a:p>
          <a:p>
            <a:pPr marL="971550" lvl="1" indent="-571500">
              <a:buClr>
                <a:srgbClr val="FF0000"/>
              </a:buClr>
              <a:buFont typeface="+mj-lt"/>
              <a:buAutoNum type="arabicPeriod"/>
            </a:pPr>
            <a:r>
              <a:rPr lang="pt-BR" sz="2000" dirty="0"/>
              <a:t>Submete processo: lê do teclado a identificação do processo (</a:t>
            </a:r>
            <a:r>
              <a:rPr lang="pt-BR" sz="2000" dirty="0" err="1"/>
              <a:t>pid</a:t>
            </a:r>
            <a:r>
              <a:rPr lang="pt-BR" sz="2000" dirty="0"/>
              <a:t> - valor inteiro) e insere na fila de processos;</a:t>
            </a:r>
          </a:p>
          <a:p>
            <a:pPr marL="971550" lvl="1" indent="-571500">
              <a:buClr>
                <a:srgbClr val="FF0000"/>
              </a:buClr>
              <a:buFont typeface="+mj-lt"/>
              <a:buAutoNum type="arabicPeriod"/>
            </a:pPr>
            <a:r>
              <a:rPr lang="pt-BR" sz="2000" dirty="0"/>
              <a:t>Processa: retira da fila 1 processo (apresente o </a:t>
            </a:r>
            <a:r>
              <a:rPr lang="pt-BR" sz="2000" dirty="0" err="1"/>
              <a:t>pid</a:t>
            </a:r>
            <a:r>
              <a:rPr lang="pt-BR" sz="2000" dirty="0"/>
              <a:t>) e depois lê do teclado se este foi concluído</a:t>
            </a:r>
          </a:p>
          <a:p>
            <a:pPr marL="1371600" lvl="2" indent="-571500">
              <a:buClr>
                <a:srgbClr val="FF0000"/>
              </a:buClr>
            </a:pPr>
            <a:r>
              <a:rPr lang="pt-BR" sz="2000" dirty="0"/>
              <a:t>Se sim escreve na tela de saída mensagem de conclusão do processo (</a:t>
            </a:r>
            <a:r>
              <a:rPr lang="pt-BR" sz="2000" dirty="0" err="1"/>
              <a:t>pid</a:t>
            </a:r>
            <a:r>
              <a:rPr lang="pt-BR" sz="2000" dirty="0"/>
              <a:t>).</a:t>
            </a:r>
          </a:p>
          <a:p>
            <a:pPr marL="1371600" lvl="2" indent="-571500">
              <a:buClr>
                <a:srgbClr val="FF0000"/>
              </a:buClr>
            </a:pPr>
            <a:r>
              <a:rPr lang="pt-BR" sz="2000" dirty="0"/>
              <a:t>Se não processo deve retornar ao final da fila.</a:t>
            </a:r>
          </a:p>
          <a:p>
            <a:pPr marL="971550" lvl="1" indent="-571500">
              <a:buClr>
                <a:srgbClr val="FF0000"/>
              </a:buClr>
              <a:buFont typeface="+mj-lt"/>
              <a:buAutoNum type="arabicPeriod"/>
            </a:pPr>
            <a:r>
              <a:rPr lang="pt-BR" sz="2000" dirty="0"/>
              <a:t>Encerrar programa, permitido apenas se a fila estiver vazia.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pt-BR" dirty="0">
                <a:solidFill>
                  <a:srgbClr val="CC3300"/>
                </a:solidFill>
              </a:rPr>
              <a:t>Exercícios (extra)</a:t>
            </a: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B15C8CCB-098A-4587-936A-15CD6C5D133C}" type="slidenum">
              <a:rPr lang="en-US" altLang="en-US"/>
              <a:pPr/>
              <a:t>24</a:t>
            </a:fld>
            <a:endParaRPr lang="en-US" altLang="en-US"/>
          </a:p>
        </p:txBody>
      </p:sp>
      <p:sp>
        <p:nvSpPr>
          <p:cNvPr id="49155" name="Rectangle 3"/>
          <p:cNvSpPr>
            <a:spLocks noGrp="1" noChangeArrowheads="1"/>
          </p:cNvSpPr>
          <p:nvPr>
            <p:ph type="body" idx="4294967295"/>
          </p:nvPr>
        </p:nvSpPr>
        <p:spPr>
          <a:xfrm>
            <a:off x="469556" y="1224952"/>
            <a:ext cx="8217244" cy="4901212"/>
          </a:xfrm>
        </p:spPr>
        <p:txBody>
          <a:bodyPr>
            <a:normAutofit/>
          </a:bodyPr>
          <a:lstStyle/>
          <a:p>
            <a:pPr marL="571500" indent="-571500">
              <a:buSzTx/>
              <a:buFont typeface="+mj-lt"/>
              <a:buAutoNum type="arabicParenR" startAt="5"/>
            </a:pPr>
            <a:r>
              <a:rPr lang="pt-BR" sz="2400" dirty="0"/>
              <a:t>Simule em um programa o atendimento de pacientes em um consultório que não trabalha com agenda de horário colocando os pacientes em uma fila por ordem de chegada. Cada paciente para entrar na fila deve fornecer o </a:t>
            </a:r>
            <a:r>
              <a:rPr lang="pt-BR" sz="2400"/>
              <a:t>seu nome.</a:t>
            </a:r>
            <a:endParaRPr lang="pt-B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69557" y="252883"/>
            <a:ext cx="8229600" cy="725488"/>
          </a:xfrm>
          <a:prstGeom prst="rect">
            <a:avLst/>
          </a:prstGeom>
          <a:noFill/>
          <a:ln w="9525">
            <a:noFill/>
            <a:miter lim="800000"/>
            <a:headEnd/>
            <a:tailEnd/>
          </a:ln>
        </p:spPr>
        <p:txBody>
          <a:bodyPr anchor="ctr"/>
          <a:lstStyle/>
          <a:p>
            <a:pPr>
              <a:lnSpc>
                <a:spcPct val="90000"/>
              </a:lnSpc>
            </a:pPr>
            <a:r>
              <a:rPr lang="en-US" sz="2400" dirty="0" err="1">
                <a:latin typeface="Calibri" pitchFamily="34" charset="0"/>
              </a:rPr>
              <a:t>Referências</a:t>
            </a:r>
            <a:r>
              <a:rPr lang="en-US" sz="2400" dirty="0">
                <a:latin typeface="Calibri" pitchFamily="34" charset="0"/>
              </a:rPr>
              <a:t> </a:t>
            </a:r>
            <a:r>
              <a:rPr lang="en-US" sz="2400" dirty="0" err="1">
                <a:latin typeface="Calibri" pitchFamily="34" charset="0"/>
              </a:rPr>
              <a:t>Bibliográficas</a:t>
            </a:r>
            <a:endParaRPr lang="pt-BR" sz="2400" dirty="0">
              <a:latin typeface="Calibri" pitchFamily="34" charset="0"/>
            </a:endParaRPr>
          </a:p>
        </p:txBody>
      </p:sp>
      <p:sp>
        <p:nvSpPr>
          <p:cNvPr id="7" name="Espaço Reservado para Número de Slide 6"/>
          <p:cNvSpPr>
            <a:spLocks noGrp="1"/>
          </p:cNvSpPr>
          <p:nvPr>
            <p:ph type="sldNum" sz="quarter" idx="12"/>
          </p:nvPr>
        </p:nvSpPr>
        <p:spPr/>
        <p:txBody>
          <a:bodyPr/>
          <a:lstStyle/>
          <a:p>
            <a:fld id="{0DBB9FE3-D63C-4A40-B010-4651D12E128D}" type="slidenum">
              <a:rPr lang="pt-BR" smtClean="0"/>
              <a:pPr/>
              <a:t>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8" name="Retângulo 7"/>
          <p:cNvSpPr/>
          <p:nvPr/>
        </p:nvSpPr>
        <p:spPr>
          <a:xfrm>
            <a:off x="741872" y="1155940"/>
            <a:ext cx="7944927" cy="2862322"/>
          </a:xfrm>
          <a:prstGeom prst="rect">
            <a:avLst/>
          </a:prstGeom>
        </p:spPr>
        <p:txBody>
          <a:bodyPr wrap="square">
            <a:spAutoFit/>
          </a:bodyPr>
          <a:lstStyle/>
          <a:p>
            <a:pPr algn="just">
              <a:buFont typeface="Arial" pitchFamily="34" charset="0"/>
              <a:buChar char="•"/>
            </a:pPr>
            <a:r>
              <a:rPr lang="pt-BR" sz="2000" dirty="0"/>
              <a:t>ASCÊNCIO, </a:t>
            </a:r>
            <a:r>
              <a:rPr lang="pt-BR" sz="2000" dirty="0" err="1"/>
              <a:t>A.F.</a:t>
            </a:r>
            <a:r>
              <a:rPr lang="pt-BR" sz="2000" dirty="0"/>
              <a:t>G; ARAUJO, </a:t>
            </a:r>
            <a:r>
              <a:rPr lang="pt-BR" sz="2000" dirty="0" err="1"/>
              <a:t>G.S.</a:t>
            </a:r>
            <a:r>
              <a:rPr lang="pt-BR" sz="2000" dirty="0"/>
              <a:t> </a:t>
            </a:r>
            <a:r>
              <a:rPr lang="pt-BR" sz="2000" b="1" dirty="0"/>
              <a:t>Estruturas de Dados: Algoritmos, Análise de Complexidade e Implementações em JAVA e C/C++. São Paulo, </a:t>
            </a:r>
            <a:r>
              <a:rPr lang="pt-BR" sz="2000" b="1" dirty="0" err="1"/>
              <a:t>Ed.</a:t>
            </a:r>
            <a:r>
              <a:rPr lang="pt-BR" sz="2000" b="1" dirty="0"/>
              <a:t>Pearson </a:t>
            </a:r>
            <a:r>
              <a:rPr lang="pt-BR" sz="2000" b="1" dirty="0" err="1"/>
              <a:t>Prentice</a:t>
            </a:r>
            <a:r>
              <a:rPr lang="pt-BR" sz="2000" b="1" dirty="0"/>
              <a:t> Hall, 2010.</a:t>
            </a:r>
          </a:p>
          <a:p>
            <a:pPr algn="just">
              <a:buFont typeface="Arial" pitchFamily="34" charset="0"/>
              <a:buChar char="•"/>
            </a:pPr>
            <a:r>
              <a:rPr lang="pt-BR" sz="2000" dirty="0"/>
              <a:t>PEREIRA, </a:t>
            </a:r>
            <a:r>
              <a:rPr lang="pt-BR" sz="2000" dirty="0" err="1"/>
              <a:t>S.L.</a:t>
            </a:r>
            <a:r>
              <a:rPr lang="pt-BR" sz="2000" dirty="0"/>
              <a:t>; </a:t>
            </a:r>
            <a:r>
              <a:rPr lang="pt-BR" sz="2000" b="1" dirty="0"/>
              <a:t>Estruturas de Dados Fundamentais: Conceitos e Aplicações. São Paulo, Ed. Érica, 1996.</a:t>
            </a:r>
          </a:p>
          <a:p>
            <a:pPr algn="just">
              <a:buFont typeface="Arial" pitchFamily="34" charset="0"/>
              <a:buChar char="•"/>
            </a:pPr>
            <a:r>
              <a:rPr lang="pt-BR" sz="2000" dirty="0"/>
              <a:t>TENEMBAUM, A.M </a:t>
            </a:r>
            <a:r>
              <a:rPr lang="pt-BR" sz="2000" dirty="0" err="1"/>
              <a:t>et</a:t>
            </a:r>
            <a:r>
              <a:rPr lang="pt-BR" sz="2000" dirty="0"/>
              <a:t> al.; </a:t>
            </a:r>
            <a:r>
              <a:rPr lang="pt-BR" sz="2000" b="1" dirty="0"/>
              <a:t>Estruturas de Dados usando C. </a:t>
            </a:r>
            <a:r>
              <a:rPr lang="pt-BR" sz="2000" b="1" dirty="0" err="1"/>
              <a:t>Makron</a:t>
            </a:r>
            <a:r>
              <a:rPr lang="pt-BR" sz="2000" b="1" dirty="0"/>
              <a:t> Books </a:t>
            </a:r>
            <a:r>
              <a:rPr lang="pt-BR" sz="2000" b="1" dirty="0" err="1"/>
              <a:t>Ltda</a:t>
            </a:r>
            <a:r>
              <a:rPr lang="pt-BR" sz="2000" b="1" dirty="0"/>
              <a:t>, 1995.</a:t>
            </a:r>
          </a:p>
          <a:p>
            <a:pPr algn="just">
              <a:buFont typeface="Arial" pitchFamily="34" charset="0"/>
              <a:buChar char="•"/>
            </a:pPr>
            <a:r>
              <a:rPr lang="pt-BR" sz="2000" dirty="0"/>
              <a:t>DEITEL, P; J.; </a:t>
            </a:r>
            <a:r>
              <a:rPr lang="pt-BR" sz="2000" dirty="0" err="1"/>
              <a:t>Deitel</a:t>
            </a:r>
            <a:r>
              <a:rPr lang="pt-BR" sz="2000" dirty="0"/>
              <a:t>, </a:t>
            </a:r>
            <a:r>
              <a:rPr lang="pt-BR" sz="2000" dirty="0" err="1"/>
              <a:t>H.M.</a:t>
            </a:r>
            <a:r>
              <a:rPr lang="pt-BR" sz="2000" dirty="0"/>
              <a:t>, </a:t>
            </a:r>
            <a:r>
              <a:rPr lang="pt-BR" sz="2000" b="1" dirty="0"/>
              <a:t>Java: como programar - 8ª edição, São Paulo, </a:t>
            </a:r>
            <a:r>
              <a:rPr lang="pt-BR" sz="2000" b="1" dirty="0" err="1"/>
              <a:t>Ed.</a:t>
            </a:r>
            <a:r>
              <a:rPr lang="pt-BR" sz="2000" b="1" dirty="0"/>
              <a:t>Pearson </a:t>
            </a:r>
            <a:r>
              <a:rPr lang="pt-BR" sz="2000" b="1" dirty="0" err="1"/>
              <a:t>Prentice</a:t>
            </a:r>
            <a:r>
              <a:rPr lang="pt-BR" sz="2000" b="1" dirty="0"/>
              <a:t> Hall, 2010.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265D"/>
        </a:solidFill>
        <a:effectLst/>
      </p:bgPr>
    </p:bg>
    <p:spTree>
      <p:nvGrpSpPr>
        <p:cNvPr id="1" name=""/>
        <p:cNvGrpSpPr/>
        <p:nvPr/>
      </p:nvGrpSpPr>
      <p:grpSpPr>
        <a:xfrm>
          <a:off x="0" y="0"/>
          <a:ext cx="0" cy="0"/>
          <a:chOff x="0" y="0"/>
          <a:chExt cx="0" cy="0"/>
        </a:xfrm>
      </p:grpSpPr>
      <p:sp>
        <p:nvSpPr>
          <p:cNvPr id="3" name="Rectangle 2"/>
          <p:cNvSpPr/>
          <p:nvPr/>
        </p:nvSpPr>
        <p:spPr>
          <a:xfrm>
            <a:off x="0" y="2580640"/>
            <a:ext cx="9144000" cy="282448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1026"/>
          <p:cNvSpPr>
            <a:spLocks noChangeArrowheads="1"/>
          </p:cNvSpPr>
          <p:nvPr/>
        </p:nvSpPr>
        <p:spPr bwMode="auto">
          <a:xfrm>
            <a:off x="1053372" y="3222882"/>
            <a:ext cx="7759752" cy="1939635"/>
          </a:xfrm>
          <a:prstGeom prst="rect">
            <a:avLst/>
          </a:prstGeom>
          <a:noFill/>
          <a:ln w="9525">
            <a:noFill/>
            <a:miter lim="800000"/>
            <a:headEnd/>
            <a:tailEnd/>
          </a:ln>
        </p:spPr>
        <p:txBody>
          <a:bodyPr wrap="square" lIns="92075" tIns="46038" rIns="92075" bIns="46038">
            <a:spAutoFit/>
          </a:bodyPr>
          <a:lstStyle/>
          <a:p>
            <a:pPr>
              <a:defRPr/>
            </a:pPr>
            <a:r>
              <a:rPr kumimoji="1" lang="pt-BR" sz="2000" dirty="0">
                <a:solidFill>
                  <a:schemeClr val="bg1"/>
                </a:solidFill>
                <a:latin typeface="Gotham-Bold"/>
                <a:cs typeface="Gotham-Bold"/>
              </a:rPr>
              <a:t>Copyright </a:t>
            </a:r>
            <a:r>
              <a:rPr kumimoji="1" lang="pt-BR" sz="2000">
                <a:solidFill>
                  <a:schemeClr val="bg1"/>
                </a:solidFill>
                <a:latin typeface="Gotham-Bold"/>
                <a:cs typeface="Gotham-Bold"/>
              </a:rPr>
              <a:t>© 2025</a:t>
            </a:r>
            <a:endParaRPr kumimoji="1" lang="pt-BR" sz="2000" dirty="0">
              <a:solidFill>
                <a:schemeClr val="bg1"/>
              </a:solidFill>
              <a:latin typeface="Gotham-Bold"/>
              <a:cs typeface="Gotham-Bold"/>
            </a:endParaRPr>
          </a:p>
          <a:p>
            <a:pPr>
              <a:defRPr/>
            </a:pPr>
            <a:r>
              <a:rPr kumimoji="1" lang="pt-BR" sz="2000" dirty="0" err="1">
                <a:solidFill>
                  <a:schemeClr val="bg1"/>
                </a:solidFill>
                <a:latin typeface="Gotham-Bold"/>
                <a:cs typeface="Gotham-Bold"/>
              </a:rPr>
              <a:t>Profa</a:t>
            </a:r>
            <a:r>
              <a:rPr kumimoji="1" lang="pt-BR" sz="2000" dirty="0">
                <a:solidFill>
                  <a:schemeClr val="bg1"/>
                </a:solidFill>
                <a:latin typeface="Gotham-Bold"/>
                <a:cs typeface="Gotham-Bold"/>
              </a:rPr>
              <a:t>: Patrícia Magna</a:t>
            </a:r>
          </a:p>
          <a:p>
            <a:pPr>
              <a:defRPr/>
            </a:pPr>
            <a:endParaRPr kumimoji="1" lang="pt-BR" sz="2000" dirty="0">
              <a:solidFill>
                <a:schemeClr val="bg1"/>
              </a:solidFill>
              <a:latin typeface="Gotham-Bold"/>
              <a:cs typeface="Gotham-Bold"/>
            </a:endParaRPr>
          </a:p>
          <a:p>
            <a:pPr>
              <a:defRPr/>
            </a:pPr>
            <a:r>
              <a:rPr kumimoji="1" lang="pt-BR" sz="2000" dirty="0">
                <a:solidFill>
                  <a:schemeClr val="bg1"/>
                </a:solidFill>
                <a:latin typeface="Gotham-Bold"/>
                <a:cs typeface="Gotham-Bold"/>
              </a:rPr>
              <a:t>Todos direitos reservados. Reprodução ou divulgação total ou parcial deste documento é expressamente proibido sem o consentimento formal, por escrito, dos professores.</a:t>
            </a:r>
          </a:p>
        </p:txBody>
      </p:sp>
      <p:sp>
        <p:nvSpPr>
          <p:cNvPr id="5" name="Rectangle 4"/>
          <p:cNvSpPr/>
          <p:nvPr/>
        </p:nvSpPr>
        <p:spPr>
          <a:xfrm>
            <a:off x="747966" y="3342641"/>
            <a:ext cx="72000" cy="12395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7837508" y="333716"/>
            <a:ext cx="975616" cy="267011"/>
          </a:xfrm>
          <a:prstGeom prst="rect">
            <a:avLst/>
          </a:prstGeom>
        </p:spPr>
      </p:pic>
      <p:sp>
        <p:nvSpPr>
          <p:cNvPr id="9" name="Espaço Reservado para Número de Slide 8"/>
          <p:cNvSpPr>
            <a:spLocks noGrp="1"/>
          </p:cNvSpPr>
          <p:nvPr>
            <p:ph type="sldNum" sz="quarter" idx="12"/>
          </p:nvPr>
        </p:nvSpPr>
        <p:spPr/>
        <p:txBody>
          <a:bodyPr/>
          <a:lstStyle/>
          <a:p>
            <a:fld id="{93E4AAA4-6363-4581-962D-1ACCC2D600C5}" type="slidenum">
              <a:rPr lang="en-US" smtClean="0"/>
              <a:pPr/>
              <a:t>26</a:t>
            </a:fld>
            <a:endParaRPr lang="en-US" dirty="0"/>
          </a:p>
        </p:txBody>
      </p:sp>
      <p:sp>
        <p:nvSpPr>
          <p:cNvPr id="7" name="Espaço Reservado para Rodapé 6"/>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995947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1E9D8-2457-2274-D402-C86D42B02B1D}"/>
              </a:ext>
            </a:extLst>
          </p:cNvPr>
          <p:cNvSpPr>
            <a:spLocks noGrp="1"/>
          </p:cNvSpPr>
          <p:nvPr>
            <p:ph type="title"/>
          </p:nvPr>
        </p:nvSpPr>
        <p:spPr/>
        <p:txBody>
          <a:bodyPr/>
          <a:lstStyle/>
          <a:p>
            <a:r>
              <a:rPr lang="pt-BR" dirty="0"/>
              <a:t>Exemplo1: Uso de Filas para Acesso de Servidor WEB</a:t>
            </a:r>
          </a:p>
        </p:txBody>
      </p:sp>
      <p:sp>
        <p:nvSpPr>
          <p:cNvPr id="3" name="Espaço Reservado para Rodapé 2">
            <a:extLst>
              <a:ext uri="{FF2B5EF4-FFF2-40B4-BE49-F238E27FC236}">
                <a16:creationId xmlns:a16="http://schemas.microsoft.com/office/drawing/2014/main" id="{77CD4151-23E4-D8D0-B691-D6448B4AEE0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1C45AEB-FF1A-20C4-25FA-53F85FC3BBE0}"/>
              </a:ext>
            </a:extLst>
          </p:cNvPr>
          <p:cNvSpPr>
            <a:spLocks noGrp="1"/>
          </p:cNvSpPr>
          <p:nvPr>
            <p:ph type="sldNum" sz="quarter" idx="12"/>
          </p:nvPr>
        </p:nvSpPr>
        <p:spPr/>
        <p:txBody>
          <a:bodyPr/>
          <a:lstStyle/>
          <a:p>
            <a:fld id="{0DBB9FE3-D63C-4A40-B010-4651D12E128D}" type="slidenum">
              <a:rPr lang="pt-BR" smtClean="0"/>
              <a:pPr/>
              <a:t>3</a:t>
            </a:fld>
            <a:endParaRPr lang="pt-BR"/>
          </a:p>
        </p:txBody>
      </p:sp>
      <p:pic>
        <p:nvPicPr>
          <p:cNvPr id="8" name="Imagem 7" descr="Diagrama&#10;&#10;Descrição gerada automaticamente">
            <a:extLst>
              <a:ext uri="{FF2B5EF4-FFF2-40B4-BE49-F238E27FC236}">
                <a16:creationId xmlns:a16="http://schemas.microsoft.com/office/drawing/2014/main" id="{27003070-5A8C-744B-49B1-8AB7A82424C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748492"/>
            <a:ext cx="9144000" cy="5361016"/>
          </a:xfrm>
          <a:prstGeom prst="rect">
            <a:avLst/>
          </a:prstGeom>
        </p:spPr>
      </p:pic>
    </p:spTree>
    <p:extLst>
      <p:ext uri="{BB962C8B-B14F-4D97-AF65-F5344CB8AC3E}">
        <p14:creationId xmlns:p14="http://schemas.microsoft.com/office/powerpoint/2010/main" val="89622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07473-D45F-FA2E-BE9E-2494C4C4A7F1}"/>
              </a:ext>
            </a:extLst>
          </p:cNvPr>
          <p:cNvSpPr>
            <a:spLocks noGrp="1"/>
          </p:cNvSpPr>
          <p:nvPr>
            <p:ph type="title"/>
          </p:nvPr>
        </p:nvSpPr>
        <p:spPr/>
        <p:txBody>
          <a:bodyPr/>
          <a:lstStyle/>
          <a:p>
            <a:r>
              <a:rPr lang="pt-BR" dirty="0"/>
              <a:t>Exemplo2: Uso de Filas para Ocupação do Processador</a:t>
            </a:r>
          </a:p>
        </p:txBody>
      </p:sp>
      <p:sp>
        <p:nvSpPr>
          <p:cNvPr id="3" name="Espaço Reservado para Rodapé 2">
            <a:extLst>
              <a:ext uri="{FF2B5EF4-FFF2-40B4-BE49-F238E27FC236}">
                <a16:creationId xmlns:a16="http://schemas.microsoft.com/office/drawing/2014/main" id="{37F7715A-FB8F-2B83-96B1-096BD333D42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C57250F-E2AD-002B-B03A-D9AB55F6F5BC}"/>
              </a:ext>
            </a:extLst>
          </p:cNvPr>
          <p:cNvSpPr>
            <a:spLocks noGrp="1"/>
          </p:cNvSpPr>
          <p:nvPr>
            <p:ph type="sldNum" sz="quarter" idx="12"/>
          </p:nvPr>
        </p:nvSpPr>
        <p:spPr/>
        <p:txBody>
          <a:bodyPr/>
          <a:lstStyle/>
          <a:p>
            <a:fld id="{0DBB9FE3-D63C-4A40-B010-4651D12E128D}" type="slidenum">
              <a:rPr lang="pt-BR" smtClean="0"/>
              <a:pPr/>
              <a:t>4</a:t>
            </a:fld>
            <a:endParaRPr lang="pt-BR"/>
          </a:p>
        </p:txBody>
      </p:sp>
      <p:pic>
        <p:nvPicPr>
          <p:cNvPr id="5" name="Picture 8">
            <a:extLst>
              <a:ext uri="{FF2B5EF4-FFF2-40B4-BE49-F238E27FC236}">
                <a16:creationId xmlns:a16="http://schemas.microsoft.com/office/drawing/2014/main" id="{1FDBD77E-1E6C-548A-CADB-6AE095F14E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57" y="1878875"/>
            <a:ext cx="8572500" cy="3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7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a:t>Operações com Fila</a:t>
            </a:r>
            <a:endParaRPr lang="en-US"/>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9E7136C1-1C01-44A0-9241-D3571B7ECA85}" type="slidenum">
              <a:rPr lang="en-US" altLang="en-US"/>
              <a:pPr/>
              <a:t>5</a:t>
            </a:fld>
            <a:endParaRPr lang="en-US" altLang="en-US"/>
          </a:p>
        </p:txBody>
      </p:sp>
      <p:sp>
        <p:nvSpPr>
          <p:cNvPr id="5123" name="Rectangle 3"/>
          <p:cNvSpPr>
            <a:spLocks noGrp="1" noChangeArrowheads="1"/>
          </p:cNvSpPr>
          <p:nvPr>
            <p:ph type="body" idx="4294967295"/>
          </p:nvPr>
        </p:nvSpPr>
        <p:spPr>
          <a:xfrm>
            <a:off x="262522" y="903426"/>
            <a:ext cx="8674443" cy="5452924"/>
          </a:xfrm>
        </p:spPr>
        <p:txBody>
          <a:bodyPr>
            <a:normAutofit fontScale="77500" lnSpcReduction="20000"/>
          </a:bodyPr>
          <a:lstStyle/>
          <a:p>
            <a:pPr>
              <a:lnSpc>
                <a:spcPct val="90000"/>
              </a:lnSpc>
            </a:pPr>
            <a:r>
              <a:rPr lang="pt-BR" dirty="0" err="1">
                <a:solidFill>
                  <a:srgbClr val="0000FF"/>
                </a:solidFill>
              </a:rPr>
              <a:t>init</a:t>
            </a:r>
            <a:endParaRPr lang="pt-BR" dirty="0">
              <a:solidFill>
                <a:srgbClr val="0000FF"/>
              </a:solidFill>
            </a:endParaRPr>
          </a:p>
          <a:p>
            <a:pPr lvl="1">
              <a:lnSpc>
                <a:spcPct val="90000"/>
              </a:lnSpc>
            </a:pPr>
            <a:r>
              <a:rPr lang="pt-BR" dirty="0"/>
              <a:t>inicia a fila deixando-a vazia;</a:t>
            </a:r>
          </a:p>
          <a:p>
            <a:pPr>
              <a:lnSpc>
                <a:spcPct val="90000"/>
              </a:lnSpc>
            </a:pPr>
            <a:r>
              <a:rPr lang="pt-BR" dirty="0" err="1">
                <a:solidFill>
                  <a:srgbClr val="0000FF"/>
                </a:solidFill>
              </a:rPr>
              <a:t>isEmpty</a:t>
            </a:r>
            <a:r>
              <a:rPr lang="pt-BR" dirty="0">
                <a:solidFill>
                  <a:srgbClr val="0000FF"/>
                </a:solidFill>
              </a:rPr>
              <a:t>  </a:t>
            </a:r>
          </a:p>
          <a:p>
            <a:pPr lvl="1">
              <a:lnSpc>
                <a:spcPct val="90000"/>
              </a:lnSpc>
            </a:pPr>
            <a:r>
              <a:rPr lang="pt-BR" dirty="0"/>
              <a:t>verifica se a fila está vazia, retornando verdade se estiver vazia e falso, caso contrário;</a:t>
            </a:r>
            <a:endParaRPr lang="en-US" dirty="0"/>
          </a:p>
          <a:p>
            <a:pPr>
              <a:lnSpc>
                <a:spcPct val="90000"/>
              </a:lnSpc>
            </a:pPr>
            <a:r>
              <a:rPr lang="pt-BR" dirty="0" err="1">
                <a:solidFill>
                  <a:srgbClr val="0000FF"/>
                </a:solidFill>
              </a:rPr>
              <a:t>isFull</a:t>
            </a:r>
            <a:r>
              <a:rPr lang="pt-BR" dirty="0">
                <a:solidFill>
                  <a:srgbClr val="0000FF"/>
                </a:solidFill>
              </a:rPr>
              <a:t>: </a:t>
            </a:r>
          </a:p>
          <a:p>
            <a:pPr lvl="1">
              <a:lnSpc>
                <a:spcPct val="90000"/>
              </a:lnSpc>
            </a:pPr>
            <a:r>
              <a:rPr lang="pt-BR" dirty="0"/>
              <a:t>verifica se a fila está cheia, retornando verdade se estiver cheia e falso, caso contrário;</a:t>
            </a:r>
            <a:endParaRPr lang="pt-BR" dirty="0">
              <a:solidFill>
                <a:srgbClr val="0070C0"/>
              </a:solidFill>
            </a:endParaRPr>
          </a:p>
          <a:p>
            <a:pPr>
              <a:lnSpc>
                <a:spcPct val="90000"/>
              </a:lnSpc>
            </a:pPr>
            <a:r>
              <a:rPr lang="pt-BR" dirty="0" err="1">
                <a:solidFill>
                  <a:srgbClr val="0000FF"/>
                </a:solidFill>
              </a:rPr>
              <a:t>enqueue</a:t>
            </a:r>
            <a:r>
              <a:rPr lang="pt-BR" dirty="0">
                <a:solidFill>
                  <a:srgbClr val="0000FF"/>
                </a:solidFill>
              </a:rPr>
              <a:t> (valor): </a:t>
            </a:r>
          </a:p>
          <a:p>
            <a:pPr lvl="1">
              <a:lnSpc>
                <a:spcPct val="90000"/>
              </a:lnSpc>
            </a:pPr>
            <a:r>
              <a:rPr lang="pt-BR" dirty="0"/>
              <a:t>insere um elemento com o valor do argumento na extremidade </a:t>
            </a:r>
            <a:r>
              <a:rPr lang="pt-BR" b="1" dirty="0"/>
              <a:t>fim</a:t>
            </a:r>
            <a:r>
              <a:rPr lang="pt-BR" dirty="0"/>
              <a:t> da fila </a:t>
            </a:r>
          </a:p>
          <a:p>
            <a:pPr>
              <a:lnSpc>
                <a:spcPct val="90000"/>
              </a:lnSpc>
            </a:pPr>
            <a:r>
              <a:rPr lang="pt-BR" dirty="0">
                <a:solidFill>
                  <a:srgbClr val="0000FF"/>
                </a:solidFill>
              </a:rPr>
              <a:t>valor = </a:t>
            </a:r>
            <a:r>
              <a:rPr lang="pt-BR" dirty="0" err="1">
                <a:solidFill>
                  <a:srgbClr val="0000FF"/>
                </a:solidFill>
              </a:rPr>
              <a:t>dequeue</a:t>
            </a:r>
            <a:r>
              <a:rPr lang="pt-BR" dirty="0">
                <a:solidFill>
                  <a:srgbClr val="0000FF"/>
                </a:solidFill>
              </a:rPr>
              <a:t>()</a:t>
            </a:r>
          </a:p>
          <a:p>
            <a:pPr lvl="1">
              <a:lnSpc>
                <a:spcPct val="90000"/>
              </a:lnSpc>
            </a:pPr>
            <a:r>
              <a:rPr lang="pt-BR" dirty="0"/>
              <a:t>remove um elemento na extremidade </a:t>
            </a:r>
            <a:r>
              <a:rPr lang="pt-BR" b="1" dirty="0"/>
              <a:t>início</a:t>
            </a:r>
            <a:r>
              <a:rPr lang="pt-BR" dirty="0"/>
              <a:t> da fila retornando o valor do conteúdo do elemento</a:t>
            </a:r>
          </a:p>
          <a:p>
            <a:pPr>
              <a:lnSpc>
                <a:spcPct val="90000"/>
              </a:lnSpc>
            </a:pPr>
            <a:r>
              <a:rPr lang="pt-BR" dirty="0">
                <a:solidFill>
                  <a:srgbClr val="0000FF"/>
                </a:solidFill>
              </a:rPr>
              <a:t>valor = </a:t>
            </a:r>
            <a:r>
              <a:rPr lang="pt-BR" dirty="0" err="1">
                <a:solidFill>
                  <a:srgbClr val="0000FF"/>
                </a:solidFill>
              </a:rPr>
              <a:t>first</a:t>
            </a:r>
            <a:r>
              <a:rPr lang="pt-BR" dirty="0">
                <a:solidFill>
                  <a:srgbClr val="0000FF"/>
                </a:solidFill>
              </a:rPr>
              <a:t>() </a:t>
            </a:r>
          </a:p>
          <a:p>
            <a:pPr lvl="1">
              <a:lnSpc>
                <a:spcPct val="90000"/>
              </a:lnSpc>
            </a:pPr>
            <a:r>
              <a:rPr lang="pt-BR" dirty="0"/>
              <a:t>lê o conteúdo do elemento que está no </a:t>
            </a:r>
            <a:r>
              <a:rPr lang="pt-BR" b="1" dirty="0"/>
              <a:t>início</a:t>
            </a:r>
            <a:r>
              <a:rPr lang="pt-BR" dirty="0"/>
              <a:t> da fila retornando em valor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implementar o tipo de dado Fila?</a:t>
            </a:r>
          </a:p>
        </p:txBody>
      </p:sp>
      <p:sp>
        <p:nvSpPr>
          <p:cNvPr id="3" name="Espaço Reservado para Rodapé 2"/>
          <p:cNvSpPr>
            <a:spLocks noGrp="1"/>
          </p:cNvSpPr>
          <p:nvPr>
            <p:ph type="ftr" sz="quarter" idx="11"/>
          </p:nvPr>
        </p:nvSpPr>
        <p:spPr/>
        <p:txBody>
          <a:bodyPr/>
          <a:lstStyle/>
          <a:p>
            <a:r>
              <a:rPr lang="pt-BR"/>
              <a:t>Códigos de Alta Performance    Prof Patrícia Magna</a:t>
            </a:r>
          </a:p>
        </p:txBody>
      </p:sp>
      <p:sp>
        <p:nvSpPr>
          <p:cNvPr id="4" name="Espaço Reservado para Número de Slide 3"/>
          <p:cNvSpPr>
            <a:spLocks noGrp="1"/>
          </p:cNvSpPr>
          <p:nvPr>
            <p:ph type="sldNum" sz="quarter" idx="12"/>
          </p:nvPr>
        </p:nvSpPr>
        <p:spPr/>
        <p:txBody>
          <a:bodyPr/>
          <a:lstStyle/>
          <a:p>
            <a:fld id="{0DBB9FE3-D63C-4A40-B010-4651D12E128D}" type="slidenum">
              <a:rPr lang="pt-BR" smtClean="0"/>
              <a:pPr/>
              <a:t>6</a:t>
            </a:fld>
            <a:endParaRPr lang="pt-BR"/>
          </a:p>
        </p:txBody>
      </p:sp>
      <p:sp>
        <p:nvSpPr>
          <p:cNvPr id="13" name="Rectangle 3"/>
          <p:cNvSpPr txBox="1">
            <a:spLocks noChangeArrowheads="1"/>
          </p:cNvSpPr>
          <p:nvPr/>
        </p:nvSpPr>
        <p:spPr>
          <a:xfrm>
            <a:off x="224287" y="1417638"/>
            <a:ext cx="8686800" cy="4708525"/>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lang="pt-BR" sz="2800" dirty="0"/>
              <a:t>Implementação </a:t>
            </a:r>
            <a:r>
              <a:rPr lang="pt-BR" sz="2800" dirty="0" err="1"/>
              <a:t>sequencial</a:t>
            </a:r>
            <a:endParaRPr lang="pt-BR" sz="2800" dirty="0"/>
          </a:p>
          <a:p>
            <a:pPr marL="800100" lvl="1" indent="-342900" defTabSz="457200">
              <a:lnSpc>
                <a:spcPct val="90000"/>
              </a:lnSpc>
              <a:spcBef>
                <a:spcPct val="20000"/>
              </a:spcBef>
              <a:buFont typeface="Wingdings" pitchFamily="2" charset="2"/>
              <a:buChar char="ü"/>
            </a:pPr>
            <a:r>
              <a:rPr kumimoji="0" lang="pt-BR" sz="2800" b="0" i="0" u="none" strike="noStrike" kern="1200" cap="none" spc="0" normalizeH="0" baseline="0" noProof="0" dirty="0">
                <a:ln>
                  <a:noFill/>
                </a:ln>
                <a:solidFill>
                  <a:schemeClr val="tx1"/>
                </a:solidFill>
                <a:effectLst/>
                <a:uLnTx/>
                <a:uFillTx/>
                <a:latin typeface="+mn-lt"/>
                <a:ea typeface="+mn-ea"/>
                <a:cs typeface="+mn-cs"/>
              </a:rPr>
              <a:t>Utiliza</a:t>
            </a:r>
            <a:r>
              <a:rPr kumimoji="0" lang="pt-BR" sz="2800" b="0" i="0" u="none" strike="noStrike" kern="1200" cap="none" spc="0" normalizeH="0" noProof="0" dirty="0">
                <a:ln>
                  <a:noFill/>
                </a:ln>
                <a:solidFill>
                  <a:schemeClr val="tx1"/>
                </a:solidFill>
                <a:effectLst/>
                <a:uLnTx/>
                <a:uFillTx/>
                <a:latin typeface="+mn-lt"/>
                <a:ea typeface="+mn-ea"/>
                <a:cs typeface="+mn-cs"/>
              </a:rPr>
              <a:t> um vetor para armazenar elementos</a:t>
            </a:r>
            <a:endParaRPr kumimoji="0" lang="pt-BR"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pt-BR"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lang="pt-BR" sz="2800" dirty="0"/>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pt-BR"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pt-BR" sz="2800" b="0" i="0" u="none" strike="noStrike" kern="1200" cap="none" spc="0" normalizeH="0" baseline="0" noProof="0" dirty="0">
                <a:ln>
                  <a:noFill/>
                </a:ln>
                <a:solidFill>
                  <a:schemeClr val="tx1"/>
                </a:solidFill>
                <a:effectLst/>
                <a:uLnTx/>
                <a:uFillTx/>
                <a:latin typeface="+mn-lt"/>
                <a:ea typeface="+mn-ea"/>
                <a:cs typeface="+mn-cs"/>
              </a:rPr>
              <a:t>Encadeada</a:t>
            </a:r>
          </a:p>
          <a:p>
            <a:pPr marL="800100" lvl="1" indent="-342900" defTabSz="457200">
              <a:lnSpc>
                <a:spcPct val="90000"/>
              </a:lnSpc>
              <a:spcBef>
                <a:spcPct val="20000"/>
              </a:spcBef>
              <a:buFont typeface="Wingdings" pitchFamily="2" charset="2"/>
              <a:buChar char="ü"/>
            </a:pPr>
            <a:r>
              <a:rPr lang="pt-BR" sz="2800" dirty="0"/>
              <a:t>Faz alocação dinâmica na memória para cada elemento a ser armazenado na fila</a:t>
            </a:r>
          </a:p>
        </p:txBody>
      </p:sp>
      <p:grpSp>
        <p:nvGrpSpPr>
          <p:cNvPr id="6" name="Agrupar 5">
            <a:extLst>
              <a:ext uri="{FF2B5EF4-FFF2-40B4-BE49-F238E27FC236}">
                <a16:creationId xmlns:a16="http://schemas.microsoft.com/office/drawing/2014/main" id="{C978D68E-5AE4-1E6F-3AD0-0AE80CF3C644}"/>
              </a:ext>
            </a:extLst>
          </p:cNvPr>
          <p:cNvGrpSpPr/>
          <p:nvPr/>
        </p:nvGrpSpPr>
        <p:grpSpPr>
          <a:xfrm>
            <a:off x="7403981" y="1537820"/>
            <a:ext cx="1315983" cy="1609767"/>
            <a:chOff x="7403981" y="1537820"/>
            <a:chExt cx="1315983" cy="1609767"/>
          </a:xfrm>
        </p:grpSpPr>
        <p:sp>
          <p:nvSpPr>
            <p:cNvPr id="14" name="Rosto feliz 13"/>
            <p:cNvSpPr/>
            <p:nvPr/>
          </p:nvSpPr>
          <p:spPr>
            <a:xfrm>
              <a:off x="7640464" y="2004587"/>
              <a:ext cx="1079500" cy="1143000"/>
            </a:xfrm>
            <a:prstGeom prst="smileyFace">
              <a:avLst/>
            </a:prstGeom>
            <a:solidFill>
              <a:srgbClr val="F0E50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5" name="Seta: para a Esquerda 4">
              <a:extLst>
                <a:ext uri="{FF2B5EF4-FFF2-40B4-BE49-F238E27FC236}">
                  <a16:creationId xmlns:a16="http://schemas.microsoft.com/office/drawing/2014/main" id="{A0802FA9-B4ED-A56C-83F5-1BC5079737BD}"/>
                </a:ext>
              </a:extLst>
            </p:cNvPr>
            <p:cNvSpPr/>
            <p:nvPr/>
          </p:nvSpPr>
          <p:spPr>
            <a:xfrm>
              <a:off x="7403981" y="1537820"/>
              <a:ext cx="1079500" cy="46676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a:t>Definição do Tipo de Dado Fila</a:t>
            </a:r>
            <a:endParaRPr lang="en-US"/>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7</a:t>
            </a:fld>
            <a:endParaRPr lang="en-US" altLang="en-US"/>
          </a:p>
        </p:txBody>
      </p:sp>
      <p:sp>
        <p:nvSpPr>
          <p:cNvPr id="6147" name="Rectangle 3"/>
          <p:cNvSpPr>
            <a:spLocks noGrp="1" noChangeArrowheads="1"/>
          </p:cNvSpPr>
          <p:nvPr>
            <p:ph type="body" idx="4294967295"/>
          </p:nvPr>
        </p:nvSpPr>
        <p:spPr>
          <a:xfrm>
            <a:off x="457200" y="1444887"/>
            <a:ext cx="8229600" cy="1981200"/>
          </a:xfrm>
        </p:spPr>
        <p:txBody>
          <a:bodyPr>
            <a:normAutofit lnSpcReduction="10000"/>
          </a:bodyPr>
          <a:lstStyle/>
          <a:p>
            <a:pPr algn="just">
              <a:lnSpc>
                <a:spcPct val="90000"/>
              </a:lnSpc>
            </a:pPr>
            <a:r>
              <a:rPr lang="pt-BR" sz="2800" dirty="0"/>
              <a:t> A definição do tipo de dado </a:t>
            </a:r>
            <a:r>
              <a:rPr lang="pt-BR" sz="2800" u="sng" dirty="0"/>
              <a:t>fila</a:t>
            </a:r>
            <a:r>
              <a:rPr lang="pt-BR" sz="2800" dirty="0"/>
              <a:t> </a:t>
            </a:r>
            <a:r>
              <a:rPr lang="pt-BR" sz="2800" dirty="0" err="1"/>
              <a:t>sequencial</a:t>
            </a:r>
            <a:r>
              <a:rPr lang="pt-BR" sz="2800" dirty="0"/>
              <a:t> (utilizando vetor) precisa de :</a:t>
            </a:r>
          </a:p>
          <a:p>
            <a:pPr lvl="1" algn="just">
              <a:lnSpc>
                <a:spcPct val="90000"/>
              </a:lnSpc>
            </a:pPr>
            <a:r>
              <a:rPr lang="pt-BR" sz="2400" dirty="0"/>
              <a:t>Um </a:t>
            </a:r>
            <a:r>
              <a:rPr lang="pt-BR" sz="2400" b="1" dirty="0"/>
              <a:t>vetor</a:t>
            </a:r>
            <a:r>
              <a:rPr lang="pt-BR" sz="2400" dirty="0"/>
              <a:t> para armazenar dados;</a:t>
            </a:r>
          </a:p>
          <a:p>
            <a:pPr lvl="1" algn="just">
              <a:lnSpc>
                <a:spcPct val="90000"/>
              </a:lnSpc>
            </a:pPr>
            <a:r>
              <a:rPr lang="pt-BR" sz="2400" dirty="0"/>
              <a:t>Referência para a posição de início</a:t>
            </a:r>
            <a:r>
              <a:rPr lang="pt-BR" sz="2400" b="1" dirty="0"/>
              <a:t> (</a:t>
            </a:r>
            <a:r>
              <a:rPr lang="pt-BR" sz="2400" b="1" dirty="0" err="1"/>
              <a:t>ini</a:t>
            </a:r>
            <a:r>
              <a:rPr lang="pt-BR" sz="2400" b="1" dirty="0"/>
              <a:t>)</a:t>
            </a:r>
          </a:p>
          <a:p>
            <a:pPr lvl="1" algn="just">
              <a:lnSpc>
                <a:spcPct val="90000"/>
              </a:lnSpc>
            </a:pPr>
            <a:r>
              <a:rPr lang="pt-BR" sz="2400" dirty="0"/>
              <a:t>Referência para a posição de fim </a:t>
            </a:r>
            <a:r>
              <a:rPr lang="pt-BR" sz="2400" b="1" dirty="0"/>
              <a:t>(fim)</a:t>
            </a:r>
          </a:p>
          <a:p>
            <a:pPr lvl="1" algn="just">
              <a:lnSpc>
                <a:spcPct val="90000"/>
              </a:lnSpc>
              <a:buNone/>
            </a:pPr>
            <a:endParaRPr lang="pt-BR" sz="2400" dirty="0"/>
          </a:p>
          <a:p>
            <a:pPr lvl="1" algn="just">
              <a:lnSpc>
                <a:spcPct val="90000"/>
              </a:lnSpc>
            </a:pPr>
            <a:endParaRPr lang="pt-BR" sz="2400" dirty="0"/>
          </a:p>
          <a:p>
            <a:pPr algn="just">
              <a:lnSpc>
                <a:spcPct val="90000"/>
              </a:lnSpc>
            </a:pPr>
            <a:endParaRPr lang="pt-BR" sz="2800" dirty="0"/>
          </a:p>
          <a:p>
            <a:pPr algn="just">
              <a:lnSpc>
                <a:spcPct val="90000"/>
              </a:lnSpc>
              <a:buNone/>
            </a:pPr>
            <a:endParaRPr lang="en-US" sz="2800" dirty="0"/>
          </a:p>
        </p:txBody>
      </p:sp>
      <p:graphicFrame>
        <p:nvGraphicFramePr>
          <p:cNvPr id="8" name="Tabela 7"/>
          <p:cNvGraphicFramePr>
            <a:graphicFrameLocks noGrp="1"/>
          </p:cNvGraphicFramePr>
          <p:nvPr/>
        </p:nvGraphicFramePr>
        <p:xfrm>
          <a:off x="1405469" y="3975100"/>
          <a:ext cx="5760807"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gridCol w="823937">
                  <a:extLst>
                    <a:ext uri="{9D8B030D-6E8A-4147-A177-3AD203B41FA5}">
                      <a16:colId xmlns:a16="http://schemas.microsoft.com/office/drawing/2014/main" val="20004"/>
                    </a:ext>
                  </a:extLst>
                </a:gridCol>
                <a:gridCol w="822249">
                  <a:extLst>
                    <a:ext uri="{9D8B030D-6E8A-4147-A177-3AD203B41FA5}">
                      <a16:colId xmlns:a16="http://schemas.microsoft.com/office/drawing/2014/main" val="20005"/>
                    </a:ext>
                  </a:extLst>
                </a:gridCol>
                <a:gridCol w="823937">
                  <a:extLst>
                    <a:ext uri="{9D8B030D-6E8A-4147-A177-3AD203B41FA5}">
                      <a16:colId xmlns:a16="http://schemas.microsoft.com/office/drawing/2014/main" val="20006"/>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3</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4</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5</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9" name="Group 33"/>
          <p:cNvGrpSpPr>
            <a:grpSpLocks/>
          </p:cNvGrpSpPr>
          <p:nvPr/>
        </p:nvGrpSpPr>
        <p:grpSpPr bwMode="auto">
          <a:xfrm>
            <a:off x="1968500" y="5092700"/>
            <a:ext cx="1155700" cy="699183"/>
            <a:chOff x="4876" y="7785"/>
            <a:chExt cx="737" cy="687"/>
          </a:xfrm>
        </p:grpSpPr>
        <p:sp>
          <p:nvSpPr>
            <p:cNvPr id="10" name="Text Box 34"/>
            <p:cNvSpPr txBox="1">
              <a:spLocks noChangeArrowheads="1"/>
            </p:cNvSpPr>
            <p:nvPr/>
          </p:nvSpPr>
          <p:spPr bwMode="auto">
            <a:xfrm>
              <a:off x="4876" y="8109"/>
              <a:ext cx="737" cy="3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1" name="AutoShape 35"/>
            <p:cNvCxnSpPr>
              <a:cxnSpLocks noChangeShapeType="1"/>
            </p:cNvCxnSpPr>
            <p:nvPr/>
          </p:nvCxnSpPr>
          <p:spPr bwMode="auto">
            <a:xfrm flipH="1" flipV="1">
              <a:off x="5244" y="7785"/>
              <a:ext cx="8" cy="324"/>
            </a:xfrm>
            <a:prstGeom prst="straightConnector1">
              <a:avLst/>
            </a:prstGeom>
            <a:noFill/>
            <a:ln w="9525">
              <a:solidFill>
                <a:srgbClr val="000000"/>
              </a:solidFill>
              <a:round/>
              <a:headEnd/>
              <a:tailEnd type="triangle" w="med" len="med"/>
            </a:ln>
          </p:spPr>
        </p:cxnSp>
      </p:grpSp>
      <p:grpSp>
        <p:nvGrpSpPr>
          <p:cNvPr id="18" name="Grupo 17"/>
          <p:cNvGrpSpPr/>
          <p:nvPr/>
        </p:nvGrpSpPr>
        <p:grpSpPr>
          <a:xfrm>
            <a:off x="1980264" y="3426088"/>
            <a:ext cx="1155700" cy="728588"/>
            <a:chOff x="1980264" y="3426088"/>
            <a:chExt cx="1155700" cy="728588"/>
          </a:xfrm>
        </p:grpSpPr>
        <p:sp>
          <p:nvSpPr>
            <p:cNvPr id="13" name="Text Box 34"/>
            <p:cNvSpPr txBox="1">
              <a:spLocks noChangeArrowheads="1"/>
            </p:cNvSpPr>
            <p:nvPr/>
          </p:nvSpPr>
          <p:spPr bwMode="auto">
            <a:xfrm>
              <a:off x="1980264" y="3426088"/>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4" name="AutoShape 35"/>
            <p:cNvCxnSpPr>
              <a:cxnSpLocks noChangeShapeType="1"/>
            </p:cNvCxnSpPr>
            <p:nvPr/>
          </p:nvCxnSpPr>
          <p:spPr bwMode="auto">
            <a:xfrm rot="16200000" flipH="1">
              <a:off x="2378538" y="3975100"/>
              <a:ext cx="359150" cy="1"/>
            </a:xfrm>
            <a:prstGeom prst="straightConnector1">
              <a:avLst/>
            </a:prstGeom>
            <a:noFill/>
            <a:ln w="9525">
              <a:solidFill>
                <a:srgbClr val="000000"/>
              </a:solidFill>
              <a:round/>
              <a:headEnd/>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Exemplo de </a:t>
            </a:r>
            <a:r>
              <a:rPr lang="pt-BR" dirty="0" err="1"/>
              <a:t>Sequência</a:t>
            </a:r>
            <a:r>
              <a:rPr lang="pt-BR" dirty="0"/>
              <a:t> de Operações sobre uma Fila</a:t>
            </a:r>
            <a:endParaRPr lang="en-US" dirty="0"/>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8</a:t>
            </a:fld>
            <a:endParaRPr lang="en-US" altLang="en-US"/>
          </a:p>
        </p:txBody>
      </p:sp>
      <p:graphicFrame>
        <p:nvGraphicFramePr>
          <p:cNvPr id="8" name="Tabela 7"/>
          <p:cNvGraphicFramePr>
            <a:graphicFrameLocks noGrp="1"/>
          </p:cNvGraphicFramePr>
          <p:nvPr/>
        </p:nvGraphicFramePr>
        <p:xfrm>
          <a:off x="1405469" y="1609305"/>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22" name="Grupo 21"/>
          <p:cNvGrpSpPr/>
          <p:nvPr/>
        </p:nvGrpSpPr>
        <p:grpSpPr>
          <a:xfrm>
            <a:off x="1968500" y="1060293"/>
            <a:ext cx="1167464" cy="2365795"/>
            <a:chOff x="1968500" y="3426088"/>
            <a:chExt cx="1167464" cy="2365795"/>
          </a:xfrm>
        </p:grpSpPr>
        <p:sp>
          <p:nvSpPr>
            <p:cNvPr id="10" name="Text Box 34"/>
            <p:cNvSpPr txBox="1">
              <a:spLocks noChangeArrowheads="1"/>
            </p:cNvSpPr>
            <p:nvPr/>
          </p:nvSpPr>
          <p:spPr bwMode="auto">
            <a:xfrm>
              <a:off x="1968500" y="5422446"/>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1" name="AutoShape 35"/>
            <p:cNvCxnSpPr>
              <a:cxnSpLocks noChangeShapeType="1"/>
            </p:cNvCxnSpPr>
            <p:nvPr/>
          </p:nvCxnSpPr>
          <p:spPr bwMode="auto">
            <a:xfrm flipH="1" flipV="1">
              <a:off x="2545566" y="5092700"/>
              <a:ext cx="12545" cy="329746"/>
            </a:xfrm>
            <a:prstGeom prst="straightConnector1">
              <a:avLst/>
            </a:prstGeom>
            <a:noFill/>
            <a:ln w="9525">
              <a:solidFill>
                <a:srgbClr val="000000"/>
              </a:solidFill>
              <a:round/>
              <a:headEnd/>
              <a:tailEnd type="triangle" w="med" len="med"/>
            </a:ln>
          </p:spPr>
        </p:cxnSp>
        <p:sp>
          <p:nvSpPr>
            <p:cNvPr id="13" name="Text Box 34"/>
            <p:cNvSpPr txBox="1">
              <a:spLocks noChangeArrowheads="1"/>
            </p:cNvSpPr>
            <p:nvPr/>
          </p:nvSpPr>
          <p:spPr bwMode="auto">
            <a:xfrm>
              <a:off x="1980264" y="3426088"/>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4" name="AutoShape 35"/>
            <p:cNvCxnSpPr>
              <a:cxnSpLocks noChangeShapeType="1"/>
            </p:cNvCxnSpPr>
            <p:nvPr/>
          </p:nvCxnSpPr>
          <p:spPr bwMode="auto">
            <a:xfrm rot="16200000" flipH="1">
              <a:off x="2378538" y="3975100"/>
              <a:ext cx="359150" cy="1"/>
            </a:xfrm>
            <a:prstGeom prst="straightConnector1">
              <a:avLst/>
            </a:prstGeom>
            <a:noFill/>
            <a:ln w="9525">
              <a:solidFill>
                <a:srgbClr val="000000"/>
              </a:solidFill>
              <a:round/>
              <a:headEnd/>
              <a:tailEnd type="triangle" w="med" len="med"/>
            </a:ln>
          </p:spPr>
        </p:cxnSp>
      </p:grpSp>
      <p:sp>
        <p:nvSpPr>
          <p:cNvPr id="24" name="Rectangle 164"/>
          <p:cNvSpPr>
            <a:spLocks noChangeArrowheads="1"/>
          </p:cNvSpPr>
          <p:nvPr/>
        </p:nvSpPr>
        <p:spPr bwMode="auto">
          <a:xfrm>
            <a:off x="5232400" y="3426088"/>
            <a:ext cx="3378200" cy="1569660"/>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b="1" dirty="0" err="1">
                <a:solidFill>
                  <a:srgbClr val="0033CC"/>
                </a:solidFill>
              </a:rPr>
              <a:t>init</a:t>
            </a:r>
            <a:r>
              <a:rPr lang="pt-BR" sz="2400" dirty="0">
                <a:solidFill>
                  <a:srgbClr val="0033CC"/>
                </a:solidFill>
              </a:rPr>
              <a:t>()</a:t>
            </a:r>
            <a:endParaRPr lang="pt-BR" sz="2400" u="sng" dirty="0">
              <a:solidFill>
                <a:srgbClr val="0033CC"/>
              </a:solidFill>
              <a:cs typeface="Times New Roman" pitchFamily="18" charset="0"/>
            </a:endParaRPr>
          </a:p>
          <a:p>
            <a:pPr lvl="1"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lvl="1" indent="449263" eaLnBrk="0" hangingPunct="0"/>
            <a:r>
              <a:rPr lang="pt-BR" sz="2400" dirty="0" err="1">
                <a:solidFill>
                  <a:srgbClr val="0033CC"/>
                </a:solidFill>
                <a:cs typeface="Times New Roman" pitchFamily="18" charset="0"/>
              </a:rPr>
              <a:t>ini</a:t>
            </a:r>
            <a:r>
              <a:rPr lang="pt-BR" sz="2400" dirty="0">
                <a:solidFill>
                  <a:srgbClr val="0033CC"/>
                </a:solidFill>
                <a:cs typeface="Times New Roman" pitchFamily="18" charset="0"/>
              </a:rPr>
              <a:t> </a:t>
            </a:r>
            <a:r>
              <a:rPr lang="pt-BR" sz="2400" dirty="0">
                <a:solidFill>
                  <a:srgbClr val="0033CC"/>
                </a:solidFill>
                <a:cs typeface="Times New Roman" pitchFamily="18" charset="0"/>
                <a:sym typeface="Wingdings" pitchFamily="2" charset="2"/>
              </a:rPr>
              <a:t>=</a:t>
            </a:r>
            <a:r>
              <a:rPr lang="pt-BR" sz="2400" dirty="0">
                <a:solidFill>
                  <a:srgbClr val="0033CC"/>
                </a:solidFill>
                <a:cs typeface="Times New Roman" pitchFamily="18" charset="0"/>
              </a:rPr>
              <a:t>  fim = 0</a:t>
            </a:r>
            <a:endParaRPr lang="pt-BR" sz="2400" dirty="0">
              <a:solidFill>
                <a:srgbClr val="0033CC"/>
              </a:solidFill>
              <a:sym typeface="Wingdings" pitchFamily="2" charset="2"/>
            </a:endParaRPr>
          </a:p>
          <a:p>
            <a:pPr lvl="1"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dirty="0"/>
              <a:t>Exemplo de </a:t>
            </a:r>
            <a:r>
              <a:rPr lang="pt-BR" dirty="0" err="1"/>
              <a:t>Sequencia</a:t>
            </a:r>
            <a:r>
              <a:rPr lang="pt-BR" dirty="0"/>
              <a:t> de Operações sobre uma Fila</a:t>
            </a:r>
            <a:endParaRPr lang="en-US" dirty="0"/>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9</a:t>
            </a:fld>
            <a:endParaRPr lang="en-US" altLang="en-US"/>
          </a:p>
        </p:txBody>
      </p:sp>
      <p:graphicFrame>
        <p:nvGraphicFramePr>
          <p:cNvPr id="8" name="Tabela 7"/>
          <p:cNvGraphicFramePr>
            <a:graphicFrameLocks noGrp="1"/>
          </p:cNvGraphicFramePr>
          <p:nvPr/>
        </p:nvGraphicFramePr>
        <p:xfrm>
          <a:off x="1405469" y="1609305"/>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2" name="Grupo 21"/>
          <p:cNvGrpSpPr/>
          <p:nvPr/>
        </p:nvGrpSpPr>
        <p:grpSpPr>
          <a:xfrm>
            <a:off x="1968500" y="1060293"/>
            <a:ext cx="1167464" cy="2365795"/>
            <a:chOff x="1968500" y="3426088"/>
            <a:chExt cx="1167464" cy="2365795"/>
          </a:xfrm>
        </p:grpSpPr>
        <p:sp>
          <p:nvSpPr>
            <p:cNvPr id="10" name="Text Box 34"/>
            <p:cNvSpPr txBox="1">
              <a:spLocks noChangeArrowheads="1"/>
            </p:cNvSpPr>
            <p:nvPr/>
          </p:nvSpPr>
          <p:spPr bwMode="auto">
            <a:xfrm>
              <a:off x="1968500" y="5422446"/>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1" name="AutoShape 35"/>
            <p:cNvCxnSpPr>
              <a:cxnSpLocks noChangeShapeType="1"/>
            </p:cNvCxnSpPr>
            <p:nvPr/>
          </p:nvCxnSpPr>
          <p:spPr bwMode="auto">
            <a:xfrm flipH="1" flipV="1">
              <a:off x="2545566" y="5092700"/>
              <a:ext cx="12545" cy="329746"/>
            </a:xfrm>
            <a:prstGeom prst="straightConnector1">
              <a:avLst/>
            </a:prstGeom>
            <a:noFill/>
            <a:ln w="9525">
              <a:solidFill>
                <a:srgbClr val="000000"/>
              </a:solidFill>
              <a:round/>
              <a:headEnd/>
              <a:tailEnd type="triangle" w="med" len="med"/>
            </a:ln>
          </p:spPr>
        </p:cxnSp>
        <p:sp>
          <p:nvSpPr>
            <p:cNvPr id="13" name="Text Box 34"/>
            <p:cNvSpPr txBox="1">
              <a:spLocks noChangeArrowheads="1"/>
            </p:cNvSpPr>
            <p:nvPr/>
          </p:nvSpPr>
          <p:spPr bwMode="auto">
            <a:xfrm>
              <a:off x="1980264" y="3426088"/>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4" name="AutoShape 35"/>
            <p:cNvCxnSpPr>
              <a:cxnSpLocks noChangeShapeType="1"/>
            </p:cNvCxnSpPr>
            <p:nvPr/>
          </p:nvCxnSpPr>
          <p:spPr bwMode="auto">
            <a:xfrm rot="16200000" flipH="1">
              <a:off x="2378538" y="3975100"/>
              <a:ext cx="359150" cy="1"/>
            </a:xfrm>
            <a:prstGeom prst="straightConnector1">
              <a:avLst/>
            </a:prstGeom>
            <a:noFill/>
            <a:ln w="9525">
              <a:solidFill>
                <a:srgbClr val="000000"/>
              </a:solidFill>
              <a:round/>
              <a:headEnd/>
              <a:tailEnd type="triangle" w="med" len="med"/>
            </a:ln>
          </p:spPr>
        </p:cxnSp>
      </p:grpSp>
      <p:graphicFrame>
        <p:nvGraphicFramePr>
          <p:cNvPr id="15" name="Tabela 14"/>
          <p:cNvGraphicFramePr>
            <a:graphicFrameLocks noGrp="1"/>
          </p:cNvGraphicFramePr>
          <p:nvPr/>
        </p:nvGraphicFramePr>
        <p:xfrm>
          <a:off x="5396116" y="4533900"/>
          <a:ext cx="3290684" cy="1117600"/>
        </p:xfrm>
        <a:graphic>
          <a:graphicData uri="http://schemas.openxmlformats.org/drawingml/2006/table">
            <a:tbl>
              <a:tblPr/>
              <a:tblGrid>
                <a:gridCol w="822249">
                  <a:extLst>
                    <a:ext uri="{9D8B030D-6E8A-4147-A177-3AD203B41FA5}">
                      <a16:colId xmlns:a16="http://schemas.microsoft.com/office/drawing/2014/main" val="20000"/>
                    </a:ext>
                  </a:extLst>
                </a:gridCol>
                <a:gridCol w="822249">
                  <a:extLst>
                    <a:ext uri="{9D8B030D-6E8A-4147-A177-3AD203B41FA5}">
                      <a16:colId xmlns:a16="http://schemas.microsoft.com/office/drawing/2014/main" val="20001"/>
                    </a:ext>
                  </a:extLst>
                </a:gridCol>
                <a:gridCol w="823937">
                  <a:extLst>
                    <a:ext uri="{9D8B030D-6E8A-4147-A177-3AD203B41FA5}">
                      <a16:colId xmlns:a16="http://schemas.microsoft.com/office/drawing/2014/main" val="20002"/>
                    </a:ext>
                  </a:extLst>
                </a:gridCol>
                <a:gridCol w="822249">
                  <a:extLst>
                    <a:ext uri="{9D8B030D-6E8A-4147-A177-3AD203B41FA5}">
                      <a16:colId xmlns:a16="http://schemas.microsoft.com/office/drawing/2014/main" val="20003"/>
                    </a:ext>
                  </a:extLst>
                </a:gridCol>
              </a:tblGrid>
              <a:tr h="558800">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a:noFill/>
                    </a:lnL>
                    <a:lnR>
                      <a:noFill/>
                    </a:lnR>
                    <a:lnT>
                      <a:noFill/>
                    </a:lnT>
                    <a:lnB>
                      <a:noFill/>
                    </a:lnB>
                  </a:tcPr>
                </a:tc>
                <a:tc>
                  <a:txBody>
                    <a:bodyPr/>
                    <a:lstStyle/>
                    <a:p>
                      <a:pPr algn="ctr">
                        <a:spcAft>
                          <a:spcPts val="0"/>
                        </a:spcAft>
                      </a:pPr>
                      <a:r>
                        <a:rPr lang="pt-BR" sz="1800" dirty="0">
                          <a:latin typeface="Tahoma" pitchFamily="34" charset="0"/>
                          <a:ea typeface="Tahoma" pitchFamily="34" charset="0"/>
                          <a:cs typeface="Tahoma" pitchFamily="34" charset="0"/>
                        </a:rPr>
                        <a:t>0</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1</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pt-BR" sz="1800" dirty="0">
                          <a:latin typeface="Tahoma" pitchFamily="34" charset="0"/>
                          <a:ea typeface="Tahoma" pitchFamily="34" charset="0"/>
                          <a:cs typeface="Tahoma" pitchFamily="34" charset="0"/>
                        </a:rPr>
                        <a:t>2</a:t>
                      </a: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8800">
                <a:tc>
                  <a:txBody>
                    <a:bodyPr/>
                    <a:lstStyle/>
                    <a:p>
                      <a:pPr algn="ctr">
                        <a:spcAft>
                          <a:spcPts val="0"/>
                        </a:spcAft>
                      </a:pPr>
                      <a:r>
                        <a:rPr lang="pt-BR" sz="1800" b="1" dirty="0">
                          <a:latin typeface="Tahoma" pitchFamily="34" charset="0"/>
                          <a:ea typeface="Tahoma" pitchFamily="34" charset="0"/>
                          <a:cs typeface="Tahoma" pitchFamily="34" charset="0"/>
                        </a:rPr>
                        <a:t>dados</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pt-BR" sz="1800" b="1" dirty="0">
                          <a:latin typeface="Tahoma" pitchFamily="34" charset="0"/>
                          <a:ea typeface="Tahoma" pitchFamily="34" charset="0"/>
                          <a:cs typeface="Tahoma" pitchFamily="34" charset="0"/>
                        </a:rPr>
                        <a:t>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endParaRPr lang="pt-BR" sz="1800" dirty="0">
                        <a:latin typeface="Tahoma" pitchFamily="34" charset="0"/>
                        <a:ea typeface="Tahoma" pitchFamily="34" charset="0"/>
                        <a:cs typeface="Tahoma"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bl>
          </a:graphicData>
        </a:graphic>
      </p:graphicFrame>
      <p:grpSp>
        <p:nvGrpSpPr>
          <p:cNvPr id="3" name="Grupo 17"/>
          <p:cNvGrpSpPr/>
          <p:nvPr/>
        </p:nvGrpSpPr>
        <p:grpSpPr>
          <a:xfrm>
            <a:off x="6019800" y="3942782"/>
            <a:ext cx="1155700" cy="728588"/>
            <a:chOff x="1980264" y="3426088"/>
            <a:chExt cx="1155700" cy="728588"/>
          </a:xfrm>
        </p:grpSpPr>
        <p:sp>
          <p:nvSpPr>
            <p:cNvPr id="17" name="Text Box 34"/>
            <p:cNvSpPr txBox="1">
              <a:spLocks noChangeArrowheads="1"/>
            </p:cNvSpPr>
            <p:nvPr/>
          </p:nvSpPr>
          <p:spPr bwMode="auto">
            <a:xfrm>
              <a:off x="1980264" y="3426088"/>
              <a:ext cx="1155700" cy="36943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err="1">
                  <a:ln>
                    <a:noFill/>
                  </a:ln>
                  <a:solidFill>
                    <a:schemeClr val="tx1"/>
                  </a:solidFill>
                  <a:effectLst/>
                  <a:latin typeface="Tahoma" pitchFamily="34" charset="0"/>
                  <a:ea typeface="Tahoma" pitchFamily="34" charset="0"/>
                  <a:cs typeface="Tahoma" pitchFamily="34" charset="0"/>
                </a:rPr>
                <a:t>ini</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18" name="AutoShape 35"/>
            <p:cNvCxnSpPr>
              <a:cxnSpLocks noChangeShapeType="1"/>
            </p:cNvCxnSpPr>
            <p:nvPr/>
          </p:nvCxnSpPr>
          <p:spPr bwMode="auto">
            <a:xfrm rot="16200000" flipH="1">
              <a:off x="2378538" y="3975100"/>
              <a:ext cx="359150" cy="1"/>
            </a:xfrm>
            <a:prstGeom prst="straightConnector1">
              <a:avLst/>
            </a:prstGeom>
            <a:noFill/>
            <a:ln w="9525">
              <a:solidFill>
                <a:srgbClr val="000000"/>
              </a:solidFill>
              <a:round/>
              <a:headEnd/>
              <a:tailEnd type="triangle" w="med" len="med"/>
            </a:ln>
          </p:spPr>
        </p:cxnSp>
      </p:grpSp>
      <p:grpSp>
        <p:nvGrpSpPr>
          <p:cNvPr id="4" name="Group 33"/>
          <p:cNvGrpSpPr>
            <a:grpSpLocks/>
          </p:cNvGrpSpPr>
          <p:nvPr/>
        </p:nvGrpSpPr>
        <p:grpSpPr bwMode="auto">
          <a:xfrm>
            <a:off x="6921500" y="5657167"/>
            <a:ext cx="1155700" cy="699183"/>
            <a:chOff x="4876" y="7785"/>
            <a:chExt cx="737" cy="687"/>
          </a:xfrm>
        </p:grpSpPr>
        <p:sp>
          <p:nvSpPr>
            <p:cNvPr id="20" name="Text Box 34"/>
            <p:cNvSpPr txBox="1">
              <a:spLocks noChangeArrowheads="1"/>
            </p:cNvSpPr>
            <p:nvPr/>
          </p:nvSpPr>
          <p:spPr bwMode="auto">
            <a:xfrm>
              <a:off x="4876" y="8109"/>
              <a:ext cx="737" cy="3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pt-BR" b="1" i="0" u="none" strike="noStrike" cap="none" normalizeH="0" baseline="0" dirty="0">
                  <a:ln>
                    <a:noFill/>
                  </a:ln>
                  <a:solidFill>
                    <a:schemeClr val="tx1"/>
                  </a:solidFill>
                  <a:effectLst/>
                  <a:latin typeface="Tahoma" pitchFamily="34" charset="0"/>
                  <a:ea typeface="Tahoma" pitchFamily="34" charset="0"/>
                  <a:cs typeface="Tahoma" pitchFamily="34" charset="0"/>
                </a:rPr>
                <a:t>fim</a:t>
              </a:r>
              <a:endParaRPr kumimoji="0" lang="pt-BR" sz="2000" b="1" i="0" u="none" strike="noStrike" cap="none" normalizeH="0" baseline="0" dirty="0">
                <a:ln>
                  <a:noFill/>
                </a:ln>
                <a:solidFill>
                  <a:schemeClr val="tx1"/>
                </a:solidFill>
                <a:effectLst/>
                <a:latin typeface="Tahoma" pitchFamily="34" charset="0"/>
                <a:ea typeface="Tahoma" pitchFamily="34" charset="0"/>
                <a:cs typeface="Tahoma" pitchFamily="34" charset="0"/>
              </a:endParaRPr>
            </a:p>
          </p:txBody>
        </p:sp>
        <p:cxnSp>
          <p:nvCxnSpPr>
            <p:cNvPr id="21" name="AutoShape 35"/>
            <p:cNvCxnSpPr>
              <a:cxnSpLocks noChangeShapeType="1"/>
            </p:cNvCxnSpPr>
            <p:nvPr/>
          </p:nvCxnSpPr>
          <p:spPr bwMode="auto">
            <a:xfrm flipH="1" flipV="1">
              <a:off x="5244" y="7785"/>
              <a:ext cx="8" cy="324"/>
            </a:xfrm>
            <a:prstGeom prst="straightConnector1">
              <a:avLst/>
            </a:prstGeom>
            <a:noFill/>
            <a:ln w="9525">
              <a:solidFill>
                <a:srgbClr val="000000"/>
              </a:solidFill>
              <a:round/>
              <a:headEnd/>
              <a:tailEnd type="triangle" w="med" len="med"/>
            </a:ln>
          </p:spPr>
        </p:cxnSp>
      </p:grpSp>
      <p:sp>
        <p:nvSpPr>
          <p:cNvPr id="23" name="CaixaDeTexto 22"/>
          <p:cNvSpPr txBox="1"/>
          <p:nvPr/>
        </p:nvSpPr>
        <p:spPr>
          <a:xfrm>
            <a:off x="5631758" y="2265240"/>
            <a:ext cx="3087484" cy="461665"/>
          </a:xfrm>
          <a:prstGeom prst="rect">
            <a:avLst/>
          </a:prstGeom>
          <a:noFill/>
        </p:spPr>
        <p:txBody>
          <a:bodyPr wrap="square" rtlCol="0">
            <a:spAutoFit/>
          </a:bodyPr>
          <a:lstStyle/>
          <a:p>
            <a:pPr algn="ctr"/>
            <a:r>
              <a:rPr lang="pt-BR" sz="2400" b="1" dirty="0" err="1"/>
              <a:t>enqueue</a:t>
            </a:r>
            <a:r>
              <a:rPr lang="pt-BR" sz="2400" b="1" dirty="0"/>
              <a:t>(23)</a:t>
            </a:r>
            <a:endParaRPr lang="pt-BR" b="1" dirty="0"/>
          </a:p>
        </p:txBody>
      </p:sp>
      <p:sp>
        <p:nvSpPr>
          <p:cNvPr id="26" name="Rectangle 164"/>
          <p:cNvSpPr>
            <a:spLocks noChangeArrowheads="1"/>
          </p:cNvSpPr>
          <p:nvPr/>
        </p:nvSpPr>
        <p:spPr bwMode="auto">
          <a:xfrm>
            <a:off x="856465" y="3942782"/>
            <a:ext cx="3839687" cy="2308324"/>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modulo </a:t>
            </a:r>
            <a:r>
              <a:rPr lang="pt-BR" sz="2400" b="1" dirty="0" err="1">
                <a:solidFill>
                  <a:srgbClr val="0033CC"/>
                </a:solidFill>
              </a:rPr>
              <a:t>enqueue</a:t>
            </a:r>
            <a:r>
              <a:rPr lang="pt-BR" sz="2400" dirty="0">
                <a:solidFill>
                  <a:srgbClr val="0033CC"/>
                </a:solidFill>
              </a:rPr>
              <a:t>( e)</a:t>
            </a:r>
            <a:endParaRPr lang="pt-BR" sz="2400" u="sng" dirty="0">
              <a:solidFill>
                <a:srgbClr val="0033CC"/>
              </a:solidFill>
              <a:cs typeface="Times New Roman" pitchFamily="18" charset="0"/>
            </a:endParaRPr>
          </a:p>
          <a:p>
            <a:pPr lvl="1" indent="449263" eaLnBrk="0" hangingPunct="0"/>
            <a:r>
              <a:rPr lang="pt-BR" sz="2400" u="sng" dirty="0">
                <a:solidFill>
                  <a:srgbClr val="0033CC"/>
                </a:solidFill>
                <a:cs typeface="Times New Roman" pitchFamily="18" charset="0"/>
              </a:rPr>
              <a:t>Início</a:t>
            </a:r>
            <a:endParaRPr lang="pt-BR" sz="2400" dirty="0">
              <a:solidFill>
                <a:srgbClr val="0033CC"/>
              </a:solidFill>
            </a:endParaRPr>
          </a:p>
          <a:p>
            <a:pPr lvl="1" indent="449263" eaLnBrk="0" hangingPunct="0"/>
            <a:r>
              <a:rPr lang="pt-BR" sz="2400" dirty="0">
                <a:solidFill>
                  <a:srgbClr val="0033CC"/>
                </a:solidFill>
                <a:cs typeface="Times New Roman" pitchFamily="18" charset="0"/>
              </a:rPr>
              <a:t>se (</a:t>
            </a:r>
            <a:r>
              <a:rPr lang="pt-BR" sz="2400" dirty="0" err="1">
                <a:solidFill>
                  <a:srgbClr val="0033CC"/>
                </a:solidFill>
                <a:cs typeface="Times New Roman" pitchFamily="18" charset="0"/>
              </a:rPr>
              <a:t>isFull</a:t>
            </a:r>
            <a:r>
              <a:rPr lang="pt-BR" sz="2400" dirty="0">
                <a:solidFill>
                  <a:srgbClr val="0033CC"/>
                </a:solidFill>
                <a:cs typeface="Times New Roman" pitchFamily="18" charset="0"/>
              </a:rPr>
              <a:t>() == falso)</a:t>
            </a:r>
          </a:p>
          <a:p>
            <a:pPr lvl="1" indent="449263" eaLnBrk="0" hangingPunct="0"/>
            <a:r>
              <a:rPr lang="pt-BR" sz="2400" dirty="0">
                <a:solidFill>
                  <a:srgbClr val="0033CC"/>
                </a:solidFill>
                <a:cs typeface="Times New Roman" pitchFamily="18" charset="0"/>
                <a:sym typeface="Wingdings" pitchFamily="2" charset="2"/>
              </a:rPr>
              <a:t>	    dados[fim] = e</a:t>
            </a:r>
          </a:p>
          <a:p>
            <a:pPr lvl="1" indent="449263" eaLnBrk="0" hangingPunct="0"/>
            <a:r>
              <a:rPr lang="pt-BR" sz="2400" dirty="0">
                <a:solidFill>
                  <a:srgbClr val="0033CC"/>
                </a:solidFill>
                <a:cs typeface="Times New Roman" pitchFamily="18" charset="0"/>
                <a:sym typeface="Wingdings" pitchFamily="2" charset="2"/>
              </a:rPr>
              <a:t>	     fim =fim + 1</a:t>
            </a:r>
            <a:endParaRPr lang="pt-BR" sz="2400" dirty="0">
              <a:solidFill>
                <a:srgbClr val="0033CC"/>
              </a:solidFill>
              <a:sym typeface="Wingdings" pitchFamily="2" charset="2"/>
            </a:endParaRPr>
          </a:p>
          <a:p>
            <a:pPr lvl="1" indent="449263" eaLnBrk="0" hangingPunct="0"/>
            <a:r>
              <a:rPr lang="pt-BR" sz="2400" u="sng" dirty="0">
                <a:solidFill>
                  <a:srgbClr val="0033CC"/>
                </a:solidFill>
                <a:cs typeface="Times New Roman" pitchFamily="18" charset="0"/>
                <a:sym typeface="Wingdings" pitchFamily="2" charset="2"/>
              </a:rPr>
              <a:t>fim</a:t>
            </a:r>
            <a:endParaRPr lang="pt-BR" sz="2400" dirty="0">
              <a:solidFill>
                <a:srgbClr val="0033CC"/>
              </a:solidFill>
              <a:cs typeface="Times New Roman" pitchFamily="18" charset="0"/>
              <a:sym typeface="Wingdings" pitchFamily="2" charset="2"/>
            </a:endParaRPr>
          </a:p>
        </p:txBody>
      </p:sp>
    </p:spTree>
  </p:cSld>
  <p:clrMapOvr>
    <a:masterClrMapping/>
  </p:clrMapOvr>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1911</TotalTime>
  <Words>1461</Words>
  <Application>Microsoft Office PowerPoint</Application>
  <PresentationFormat>Apresentação na tela (4:3)</PresentationFormat>
  <Paragraphs>325</Paragraphs>
  <Slides>26</Slides>
  <Notes>2</Notes>
  <HiddenSlides>0</HiddenSlides>
  <MMClips>0</MMClips>
  <ScaleCrop>false</ScaleCrop>
  <HeadingPairs>
    <vt:vector size="6" baseType="variant">
      <vt:variant>
        <vt:lpstr>Fontes usadas</vt:lpstr>
      </vt:variant>
      <vt:variant>
        <vt:i4>7</vt:i4>
      </vt:variant>
      <vt:variant>
        <vt:lpstr>Tema</vt:lpstr>
      </vt:variant>
      <vt:variant>
        <vt:i4>4</vt:i4>
      </vt:variant>
      <vt:variant>
        <vt:lpstr>Títulos de slides</vt:lpstr>
      </vt:variant>
      <vt:variant>
        <vt:i4>26</vt:i4>
      </vt:variant>
    </vt:vector>
  </HeadingPairs>
  <TitlesOfParts>
    <vt:vector size="37" baseType="lpstr">
      <vt:lpstr>Arial</vt:lpstr>
      <vt:lpstr>Calibri</vt:lpstr>
      <vt:lpstr>Consolas</vt:lpstr>
      <vt:lpstr>Gotham-Bold</vt:lpstr>
      <vt:lpstr>Tahoma</vt:lpstr>
      <vt:lpstr>Times New Roman</vt:lpstr>
      <vt:lpstr>Wingdings</vt:lpstr>
      <vt:lpstr>Default Theme</vt:lpstr>
      <vt:lpstr>1_Personalizar design</vt:lpstr>
      <vt:lpstr>2_Personalizar design</vt:lpstr>
      <vt:lpstr>Office Theme</vt:lpstr>
      <vt:lpstr>Apresentação do PowerPoint</vt:lpstr>
      <vt:lpstr>Definição</vt:lpstr>
      <vt:lpstr>Exemplo1: Uso de Filas para Acesso de Servidor WEB</vt:lpstr>
      <vt:lpstr>Exemplo2: Uso de Filas para Ocupação do Processador</vt:lpstr>
      <vt:lpstr>Operações com Fila</vt:lpstr>
      <vt:lpstr>Como implementar o tipo de dado Fila?</vt:lpstr>
      <vt:lpstr>Definição do Tipo de Dado Fila</vt:lpstr>
      <vt:lpstr>Exemplo de Sequência de Operações sobre uma Fila</vt:lpstr>
      <vt:lpstr>Exemplo de Sequencia de Operações sobre uma Fila</vt:lpstr>
      <vt:lpstr>Exemplo de Sequencia de Operações sobre uma Fila</vt:lpstr>
      <vt:lpstr>Exemplo de Sequencia de Operações sobre uma Fila</vt:lpstr>
      <vt:lpstr>Exemplo de Sequencia de Operações sobre uma Fila</vt:lpstr>
      <vt:lpstr>Exemplo de Sequencia de Operações sobre uma Fila</vt:lpstr>
      <vt:lpstr>Como resolver esse problema?</vt:lpstr>
      <vt:lpstr>Como resolver esse problema?</vt:lpstr>
      <vt:lpstr>Sequencia de Operações usando Fila Circular</vt:lpstr>
      <vt:lpstr>Sequencia de Operações usando Fila Circular</vt:lpstr>
      <vt:lpstr>Fila Sequencial Circular</vt:lpstr>
      <vt:lpstr>Modificando TAD das operações para fila circular...</vt:lpstr>
      <vt:lpstr>Fila Circular  - enqueue</vt:lpstr>
      <vt:lpstr>Fila Circular  - dequeue</vt:lpstr>
      <vt:lpstr>Exercícios</vt:lpstr>
      <vt:lpstr>Exercícios</vt:lpstr>
      <vt:lpstr>Exercícios (extra)</vt:lpstr>
      <vt:lpstr>Apresentação do PowerPoint</vt:lpstr>
      <vt:lpstr>Apresentação do PowerPoint</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Reyes</dc:creator>
  <cp:lastModifiedBy>Patrícia Magna</cp:lastModifiedBy>
  <cp:revision>215</cp:revision>
  <dcterms:created xsi:type="dcterms:W3CDTF">2015-01-30T10:46:50Z</dcterms:created>
  <dcterms:modified xsi:type="dcterms:W3CDTF">2025-03-10T19:26:45Z</dcterms:modified>
</cp:coreProperties>
</file>