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7"/>
  </p:notesMasterIdLst>
  <p:sldIdLst>
    <p:sldId id="267" r:id="rId5"/>
    <p:sldId id="329" r:id="rId6"/>
    <p:sldId id="366" r:id="rId7"/>
    <p:sldId id="368" r:id="rId8"/>
    <p:sldId id="369" r:id="rId9"/>
    <p:sldId id="380" r:id="rId10"/>
    <p:sldId id="367" r:id="rId11"/>
    <p:sldId id="370" r:id="rId12"/>
    <p:sldId id="381" r:id="rId13"/>
    <p:sldId id="343" r:id="rId14"/>
    <p:sldId id="377" r:id="rId15"/>
    <p:sldId id="378" r:id="rId16"/>
    <p:sldId id="376" r:id="rId17"/>
    <p:sldId id="371" r:id="rId18"/>
    <p:sldId id="372" r:id="rId19"/>
    <p:sldId id="373" r:id="rId20"/>
    <p:sldId id="374" r:id="rId21"/>
    <p:sldId id="375" r:id="rId22"/>
    <p:sldId id="379" r:id="rId23"/>
    <p:sldId id="338" r:id="rId24"/>
    <p:sldId id="342" r:id="rId25"/>
    <p:sldId id="26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AFB5"/>
    <a:srgbClr val="020000"/>
    <a:srgbClr val="4444E6"/>
    <a:srgbClr val="F0E502"/>
    <a:srgbClr val="F0265D"/>
    <a:srgbClr val="F4D3D6"/>
    <a:srgbClr val="F9E8E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49" autoAdjust="0"/>
  </p:normalViewPr>
  <p:slideViewPr>
    <p:cSldViewPr snapToGrid="0" snapToObjects="1">
      <p:cViewPr>
        <p:scale>
          <a:sx n="75" d="100"/>
          <a:sy n="75" d="100"/>
        </p:scale>
        <p:origin x="115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7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CCC9-0D4F-4C47-92EF-1FCB4249965A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EE8CD-D95C-4908-91A1-7826463AE427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93ED-5100-41C7-B856-C7810315719B}" type="datetime1">
              <a:rPr lang="pt-BR" smtClean="0"/>
              <a:pPr/>
              <a:t>04/04/2025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AA5B-7ABC-4419-9E34-DFE8B4D6C7F1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577-BE7C-4D79-845E-6C56035AE8E2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90DA-FBDA-4316-9DF6-30781B6D8CE6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A2D2-94B5-474F-AFB8-44EEE27D7E67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B87D371-8D01-4EE1-850E-097F5FAEB3B5}" type="datetime1">
              <a:rPr lang="pt-BR" altLang="en-US" smtClean="0"/>
              <a:pPr/>
              <a:t>04/04/2025</a:t>
            </a:fld>
            <a:endParaRPr lang="en-US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en-US"/>
              <a:t>Códigos de Alta Performance    Prof Patrícia Magna</a:t>
            </a:r>
            <a:endParaRPr lang="en-US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C400250-887D-42A4-9844-4914E7598DA4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75D9B-2EAF-4DD8-935A-F8D3EDFE5238}" type="datetime1">
              <a:rPr lang="pt-BR" altLang="en-US" smtClean="0"/>
              <a:pPr/>
              <a:t>04/04/2025</a:t>
            </a:fld>
            <a:endParaRPr lang="en-US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Códigos de Alta Performance    Prof Patrícia Magna</a:t>
            </a:r>
            <a:endParaRPr lang="en-US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EF0C5-2879-425C-8A32-6061D40191ED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B0C9-5422-4DE7-8152-F87B936C5017}" type="datetime1">
              <a:rPr lang="pt-BR" smtClean="0"/>
              <a:pPr/>
              <a:t>04/04/2025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 b="1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AB71-D6EB-4D1C-BF69-32E329BD2616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35200" cy="365125"/>
          </a:xfrm>
        </p:spPr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F239-0CB1-4B6A-9646-7DBF433C2F05}" type="datetime1">
              <a:rPr lang="pt-BR" smtClean="0"/>
              <a:pPr/>
              <a:t>04/04/2025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3C68-2F3E-4A89-B7C7-BE516DEFD57F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6000" cy="365125"/>
          </a:xfrm>
        </p:spPr>
        <p:txBody>
          <a:bodyPr/>
          <a:lstStyle/>
          <a:p>
            <a:r>
              <a:rPr lang="pt-BR"/>
              <a:t>Códigos de Alta Performance    Prof Patrícia Magna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881E-0494-4DB1-89C4-0071809A9E43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F6EA-0E51-436C-8178-A79E103B81D6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7902-7F3F-4316-9CA1-EBF1AFDF8BEA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07AC-33E4-42CD-B69D-099CC4F78380}" type="datetime1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Performance    Prof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1" y="2988071"/>
            <a:ext cx="81437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Alocação Dinâmica de Memória</a:t>
            </a:r>
          </a:p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Lista Linear Encadeada: Introdução</a:t>
            </a:r>
            <a:endParaRPr lang="en-US" sz="3200" dirty="0">
              <a:solidFill>
                <a:srgbClr val="FFFF00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/>
                </a:solidFill>
                <a:latin typeface="Gotham-Bold"/>
              </a:rPr>
              <a:t>Códigos de Alta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- Introdução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65947" cy="365125"/>
          </a:xfrm>
        </p:spPr>
        <p:txBody>
          <a:bodyPr/>
          <a:lstStyle/>
          <a:p>
            <a:r>
              <a:rPr lang="pt-BR" altLang="en-US"/>
              <a:t>Códigos de Alta Performance    Prof Patrícia Magna</a:t>
            </a:r>
            <a:endParaRPr lang="en-US" alt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46AF-AA99-404D-A476-12C1BA408A88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63D2B05-ED53-6DF8-922F-2C6BA944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45" y="947876"/>
            <a:ext cx="9164712" cy="408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Encadeada - Introdução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65947" cy="365125"/>
          </a:xfrm>
        </p:spPr>
        <p:txBody>
          <a:bodyPr/>
          <a:lstStyle/>
          <a:p>
            <a:r>
              <a:rPr lang="pt-BR" altLang="en-US"/>
              <a:t>Códigos de Alta Performance    Prof Patrícia Magna</a:t>
            </a:r>
            <a:endParaRPr lang="en-US" alt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546AF-AA99-404D-A476-12C1BA408A8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4550705"/>
            <a:ext cx="8610600" cy="1780483"/>
          </a:xfrm>
        </p:spPr>
        <p:txBody>
          <a:bodyPr>
            <a:normAutofit/>
          </a:bodyPr>
          <a:lstStyle/>
          <a:p>
            <a:r>
              <a:rPr lang="pt-BR" sz="2000" dirty="0"/>
              <a:t>Podemos observar que:</a:t>
            </a:r>
          </a:p>
          <a:p>
            <a:pPr lvl="1"/>
            <a:r>
              <a:rPr lang="pt-BR" sz="1600" dirty="0"/>
              <a:t>Objetos são instanciados sem nenhuma ordem, dependendo apenas de ser encontrada região de memória livre na </a:t>
            </a:r>
            <a:r>
              <a:rPr lang="pt-BR" sz="1600" dirty="0" err="1"/>
              <a:t>heap</a:t>
            </a:r>
            <a:endParaRPr lang="pt-BR" sz="1600" dirty="0"/>
          </a:p>
          <a:p>
            <a:pPr lvl="1"/>
            <a:r>
              <a:rPr lang="pt-BR" sz="1600" dirty="0"/>
              <a:t>Como um dos objetivos de se usar alocação dinâmica é não ter que definir antes a quantidade de elementos, não faz sentido ter uma referência para cada objeto instanciado se não se quer decidir antes quantos elementos existirão na lista linear.</a:t>
            </a:r>
          </a:p>
          <a:p>
            <a:endParaRPr lang="pt-BR" sz="2000" dirty="0"/>
          </a:p>
          <a:p>
            <a:endParaRPr lang="pt-BR" sz="2000" dirty="0"/>
          </a:p>
          <a:p>
            <a:pPr>
              <a:buNone/>
            </a:pPr>
            <a:endParaRPr lang="pt-B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1" y="795477"/>
            <a:ext cx="8432456" cy="375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40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9A2E595-2442-03C4-9D3D-C11B8285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a serem resolvidas: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533F75-BB7E-42B8-5427-9239353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E2200D-F276-46E2-26D9-762CD7B2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6D8D8A6-F342-DBC1-9CCC-FE21DF68A9B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0" y="1048203"/>
            <a:ext cx="8229599" cy="3540805"/>
          </a:xfrm>
        </p:spPr>
        <p:txBody>
          <a:bodyPr>
            <a:normAutofit/>
          </a:bodyPr>
          <a:lstStyle/>
          <a:p>
            <a:r>
              <a:rPr lang="pt-BR" sz="2400" dirty="0"/>
              <a:t>Alocar dinamicamente faz com que os elementos de uma lista fiquem espalhados na memória</a:t>
            </a:r>
          </a:p>
          <a:p>
            <a:pPr lvl="1"/>
            <a:r>
              <a:rPr lang="pt-BR" sz="2000" dirty="0"/>
              <a:t>Assim, não se estabelece a ordenação pela posição do elemento na memória tão necessária para implementar listas lineares.</a:t>
            </a:r>
          </a:p>
          <a:p>
            <a:r>
              <a:rPr lang="pt-BR" sz="2400" dirty="0"/>
              <a:t>Ter uma referência (ponteiro) para cada elemento da lista</a:t>
            </a:r>
          </a:p>
          <a:p>
            <a:pPr lvl="1"/>
            <a:r>
              <a:rPr lang="pt-BR" sz="2000" dirty="0"/>
              <a:t>implica que tem que se conhecer o número de elementos antes.</a:t>
            </a:r>
          </a:p>
          <a:p>
            <a:endParaRPr lang="pt-BR" sz="24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1D2B0D-6AFE-CAF9-FB05-C07DC7EC9898}"/>
              </a:ext>
            </a:extLst>
          </p:cNvPr>
          <p:cNvGrpSpPr/>
          <p:nvPr/>
        </p:nvGrpSpPr>
        <p:grpSpPr>
          <a:xfrm>
            <a:off x="1886857" y="3993242"/>
            <a:ext cx="5945412" cy="2235200"/>
            <a:chOff x="2090057" y="4486275"/>
            <a:chExt cx="5945412" cy="2235200"/>
          </a:xfrm>
        </p:grpSpPr>
        <p:pic>
          <p:nvPicPr>
            <p:cNvPr id="13" name="Imagem 12" descr="Panda Pensativo">
              <a:extLst>
                <a:ext uri="{FF2B5EF4-FFF2-40B4-BE49-F238E27FC236}">
                  <a16:creationId xmlns:a16="http://schemas.microsoft.com/office/drawing/2014/main" id="{411A498E-AF68-3D1C-4B9D-39CC0400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269" y="4486275"/>
              <a:ext cx="2235200" cy="22352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4348968-5F35-371E-B7F5-E5523433B24B}"/>
                </a:ext>
              </a:extLst>
            </p:cNvPr>
            <p:cNvSpPr txBox="1"/>
            <p:nvPr/>
          </p:nvSpPr>
          <p:spPr>
            <a:xfrm>
              <a:off x="2090057" y="5110842"/>
              <a:ext cx="3058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0000FF"/>
                  </a:solidFill>
                </a:rPr>
                <a:t>Como resolver????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1A7825-A7DB-B96B-D201-ECF74620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D809E4-8148-E8BE-C651-79F2770FD0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7155" y="183243"/>
            <a:ext cx="8229600" cy="777875"/>
          </a:xfrm>
        </p:spPr>
        <p:txBody>
          <a:bodyPr>
            <a:noAutofit/>
          </a:bodyPr>
          <a:lstStyle/>
          <a:p>
            <a:r>
              <a:rPr lang="pt-BR" sz="3200" dirty="0"/>
              <a:t>Alunos espalhados na sala que vão ser atendidos na ordem em que chegaram</a:t>
            </a:r>
          </a:p>
        </p:txBody>
      </p:sp>
      <p:pic>
        <p:nvPicPr>
          <p:cNvPr id="6" name="Gráfico 5" descr="Pessoa usando suéter">
            <a:extLst>
              <a:ext uri="{FF2B5EF4-FFF2-40B4-BE49-F238E27FC236}">
                <a16:creationId xmlns:a16="http://schemas.microsoft.com/office/drawing/2014/main" id="{BA180AB1-7F42-AE41-5B68-FFF2091013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5860" y="1454080"/>
            <a:ext cx="1177024" cy="1677698"/>
          </a:xfrm>
          <a:prstGeom prst="rect">
            <a:avLst/>
          </a:prstGeom>
        </p:spPr>
      </p:pic>
      <p:pic>
        <p:nvPicPr>
          <p:cNvPr id="8" name="Gráfico 7" descr="Homem usando uma jaqueta">
            <a:extLst>
              <a:ext uri="{FF2B5EF4-FFF2-40B4-BE49-F238E27FC236}">
                <a16:creationId xmlns:a16="http://schemas.microsoft.com/office/drawing/2014/main" id="{2F424403-40F2-B7BE-71B3-5CF7693BE1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5303" y="3272578"/>
            <a:ext cx="1131774" cy="1627441"/>
          </a:xfrm>
          <a:prstGeom prst="rect">
            <a:avLst/>
          </a:prstGeom>
        </p:spPr>
      </p:pic>
      <p:pic>
        <p:nvPicPr>
          <p:cNvPr id="10" name="Gráfico 9" descr="Mulher de cabelo cacheado levantando a mão">
            <a:extLst>
              <a:ext uri="{FF2B5EF4-FFF2-40B4-BE49-F238E27FC236}">
                <a16:creationId xmlns:a16="http://schemas.microsoft.com/office/drawing/2014/main" id="{EBB045E0-A0D5-51F3-207F-B6AE88241EE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4033" y="2314488"/>
            <a:ext cx="1229254" cy="1555383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5F8514E-C27A-DCDE-1E2F-9783E9355219}"/>
              </a:ext>
            </a:extLst>
          </p:cNvPr>
          <p:cNvCxnSpPr>
            <a:cxnSpLocks/>
          </p:cNvCxnSpPr>
          <p:nvPr/>
        </p:nvCxnSpPr>
        <p:spPr>
          <a:xfrm>
            <a:off x="2589439" y="3272578"/>
            <a:ext cx="1601356" cy="597293"/>
          </a:xfrm>
          <a:prstGeom prst="straightConnector1">
            <a:avLst/>
          </a:prstGeom>
          <a:ln w="5715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49FB0B-FE9B-CD68-865B-480693CB7C04}"/>
              </a:ext>
            </a:extLst>
          </p:cNvPr>
          <p:cNvCxnSpPr>
            <a:cxnSpLocks/>
          </p:cNvCxnSpPr>
          <p:nvPr/>
        </p:nvCxnSpPr>
        <p:spPr>
          <a:xfrm flipV="1">
            <a:off x="5339600" y="2672281"/>
            <a:ext cx="772148" cy="483546"/>
          </a:xfrm>
          <a:prstGeom prst="straightConnector1">
            <a:avLst/>
          </a:prstGeom>
          <a:ln w="5715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6011D4B-B892-BC71-78B0-5C007602B46C}"/>
              </a:ext>
            </a:extLst>
          </p:cNvPr>
          <p:cNvGrpSpPr/>
          <p:nvPr/>
        </p:nvGrpSpPr>
        <p:grpSpPr>
          <a:xfrm>
            <a:off x="179614" y="1312503"/>
            <a:ext cx="1971412" cy="923330"/>
            <a:chOff x="179614" y="1312503"/>
            <a:chExt cx="1971412" cy="923330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80C68F25-4DE1-466E-ACBD-FA0B1E2AB9FF}"/>
                </a:ext>
              </a:extLst>
            </p:cNvPr>
            <p:cNvCxnSpPr>
              <a:cxnSpLocks/>
            </p:cNvCxnSpPr>
            <p:nvPr/>
          </p:nvCxnSpPr>
          <p:spPr>
            <a:xfrm>
              <a:off x="1289957" y="1992086"/>
              <a:ext cx="861069" cy="84057"/>
            </a:xfrm>
            <a:prstGeom prst="straightConnector1">
              <a:avLst/>
            </a:prstGeom>
            <a:ln w="57150">
              <a:solidFill>
                <a:srgbClr val="0000FF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55DB204-4D96-CE30-A184-34A4DF2A81BB}"/>
                </a:ext>
              </a:extLst>
            </p:cNvPr>
            <p:cNvSpPr txBox="1"/>
            <p:nvPr/>
          </p:nvSpPr>
          <p:spPr>
            <a:xfrm>
              <a:off x="179614" y="1312503"/>
              <a:ext cx="11103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0000FF"/>
                  </a:solidFill>
                </a:rPr>
                <a:t>Primeiro a ser atendido</a:t>
              </a:r>
            </a:p>
          </p:txBody>
        </p:sp>
      </p:grp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57D5FE9E-9722-1160-87E4-0F41F2A83328}"/>
              </a:ext>
            </a:extLst>
          </p:cNvPr>
          <p:cNvSpPr/>
          <p:nvPr/>
        </p:nvSpPr>
        <p:spPr>
          <a:xfrm>
            <a:off x="6663156" y="1312503"/>
            <a:ext cx="2301230" cy="135977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Não tem mais ninguém depois de mim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4FC289B-FF02-555F-74F9-4D8CAA0838D4}"/>
              </a:ext>
            </a:extLst>
          </p:cNvPr>
          <p:cNvGrpSpPr/>
          <p:nvPr/>
        </p:nvGrpSpPr>
        <p:grpSpPr>
          <a:xfrm>
            <a:off x="188250" y="4721202"/>
            <a:ext cx="7791111" cy="1697783"/>
            <a:chOff x="188250" y="4721202"/>
            <a:chExt cx="7791111" cy="169778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23FB1A9-5BAB-1FCE-44DD-3D397C5EE5E9}"/>
                </a:ext>
              </a:extLst>
            </p:cNvPr>
            <p:cNvGrpSpPr/>
            <p:nvPr/>
          </p:nvGrpSpPr>
          <p:grpSpPr>
            <a:xfrm>
              <a:off x="188250" y="4721202"/>
              <a:ext cx="7158097" cy="1632247"/>
              <a:chOff x="188250" y="4721202"/>
              <a:chExt cx="7158097" cy="1632247"/>
            </a:xfrm>
          </p:grpSpPr>
          <p:pic>
            <p:nvPicPr>
              <p:cNvPr id="27" name="Gráfico 26" descr="Pessoa usando suéter">
                <a:extLst>
                  <a:ext uri="{FF2B5EF4-FFF2-40B4-BE49-F238E27FC236}">
                    <a16:creationId xmlns:a16="http://schemas.microsoft.com/office/drawing/2014/main" id="{570E8547-CDF8-B7F8-7CB6-CE8B3F1FC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51026" y="5466877"/>
                <a:ext cx="621993" cy="886572"/>
              </a:xfrm>
              <a:prstGeom prst="rect">
                <a:avLst/>
              </a:prstGeom>
            </p:spPr>
          </p:pic>
          <p:pic>
            <p:nvPicPr>
              <p:cNvPr id="28" name="Gráfico 27" descr="Homem usando uma jaqueta">
                <a:extLst>
                  <a:ext uri="{FF2B5EF4-FFF2-40B4-BE49-F238E27FC236}">
                    <a16:creationId xmlns:a16="http://schemas.microsoft.com/office/drawing/2014/main" id="{049CC83C-6023-78E2-7AB7-6FEC301F7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5556" y="5503571"/>
                <a:ext cx="591031" cy="849877"/>
              </a:xfrm>
              <a:prstGeom prst="rect">
                <a:avLst/>
              </a:prstGeom>
            </p:spPr>
          </p:pic>
          <p:pic>
            <p:nvPicPr>
              <p:cNvPr id="29" name="Gráfico 28" descr="Mulher de cabelo cacheado levantando a mão">
                <a:extLst>
                  <a:ext uri="{FF2B5EF4-FFF2-40B4-BE49-F238E27FC236}">
                    <a16:creationId xmlns:a16="http://schemas.microsoft.com/office/drawing/2014/main" id="{6781531A-3957-EA1D-324A-F6926A1C4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0461" y="5466877"/>
                <a:ext cx="679078" cy="859242"/>
              </a:xfrm>
              <a:prstGeom prst="rect">
                <a:avLst/>
              </a:prstGeom>
            </p:spPr>
          </p:pic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71F89EE7-BB5D-E186-81C5-2481EA80A87B}"/>
                  </a:ext>
                </a:extLst>
              </p:cNvPr>
              <p:cNvSpPr/>
              <p:nvPr/>
            </p:nvSpPr>
            <p:spPr>
              <a:xfrm>
                <a:off x="2790994" y="5494207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E2144E46-835D-67B3-C53A-DCFE708FDF5F}"/>
                  </a:ext>
                </a:extLst>
              </p:cNvPr>
              <p:cNvSpPr/>
              <p:nvPr/>
            </p:nvSpPr>
            <p:spPr>
              <a:xfrm>
                <a:off x="2133051" y="5484842"/>
                <a:ext cx="649865" cy="859242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0D2876DA-4176-F652-4677-0EDCBE7107E0}"/>
                  </a:ext>
                </a:extLst>
              </p:cNvPr>
              <p:cNvSpPr/>
              <p:nvPr/>
            </p:nvSpPr>
            <p:spPr>
              <a:xfrm>
                <a:off x="4199180" y="5503572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38AEA516-5867-E5E7-392F-C6019BF6A81D}"/>
                  </a:ext>
                </a:extLst>
              </p:cNvPr>
              <p:cNvSpPr/>
              <p:nvPr/>
            </p:nvSpPr>
            <p:spPr>
              <a:xfrm>
                <a:off x="4849045" y="5503572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7D6397A-6B36-7B0A-7368-068CFCC4F752}"/>
                  </a:ext>
                </a:extLst>
              </p:cNvPr>
              <p:cNvSpPr/>
              <p:nvPr/>
            </p:nvSpPr>
            <p:spPr>
              <a:xfrm>
                <a:off x="6038539" y="5474524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FBAB2155-CFF7-E6F3-B0A6-425077E4D79E}"/>
                  </a:ext>
                </a:extLst>
              </p:cNvPr>
              <p:cNvSpPr/>
              <p:nvPr/>
            </p:nvSpPr>
            <p:spPr>
              <a:xfrm>
                <a:off x="6696482" y="5474524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49081496-B2B1-E835-2D5A-A38F8465806F}"/>
                  </a:ext>
                </a:extLst>
              </p:cNvPr>
              <p:cNvGrpSpPr/>
              <p:nvPr/>
            </p:nvGrpSpPr>
            <p:grpSpPr>
              <a:xfrm>
                <a:off x="188250" y="4721202"/>
                <a:ext cx="1971412" cy="830997"/>
                <a:chOff x="179614" y="1312503"/>
                <a:chExt cx="1971412" cy="830997"/>
              </a:xfrm>
            </p:grpSpPr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3DBAE2D1-5573-7A71-9BAE-486579D6F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957" y="1992086"/>
                  <a:ext cx="861069" cy="84057"/>
                </a:xfrm>
                <a:prstGeom prst="straightConnector1">
                  <a:avLst/>
                </a:prstGeom>
                <a:ln w="57150">
                  <a:solidFill>
                    <a:srgbClr val="0000FF"/>
                  </a:solidFill>
                  <a:headEnd type="oval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19B7BB66-0936-057A-C0F3-1079A904A87F}"/>
                    </a:ext>
                  </a:extLst>
                </p:cNvPr>
                <p:cNvSpPr txBox="1"/>
                <p:nvPr/>
              </p:nvSpPr>
              <p:spPr>
                <a:xfrm>
                  <a:off x="179614" y="1312503"/>
                  <a:ext cx="11103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0000FF"/>
                      </a:solidFill>
                    </a:rPr>
                    <a:t>Primeiro a ser atendido</a:t>
                  </a:r>
                </a:p>
              </p:txBody>
            </p:sp>
          </p:grp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8077FE5C-6034-FF11-5547-9C25ECBDE2E6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3195856" y="5928511"/>
                <a:ext cx="1003324" cy="2641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headEnd type="oval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CB31D251-DABE-895E-C4F2-FBB88829A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5215" y="5935113"/>
                <a:ext cx="1003324" cy="2641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headEnd type="oval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o 1">
              <a:extLst>
                <a:ext uri="{FF2B5EF4-FFF2-40B4-BE49-F238E27FC236}">
                  <a16:creationId xmlns:a16="http://schemas.microsoft.com/office/drawing/2014/main" id="{62B0FA4A-F4EF-44EB-8986-E90CD69A37BF}"/>
                </a:ext>
              </a:extLst>
            </p:cNvPr>
            <p:cNvGrpSpPr/>
            <p:nvPr/>
          </p:nvGrpSpPr>
          <p:grpSpPr>
            <a:xfrm>
              <a:off x="7070537" y="5869309"/>
              <a:ext cx="908824" cy="549676"/>
              <a:chOff x="0" y="0"/>
              <a:chExt cx="538692" cy="218546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A2157EC-3103-4A5B-8256-E1C0248BF456}"/>
                  </a:ext>
                </a:extLst>
              </p:cNvPr>
              <p:cNvCxnSpPr/>
              <p:nvPr/>
            </p:nvCxnSpPr>
            <p:spPr>
              <a:xfrm>
                <a:off x="0" y="0"/>
                <a:ext cx="409574" cy="158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de seta reta 3">
                <a:extLst>
                  <a:ext uri="{FF2B5EF4-FFF2-40B4-BE49-F238E27FC236}">
                    <a16:creationId xmlns:a16="http://schemas.microsoft.com/office/drawing/2014/main" id="{046A64A1-F70C-491A-8F7B-0B93D5C51173}"/>
                  </a:ext>
                </a:extLst>
              </p:cNvPr>
              <p:cNvCxnSpPr/>
              <p:nvPr/>
            </p:nvCxnSpPr>
            <p:spPr>
              <a:xfrm rot="5400000">
                <a:off x="328613" y="76731"/>
                <a:ext cx="157691" cy="8466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upo 4">
                <a:extLst>
                  <a:ext uri="{FF2B5EF4-FFF2-40B4-BE49-F238E27FC236}">
                    <a16:creationId xmlns:a16="http://schemas.microsoft.com/office/drawing/2014/main" id="{F9BDDA44-9A46-44A3-B69D-0DE5EDB712E9}"/>
                  </a:ext>
                </a:extLst>
              </p:cNvPr>
              <p:cNvGrpSpPr/>
              <p:nvPr/>
            </p:nvGrpSpPr>
            <p:grpSpPr>
              <a:xfrm>
                <a:off x="200025" y="166158"/>
                <a:ext cx="338667" cy="52388"/>
                <a:chOff x="200025" y="166158"/>
                <a:chExt cx="338667" cy="52388"/>
              </a:xfrm>
            </p:grpSpPr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6C0255A2-D105-4AE9-8D75-079B962BEB92}"/>
                    </a:ext>
                  </a:extLst>
                </p:cNvPr>
                <p:cNvCxnSpPr/>
                <p:nvPr/>
              </p:nvCxnSpPr>
              <p:spPr>
                <a:xfrm>
                  <a:off x="200025" y="166158"/>
                  <a:ext cx="338667" cy="1588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>
                  <a:extLst>
                    <a:ext uri="{FF2B5EF4-FFF2-40B4-BE49-F238E27FC236}">
                      <a16:creationId xmlns:a16="http://schemas.microsoft.com/office/drawing/2014/main" id="{06AB641D-5E9A-4B94-AB73-AAF809FF4E8B}"/>
                    </a:ext>
                  </a:extLst>
                </p:cNvPr>
                <p:cNvCxnSpPr/>
                <p:nvPr/>
              </p:nvCxnSpPr>
              <p:spPr>
                <a:xfrm>
                  <a:off x="276226" y="216958"/>
                  <a:ext cx="194733" cy="1588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876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Linear Encadeada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BA45-27F4-4F3F-94D4-A7305ACE1F9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7839" y="1175613"/>
            <a:ext cx="8305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500" dirty="0"/>
              <a:t>Para que se transforme em uma </a:t>
            </a:r>
            <a:r>
              <a:rPr lang="pt-BR" sz="2500" b="1" dirty="0"/>
              <a:t>lista linear</a:t>
            </a:r>
            <a:r>
              <a:rPr lang="pt-BR" sz="2500" dirty="0"/>
              <a:t> é necessário que cada elemento tenha a indicação (ponteiro) de onde se encontra o elemento que é o seu sucessor. </a:t>
            </a:r>
          </a:p>
          <a:p>
            <a:pPr>
              <a:lnSpc>
                <a:spcPct val="80000"/>
              </a:lnSpc>
            </a:pPr>
            <a:r>
              <a:rPr lang="pt-BR" sz="2500" dirty="0"/>
              <a:t>Para que isto possa acontecer, cada elemento deve se tornar:</a:t>
            </a:r>
          </a:p>
          <a:p>
            <a:pPr>
              <a:lnSpc>
                <a:spcPct val="80000"/>
              </a:lnSpc>
            </a:pPr>
            <a:endParaRPr lang="pt-BR" sz="2500" dirty="0"/>
          </a:p>
          <a:p>
            <a:pPr>
              <a:lnSpc>
                <a:spcPct val="80000"/>
              </a:lnSpc>
            </a:pPr>
            <a:endParaRPr lang="pt-BR" sz="2500" dirty="0"/>
          </a:p>
          <a:p>
            <a:pPr>
              <a:lnSpc>
                <a:spcPct val="80000"/>
              </a:lnSpc>
            </a:pPr>
            <a:endParaRPr lang="pt-BR" sz="2500" dirty="0"/>
          </a:p>
          <a:p>
            <a:pPr>
              <a:lnSpc>
                <a:spcPct val="80000"/>
              </a:lnSpc>
            </a:pPr>
            <a:endParaRPr lang="pt-BR" sz="2500" dirty="0"/>
          </a:p>
          <a:p>
            <a:pPr>
              <a:lnSpc>
                <a:spcPct val="80000"/>
              </a:lnSpc>
            </a:pPr>
            <a:endParaRPr lang="pt-BR" sz="2500" dirty="0"/>
          </a:p>
          <a:p>
            <a:pPr>
              <a:lnSpc>
                <a:spcPct val="80000"/>
              </a:lnSpc>
            </a:pPr>
            <a:endParaRPr lang="pt-BR" sz="2500" dirty="0"/>
          </a:p>
          <a:p>
            <a:pPr>
              <a:lnSpc>
                <a:spcPct val="80000"/>
              </a:lnSpc>
            </a:pPr>
            <a:r>
              <a:rPr lang="pt-BR" sz="2500" dirty="0"/>
              <a:t>Portanto, chamaremos de </a:t>
            </a:r>
            <a:r>
              <a:rPr lang="pt-BR" sz="2500" b="1" dirty="0">
                <a:solidFill>
                  <a:srgbClr val="0000FF"/>
                </a:solidFill>
              </a:rPr>
              <a:t>nó</a:t>
            </a:r>
            <a:r>
              <a:rPr lang="pt-BR" sz="2500" dirty="0">
                <a:solidFill>
                  <a:srgbClr val="0000FF"/>
                </a:solidFill>
              </a:rPr>
              <a:t> </a:t>
            </a:r>
            <a:r>
              <a:rPr lang="pt-BR" sz="2500" dirty="0"/>
              <a:t>cada elemento da lista.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 l="12842" r="10617"/>
          <a:stretch/>
        </p:blipFill>
        <p:spPr bwMode="auto">
          <a:xfrm>
            <a:off x="277840" y="2955471"/>
            <a:ext cx="5796390" cy="105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Imagem 2" descr="Como o panda">
            <a:extLst>
              <a:ext uri="{FF2B5EF4-FFF2-40B4-BE49-F238E27FC236}">
                <a16:creationId xmlns:a16="http://schemas.microsoft.com/office/drawing/2014/main" id="{3F5905D2-C58F-A9D8-7FAC-1C919F71B8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09" y="2286000"/>
            <a:ext cx="2785791" cy="27857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Lista Linear Encadeada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8A69-12FC-4C55-8079-112D5C6A729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352800"/>
            <a:ext cx="50292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600"/>
              <a:t>A forma mais comum é: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554480" y="6002407"/>
            <a:ext cx="642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2B30FF"/>
                </a:solidFill>
              </a:rPr>
              <a:t>Esse tipo de implementação de listas linear é chamada de </a:t>
            </a:r>
          </a:p>
          <a:p>
            <a:pPr algn="ctr"/>
            <a:r>
              <a:rPr lang="pt-BR" sz="2000" b="1" dirty="0">
                <a:solidFill>
                  <a:srgbClr val="2B30FF"/>
                </a:solidFill>
              </a:rPr>
              <a:t>LISTA LINEAR ENCADEADA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7274"/>
            <a:ext cx="9073630" cy="119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21" y="3799113"/>
            <a:ext cx="8980858" cy="175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Declaração de um Nó (Nodo)</a:t>
            </a: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D69A-D1E9-4FCE-AC44-92D67BF9E0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447800" y="1047554"/>
            <a:ext cx="5410200" cy="193899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400" dirty="0"/>
              <a:t>       nó</a:t>
            </a:r>
          </a:p>
          <a:p>
            <a:pPr lvl="2"/>
            <a:r>
              <a:rPr lang="pt-BR" sz="2400" dirty="0"/>
              <a:t>{</a:t>
            </a:r>
          </a:p>
          <a:p>
            <a:r>
              <a:rPr lang="pt-BR" sz="2400" dirty="0"/>
              <a:t>	dado: </a:t>
            </a:r>
            <a:r>
              <a:rPr lang="pt-BR" sz="2400" dirty="0" err="1"/>
              <a:t>tipo_do_elemento</a:t>
            </a:r>
            <a:r>
              <a:rPr lang="pt-BR" sz="2400" dirty="0"/>
              <a:t> da lista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prox</a:t>
            </a:r>
            <a:r>
              <a:rPr lang="pt-BR" sz="2400" dirty="0"/>
              <a:t>: referência para próximo nó</a:t>
            </a:r>
          </a:p>
          <a:p>
            <a:r>
              <a:rPr lang="pt-BR" sz="2400" dirty="0"/>
              <a:t>	}</a:t>
            </a:r>
          </a:p>
        </p:txBody>
      </p:sp>
      <p:sp>
        <p:nvSpPr>
          <p:cNvPr id="7" name="Texto Explicativo 2 (Ênfase) 6"/>
          <p:cNvSpPr/>
          <p:nvPr/>
        </p:nvSpPr>
        <p:spPr>
          <a:xfrm>
            <a:off x="4306551" y="3629605"/>
            <a:ext cx="4417017" cy="13466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690"/>
              <a:gd name="adj6" fmla="val -31129"/>
            </a:avLst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0000FF"/>
                </a:solidFill>
              </a:rPr>
              <a:t>O </a:t>
            </a:r>
            <a:r>
              <a:rPr lang="pt-BR" sz="2000" dirty="0" err="1">
                <a:solidFill>
                  <a:srgbClr val="0000FF"/>
                </a:solidFill>
              </a:rPr>
              <a:t>prox</a:t>
            </a:r>
            <a:r>
              <a:rPr lang="pt-BR" sz="2000" dirty="0">
                <a:solidFill>
                  <a:srgbClr val="0000FF"/>
                </a:solidFill>
              </a:rPr>
              <a:t> é uma referência para outro nó, ou seja, para um outro objeto nó.</a:t>
            </a:r>
          </a:p>
          <a:p>
            <a:r>
              <a:rPr lang="pt-BR" sz="2000" dirty="0">
                <a:solidFill>
                  <a:srgbClr val="0000FF"/>
                </a:solidFill>
              </a:rPr>
              <a:t>Sendo assim a declaração é recursiva.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5843A9C-8C73-F587-7A58-355E7471938E}"/>
              </a:ext>
            </a:extLst>
          </p:cNvPr>
          <p:cNvGrpSpPr/>
          <p:nvPr/>
        </p:nvGrpSpPr>
        <p:grpSpPr>
          <a:xfrm>
            <a:off x="485886" y="5377994"/>
            <a:ext cx="6934187" cy="1193842"/>
            <a:chOff x="188250" y="4721202"/>
            <a:chExt cx="7791111" cy="169778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3732B6C-B7AF-56CB-5046-83BE77DA4BAB}"/>
                </a:ext>
              </a:extLst>
            </p:cNvPr>
            <p:cNvGrpSpPr/>
            <p:nvPr/>
          </p:nvGrpSpPr>
          <p:grpSpPr>
            <a:xfrm>
              <a:off x="188250" y="4721202"/>
              <a:ext cx="7158097" cy="1632247"/>
              <a:chOff x="188250" y="4721202"/>
              <a:chExt cx="7158097" cy="1632247"/>
            </a:xfrm>
          </p:grpSpPr>
          <p:pic>
            <p:nvPicPr>
              <p:cNvPr id="12" name="Gráfico 11" descr="Pessoa usando suéter">
                <a:extLst>
                  <a:ext uri="{FF2B5EF4-FFF2-40B4-BE49-F238E27FC236}">
                    <a16:creationId xmlns:a16="http://schemas.microsoft.com/office/drawing/2014/main" id="{D520CABF-12A6-EF56-AC3E-941A734A7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1026" y="5466877"/>
                <a:ext cx="621993" cy="886572"/>
              </a:xfrm>
              <a:prstGeom prst="rect">
                <a:avLst/>
              </a:prstGeom>
            </p:spPr>
          </p:pic>
          <p:pic>
            <p:nvPicPr>
              <p:cNvPr id="13" name="Gráfico 12" descr="Homem usando uma jaqueta">
                <a:extLst>
                  <a:ext uri="{FF2B5EF4-FFF2-40B4-BE49-F238E27FC236}">
                    <a16:creationId xmlns:a16="http://schemas.microsoft.com/office/drawing/2014/main" id="{0DF6B6C0-FCF1-8595-E410-9B63AE75B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5556" y="5503571"/>
                <a:ext cx="591031" cy="849877"/>
              </a:xfrm>
              <a:prstGeom prst="rect">
                <a:avLst/>
              </a:prstGeom>
            </p:spPr>
          </p:pic>
          <p:pic>
            <p:nvPicPr>
              <p:cNvPr id="14" name="Gráfico 13" descr="Mulher de cabelo cacheado levantando a mão">
                <a:extLst>
                  <a:ext uri="{FF2B5EF4-FFF2-40B4-BE49-F238E27FC236}">
                    <a16:creationId xmlns:a16="http://schemas.microsoft.com/office/drawing/2014/main" id="{DA12F05B-AF97-B522-F485-9CCD29063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0461" y="5466877"/>
                <a:ext cx="679078" cy="859242"/>
              </a:xfrm>
              <a:prstGeom prst="rect">
                <a:avLst/>
              </a:prstGeom>
            </p:spPr>
          </p:pic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05A6CD3-EF1D-D4FC-BF5B-43B5BC5D8AEA}"/>
                  </a:ext>
                </a:extLst>
              </p:cNvPr>
              <p:cNvSpPr/>
              <p:nvPr/>
            </p:nvSpPr>
            <p:spPr>
              <a:xfrm>
                <a:off x="2790994" y="5494207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F3B2856E-9126-644C-8366-587536D1F8C9}"/>
                  </a:ext>
                </a:extLst>
              </p:cNvPr>
              <p:cNvSpPr/>
              <p:nvPr/>
            </p:nvSpPr>
            <p:spPr>
              <a:xfrm>
                <a:off x="2133051" y="5484842"/>
                <a:ext cx="649865" cy="859242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DAAF3B3-32EC-451C-0913-567974F94B3A}"/>
                  </a:ext>
                </a:extLst>
              </p:cNvPr>
              <p:cNvSpPr/>
              <p:nvPr/>
            </p:nvSpPr>
            <p:spPr>
              <a:xfrm>
                <a:off x="4199180" y="5503572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8928E86-FAB6-BC63-F053-F1A2EC40A3C2}"/>
                  </a:ext>
                </a:extLst>
              </p:cNvPr>
              <p:cNvSpPr/>
              <p:nvPr/>
            </p:nvSpPr>
            <p:spPr>
              <a:xfrm>
                <a:off x="4849045" y="5503572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B6C6483-117D-0824-2604-86DAE339E775}"/>
                  </a:ext>
                </a:extLst>
              </p:cNvPr>
              <p:cNvSpPr/>
              <p:nvPr/>
            </p:nvSpPr>
            <p:spPr>
              <a:xfrm>
                <a:off x="6038539" y="5474524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59E0C342-CF10-3DFD-5655-871E0FF19775}"/>
                  </a:ext>
                </a:extLst>
              </p:cNvPr>
              <p:cNvSpPr/>
              <p:nvPr/>
            </p:nvSpPr>
            <p:spPr>
              <a:xfrm>
                <a:off x="6696482" y="5474524"/>
                <a:ext cx="649865" cy="849877"/>
              </a:xfrm>
              <a:prstGeom prst="rect">
                <a:avLst/>
              </a:prstGeom>
              <a:noFill/>
              <a:ln>
                <a:solidFill>
                  <a:srgbClr val="02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F51039EF-7BF2-73DF-F641-96247551631B}"/>
                  </a:ext>
                </a:extLst>
              </p:cNvPr>
              <p:cNvGrpSpPr/>
              <p:nvPr/>
            </p:nvGrpSpPr>
            <p:grpSpPr>
              <a:xfrm>
                <a:off x="188250" y="4721202"/>
                <a:ext cx="1971412" cy="830997"/>
                <a:chOff x="179614" y="1312503"/>
                <a:chExt cx="1971412" cy="830997"/>
              </a:xfrm>
            </p:grpSpPr>
            <p:cxnSp>
              <p:nvCxnSpPr>
                <p:cNvPr id="24" name="Conector de Seta Reta 23">
                  <a:extLst>
                    <a:ext uri="{FF2B5EF4-FFF2-40B4-BE49-F238E27FC236}">
                      <a16:creationId xmlns:a16="http://schemas.microsoft.com/office/drawing/2014/main" id="{407A2C4B-586B-2148-AB45-AEACC58C2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9957" y="1992086"/>
                  <a:ext cx="861069" cy="84057"/>
                </a:xfrm>
                <a:prstGeom prst="straightConnector1">
                  <a:avLst/>
                </a:prstGeom>
                <a:ln w="57150">
                  <a:solidFill>
                    <a:srgbClr val="0000FF"/>
                  </a:solidFill>
                  <a:headEnd type="oval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C5D7215D-DF8D-19CB-F864-15711A7A1ED4}"/>
                    </a:ext>
                  </a:extLst>
                </p:cNvPr>
                <p:cNvSpPr txBox="1"/>
                <p:nvPr/>
              </p:nvSpPr>
              <p:spPr>
                <a:xfrm>
                  <a:off x="179614" y="1312503"/>
                  <a:ext cx="11103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0000FF"/>
                      </a:solidFill>
                    </a:rPr>
                    <a:t>Primeiro a ser atendido</a:t>
                  </a:r>
                </a:p>
              </p:txBody>
            </p:sp>
          </p:grp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0E691D9C-F858-D031-45DC-A3B392CD12E8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3195856" y="5928511"/>
                <a:ext cx="1003324" cy="2641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headEnd type="oval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596024F3-7A3E-CE82-1C54-E117518ED7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5215" y="5935113"/>
                <a:ext cx="1003324" cy="2641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headEnd type="oval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1">
              <a:extLst>
                <a:ext uri="{FF2B5EF4-FFF2-40B4-BE49-F238E27FC236}">
                  <a16:creationId xmlns:a16="http://schemas.microsoft.com/office/drawing/2014/main" id="{BB57B93E-4376-5184-A574-C026AE903656}"/>
                </a:ext>
              </a:extLst>
            </p:cNvPr>
            <p:cNvGrpSpPr/>
            <p:nvPr/>
          </p:nvGrpSpPr>
          <p:grpSpPr>
            <a:xfrm>
              <a:off x="7070537" y="5869309"/>
              <a:ext cx="908824" cy="549676"/>
              <a:chOff x="0" y="0"/>
              <a:chExt cx="538692" cy="218546"/>
            </a:xfrm>
          </p:grpSpPr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4EE4F6B1-BFB5-79CA-33AF-6290407A585F}"/>
                  </a:ext>
                </a:extLst>
              </p:cNvPr>
              <p:cNvCxnSpPr/>
              <p:nvPr/>
            </p:nvCxnSpPr>
            <p:spPr>
              <a:xfrm>
                <a:off x="0" y="0"/>
                <a:ext cx="409574" cy="1588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3">
                <a:extLst>
                  <a:ext uri="{FF2B5EF4-FFF2-40B4-BE49-F238E27FC236}">
                    <a16:creationId xmlns:a16="http://schemas.microsoft.com/office/drawing/2014/main" id="{D905FF34-62BC-1E27-DD03-D3356A5D7F66}"/>
                  </a:ext>
                </a:extLst>
              </p:cNvPr>
              <p:cNvCxnSpPr/>
              <p:nvPr/>
            </p:nvCxnSpPr>
            <p:spPr>
              <a:xfrm rot="5400000">
                <a:off x="328613" y="76731"/>
                <a:ext cx="157691" cy="8466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upo 4">
                <a:extLst>
                  <a:ext uri="{FF2B5EF4-FFF2-40B4-BE49-F238E27FC236}">
                    <a16:creationId xmlns:a16="http://schemas.microsoft.com/office/drawing/2014/main" id="{E4F29681-52A5-A106-565D-78C0589EFC6B}"/>
                  </a:ext>
                </a:extLst>
              </p:cNvPr>
              <p:cNvGrpSpPr/>
              <p:nvPr/>
            </p:nvGrpSpPr>
            <p:grpSpPr>
              <a:xfrm>
                <a:off x="200025" y="166158"/>
                <a:ext cx="338667" cy="52388"/>
                <a:chOff x="200025" y="166158"/>
                <a:chExt cx="338667" cy="52388"/>
              </a:xfrm>
            </p:grpSpPr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FC46BE18-15AE-55E4-C976-1D8322C965B4}"/>
                    </a:ext>
                  </a:extLst>
                </p:cNvPr>
                <p:cNvCxnSpPr/>
                <p:nvPr/>
              </p:nvCxnSpPr>
              <p:spPr>
                <a:xfrm>
                  <a:off x="200025" y="166158"/>
                  <a:ext cx="338667" cy="1588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36530392-E989-5029-EDC6-179253E03B0C}"/>
                    </a:ext>
                  </a:extLst>
                </p:cNvPr>
                <p:cNvCxnSpPr/>
                <p:nvPr/>
              </p:nvCxnSpPr>
              <p:spPr>
                <a:xfrm>
                  <a:off x="276226" y="216958"/>
                  <a:ext cx="194733" cy="1588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Encadeamento de Nós (Elementos)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95DBBD-31B4-230C-418D-8036EAB2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724025"/>
            <a:ext cx="907732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527881" y="-63147"/>
            <a:ext cx="8229600" cy="856071"/>
          </a:xfrm>
        </p:spPr>
        <p:txBody>
          <a:bodyPr/>
          <a:lstStyle/>
          <a:p>
            <a:r>
              <a:rPr lang="pt-BR" sz="2400" dirty="0"/>
              <a:t>Exercícios de Criação e Apresentação de  </a:t>
            </a:r>
            <a:br>
              <a:rPr lang="pt-BR" sz="2400" dirty="0"/>
            </a:br>
            <a:r>
              <a:rPr lang="pt-BR" sz="2400" dirty="0"/>
              <a:t>Lista Linear Encadeada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8A69-12FC-4C55-8079-112D5C6A729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9557" y="829589"/>
            <a:ext cx="7977757" cy="6218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sz="2000" dirty="0"/>
              <a:t>1) Como modificar o programa anterior para gerar essa lista?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91134" y="2882938"/>
            <a:ext cx="642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</a:rPr>
              <a:t>Vamos construir juntos no projeto </a:t>
            </a:r>
            <a:r>
              <a:rPr lang="pt-BR" sz="2000" b="1" dirty="0" err="1">
                <a:solidFill>
                  <a:srgbClr val="0000FF"/>
                </a:solidFill>
              </a:rPr>
              <a:t>Lista_Encadeada</a:t>
            </a:r>
            <a:endParaRPr lang="pt-BR" sz="2000" b="1" dirty="0">
              <a:solidFill>
                <a:srgbClr val="0000FF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9B6478-040C-44B9-A4E6-CF271490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1203189"/>
            <a:ext cx="6426926" cy="1593980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B5EC84CC-0E95-9FE9-BF80-21AE73FB15A9}"/>
              </a:ext>
            </a:extLst>
          </p:cNvPr>
          <p:cNvSpPr txBox="1">
            <a:spLocks noChangeArrowheads="1"/>
          </p:cNvSpPr>
          <p:nvPr/>
        </p:nvSpPr>
        <p:spPr>
          <a:xfrm>
            <a:off x="527881" y="3345077"/>
            <a:ext cx="7977757" cy="50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sz="2000" dirty="0"/>
              <a:t>2) Depois modificar apenas a referência lista para como apresentado na figura.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1D3273-BEFC-BE8C-CCF8-65780D75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83" y="3821467"/>
            <a:ext cx="551497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527881" y="-63147"/>
            <a:ext cx="8229600" cy="856071"/>
          </a:xfrm>
        </p:spPr>
        <p:txBody>
          <a:bodyPr/>
          <a:lstStyle/>
          <a:p>
            <a:r>
              <a:rPr lang="pt-BR" sz="2400" dirty="0"/>
              <a:t>Exercícios de Criação e Apresentação de  </a:t>
            </a:r>
            <a:br>
              <a:rPr lang="pt-BR" sz="2400" dirty="0"/>
            </a:br>
            <a:r>
              <a:rPr lang="pt-BR" sz="2400" dirty="0"/>
              <a:t>Lista Linear Encadeada</a:t>
            </a:r>
          </a:p>
        </p:txBody>
      </p:sp>
      <p:sp>
        <p:nvSpPr>
          <p:cNvPr id="8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8A69-12FC-4C55-8079-112D5C6A729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389049" y="929917"/>
            <a:ext cx="8507263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Como apresentar todos os valores armazenados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lista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apresentada a seguir?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D3DD1E-B3A3-83A8-FB0B-7F9D0403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30" y="1905110"/>
            <a:ext cx="5610225" cy="1095375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7894E26-86AC-634D-400A-28A66C3013D6}"/>
              </a:ext>
            </a:extLst>
          </p:cNvPr>
          <p:cNvSpPr txBox="1">
            <a:spLocks noChangeArrowheads="1"/>
          </p:cNvSpPr>
          <p:nvPr/>
        </p:nvSpPr>
        <p:spPr>
          <a:xfrm>
            <a:off x="389049" y="3604531"/>
            <a:ext cx="875495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pt-BR" sz="2400" dirty="0"/>
              <a:t>4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Como fica a lista se for executado o seguinte trecho de programa?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3B6BC89-8D59-D4F7-9B3D-ECD3D0B0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4023631"/>
            <a:ext cx="4664563" cy="16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4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Listas Lineares Encadeadas</a:t>
            </a:r>
            <a:endParaRPr lang="en-US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08196" cy="365125"/>
          </a:xfrm>
        </p:spPr>
        <p:txBody>
          <a:bodyPr/>
          <a:lstStyle/>
          <a:p>
            <a:r>
              <a:rPr lang="pt-BR" altLang="en-US"/>
              <a:t>Códigos de Alta Performance    Prof Patrícia Magna</a:t>
            </a:r>
            <a:endParaRPr lang="en-US" altLang="en-US" dirty="0"/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5BB3-6131-455D-A835-E19259A9F4C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1674" y="1018459"/>
            <a:ext cx="8467483" cy="4932397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Recordando:</a:t>
            </a:r>
          </a:p>
          <a:p>
            <a:pPr lvl="1"/>
            <a:r>
              <a:rPr lang="pt-BR" sz="2000" dirty="0"/>
              <a:t>Uma lista linear é uma coleção de elementos ordenados </a:t>
            </a:r>
          </a:p>
          <a:p>
            <a:pPr lvl="1"/>
            <a:r>
              <a:rPr lang="pt-BR" sz="2000" dirty="0"/>
              <a:t>O conceito de lista linear especifica que é uma estrutura dinâmica caracterizada por uma seqüência ordenada de elementos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Quando elementos de uma lista linear são alocados na memória principal de forma dinâmica (durante a execução do programa) essas listas são conhecidas como sendo </a:t>
            </a:r>
            <a:r>
              <a:rPr lang="pt-BR" sz="2400" b="1" dirty="0"/>
              <a:t>listas encadeadas</a:t>
            </a:r>
            <a:r>
              <a:rPr lang="pt-BR" sz="2400" dirty="0"/>
              <a:t> ou também </a:t>
            </a:r>
            <a:r>
              <a:rPr lang="pt-BR" sz="2400" b="1" dirty="0"/>
              <a:t>listas ligadas</a:t>
            </a:r>
            <a:r>
              <a:rPr lang="pt-BR" sz="2400" dirty="0"/>
              <a:t>.</a:t>
            </a:r>
            <a:endParaRPr lang="en-US" sz="2400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3124200" y="2640716"/>
            <a:ext cx="3429000" cy="1234598"/>
            <a:chOff x="2858" y="6422"/>
            <a:chExt cx="3176" cy="461"/>
          </a:xfrm>
          <a:solidFill>
            <a:schemeClr val="accent1"/>
          </a:solidFill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858" y="6422"/>
              <a:ext cx="605" cy="46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  <a:p>
              <a:pPr algn="ctr"/>
              <a:r>
                <a:rPr lang="en-US" dirty="0"/>
                <a:t>E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851" y="6422"/>
              <a:ext cx="606" cy="46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E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429" y="6422"/>
              <a:ext cx="605" cy="46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  <a:p>
              <a:pPr algn="ctr"/>
              <a:r>
                <a:rPr lang="en-US"/>
                <a:t>E</a:t>
              </a:r>
              <a:r>
                <a:rPr lang="en-US" baseline="-25000"/>
                <a:t>n-1</a:t>
              </a:r>
              <a:endParaRPr lang="en-US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4673" y="6422"/>
              <a:ext cx="60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 dirty="0"/>
                <a:t>. . .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de fixação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08196" cy="365125"/>
          </a:xfrm>
        </p:spPr>
        <p:txBody>
          <a:bodyPr/>
          <a:lstStyle/>
          <a:p>
            <a:r>
              <a:rPr lang="pt-BR" altLang="en-US"/>
              <a:t>Códigos de Alta Performance    Prof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A09B-543A-4A23-8F72-67CF88139CF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269" y="1028700"/>
            <a:ext cx="8674443" cy="5486400"/>
          </a:xfrm>
        </p:spPr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Clr>
                <a:srgbClr val="CC3300"/>
              </a:buClr>
              <a:buSzPct val="80000"/>
              <a:buFont typeface="+mj-lt"/>
              <a:buAutoNum type="arabicPeriod"/>
            </a:pPr>
            <a:r>
              <a:rPr lang="pt-BR" sz="2000" dirty="0"/>
              <a:t>Com suas palavras explique a diferença entre a memória conhecida como </a:t>
            </a:r>
            <a:r>
              <a:rPr lang="pt-BR" sz="2000" dirty="0" err="1"/>
              <a:t>stack</a:t>
            </a:r>
            <a:r>
              <a:rPr lang="pt-BR" sz="2000" dirty="0"/>
              <a:t> (pilha) e a </a:t>
            </a:r>
            <a:r>
              <a:rPr lang="pt-BR" sz="2000" dirty="0" err="1"/>
              <a:t>heap</a:t>
            </a:r>
            <a:r>
              <a:rPr lang="pt-BR" sz="2000" dirty="0"/>
              <a:t>?</a:t>
            </a:r>
          </a:p>
          <a:p>
            <a:pPr marL="571500" indent="-571500">
              <a:spcAft>
                <a:spcPts val="600"/>
              </a:spcAft>
              <a:buClr>
                <a:srgbClr val="CC3300"/>
              </a:buClr>
              <a:buSzPct val="80000"/>
              <a:buFont typeface="+mj-lt"/>
              <a:buAutoNum type="arabicPeriod"/>
            </a:pPr>
            <a:r>
              <a:rPr lang="pt-BR" sz="2000" dirty="0"/>
              <a:t>Por que cada elemento de uma lista linear encadeada é chamado de nó?</a:t>
            </a:r>
          </a:p>
          <a:p>
            <a:pPr marL="971550" lvl="1" indent="-571500">
              <a:buClr>
                <a:srgbClr val="CC3300"/>
              </a:buClr>
              <a:buSzPct val="80000"/>
              <a:buNone/>
            </a:pPr>
            <a:endParaRPr lang="pt-BR" sz="1800" dirty="0"/>
          </a:p>
          <a:p>
            <a:pPr marL="571500" indent="-571500">
              <a:buClr>
                <a:srgbClr val="CC3300"/>
              </a:buClr>
              <a:buSzPct val="80000"/>
              <a:buFont typeface="Wingdings" pitchFamily="2" charset="2"/>
              <a:buAutoNum type="arabicPeriod"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85198" cy="365125"/>
          </a:xfrm>
        </p:spPr>
        <p:txBody>
          <a:bodyPr/>
          <a:lstStyle/>
          <a:p>
            <a:r>
              <a:rPr lang="pt-BR"/>
              <a:t>Códigos de Alta Performance    Prof Patrícia Magna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41872" y="1155940"/>
            <a:ext cx="7944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000" dirty="0"/>
              <a:t>ASCÊNCIO, </a:t>
            </a:r>
            <a:r>
              <a:rPr lang="pt-BR" sz="2000" dirty="0" err="1"/>
              <a:t>A.F.</a:t>
            </a:r>
            <a:r>
              <a:rPr lang="pt-BR" sz="2000" dirty="0"/>
              <a:t>G; ARAUJO, </a:t>
            </a:r>
            <a:r>
              <a:rPr lang="pt-BR" sz="2000" dirty="0" err="1"/>
              <a:t>G.S.</a:t>
            </a:r>
            <a:r>
              <a:rPr lang="pt-BR" sz="2000" dirty="0"/>
              <a:t> </a:t>
            </a:r>
            <a:r>
              <a:rPr lang="pt-BR" sz="2000" b="1" dirty="0"/>
              <a:t>Estruturas de Dados: Algoritmos, Análise de Complexidade e Implementações em JAVA e C/C++. São Paulo, </a:t>
            </a:r>
            <a:r>
              <a:rPr lang="pt-BR" sz="2000" b="1" dirty="0" err="1"/>
              <a:t>Ed.</a:t>
            </a:r>
            <a:r>
              <a:rPr lang="pt-BR" sz="2000" b="1" dirty="0"/>
              <a:t>Pearson </a:t>
            </a:r>
            <a:r>
              <a:rPr lang="pt-BR" sz="2000" b="1" dirty="0" err="1"/>
              <a:t>Prentice</a:t>
            </a:r>
            <a:r>
              <a:rPr lang="pt-BR" sz="2000" b="1" dirty="0"/>
              <a:t> Hall, 2010.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/>
              <a:t>PEREIRA, </a:t>
            </a:r>
            <a:r>
              <a:rPr lang="pt-BR" sz="2000" dirty="0" err="1"/>
              <a:t>S.L.</a:t>
            </a:r>
            <a:r>
              <a:rPr lang="pt-BR" sz="2000" dirty="0"/>
              <a:t>; </a:t>
            </a:r>
            <a:r>
              <a:rPr lang="pt-BR" sz="2000" b="1" dirty="0"/>
              <a:t>Estruturas de Dados Fundamentais: Conceitos e Aplicações. São Paulo, Ed. Érica, 1996.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/>
              <a:t>TENEMBAUM, A.M </a:t>
            </a:r>
            <a:r>
              <a:rPr lang="pt-BR" sz="2000" dirty="0" err="1"/>
              <a:t>et</a:t>
            </a:r>
            <a:r>
              <a:rPr lang="pt-BR" sz="2000" dirty="0"/>
              <a:t> al.; </a:t>
            </a:r>
            <a:r>
              <a:rPr lang="pt-BR" sz="2000" b="1" dirty="0"/>
              <a:t>Estruturas de Dados usando C. </a:t>
            </a:r>
            <a:r>
              <a:rPr lang="pt-BR" sz="2000" b="1" dirty="0" err="1"/>
              <a:t>Makron</a:t>
            </a:r>
            <a:r>
              <a:rPr lang="pt-BR" sz="2000" b="1" dirty="0"/>
              <a:t> Books </a:t>
            </a:r>
            <a:r>
              <a:rPr lang="pt-BR" sz="2000" b="1" dirty="0" err="1"/>
              <a:t>Ltda</a:t>
            </a:r>
            <a:r>
              <a:rPr lang="pt-BR" sz="2000" b="1" dirty="0"/>
              <a:t>, 1995.</a:t>
            </a:r>
          </a:p>
          <a:p>
            <a:pPr algn="just">
              <a:buFont typeface="Arial" pitchFamily="34" charset="0"/>
              <a:buChar char="•"/>
            </a:pPr>
            <a:r>
              <a:rPr lang="pt-BR" sz="2000" dirty="0"/>
              <a:t>DEITEL, P; J.; </a:t>
            </a:r>
            <a:r>
              <a:rPr lang="pt-BR" sz="2000" dirty="0" err="1"/>
              <a:t>Deitel</a:t>
            </a:r>
            <a:r>
              <a:rPr lang="pt-BR" sz="2000" dirty="0"/>
              <a:t>, </a:t>
            </a:r>
            <a:r>
              <a:rPr lang="pt-BR" sz="2000" dirty="0" err="1"/>
              <a:t>H.M.</a:t>
            </a:r>
            <a:r>
              <a:rPr lang="pt-BR" sz="2000" dirty="0"/>
              <a:t>, </a:t>
            </a:r>
            <a:r>
              <a:rPr lang="pt-BR" sz="2000" b="1" dirty="0"/>
              <a:t>Java: como programar - 8ª edição, São Paulo, </a:t>
            </a:r>
            <a:r>
              <a:rPr lang="pt-BR" sz="2000" b="1" dirty="0" err="1"/>
              <a:t>Ed.</a:t>
            </a:r>
            <a:r>
              <a:rPr lang="pt-BR" sz="2000" b="1" dirty="0"/>
              <a:t>Pearson </a:t>
            </a:r>
            <a:r>
              <a:rPr lang="pt-BR" sz="2000" b="1" dirty="0" err="1"/>
              <a:t>Prentice</a:t>
            </a:r>
            <a:r>
              <a:rPr lang="pt-BR" sz="2000" b="1" dirty="0"/>
              <a:t> Hall, 2010.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pt-BR" sz="2000">
                <a:solidFill>
                  <a:schemeClr val="bg1"/>
                </a:solidFill>
                <a:latin typeface="Gotham-Bold"/>
                <a:cs typeface="Gotham-Bold"/>
              </a:rPr>
              <a:t>© 2025</a:t>
            </a: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err="1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: Patrícia Magna</a:t>
            </a:r>
          </a:p>
          <a:p>
            <a:pPr>
              <a:defRPr/>
            </a:pP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Códigos de Alta Performance  </a:t>
            </a:r>
          </a:p>
          <a:p>
            <a:r>
              <a:rPr lang="pt-BR" dirty="0"/>
              <a:t>  </a:t>
            </a:r>
            <a:r>
              <a:rPr lang="pt-BR" dirty="0" err="1"/>
              <a:t>Prof</a:t>
            </a:r>
            <a:r>
              <a:rPr lang="pt-BR" dirty="0"/>
              <a:t> Patrícia Magna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Definição</a:t>
            </a:r>
            <a:endParaRPr lang="en-US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296886" cy="365125"/>
          </a:xfrm>
        </p:spPr>
        <p:txBody>
          <a:bodyPr/>
          <a:lstStyle/>
          <a:p>
            <a:r>
              <a:rPr lang="pt-BR" altLang="en-US" dirty="0"/>
              <a:t>Códigos de Alta Performance - </a:t>
            </a:r>
            <a:r>
              <a:rPr lang="pt-BR" altLang="en-US" dirty="0" err="1"/>
              <a:t>Profa</a:t>
            </a:r>
            <a:r>
              <a:rPr lang="pt-BR" altLang="en-US" dirty="0"/>
              <a:t> Patrícia Magna</a:t>
            </a:r>
            <a:endParaRPr lang="en-US" altLang="en-US" dirty="0"/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D0A7-A53C-47FD-89FD-1D1277B0CE4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7308" y="1045028"/>
            <a:ext cx="8449491" cy="4659085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sz="2400" dirty="0"/>
              <a:t>A alocação dinâmica significa armazenar mais um dado alocando (ou obtendo) uma região de memória onde este novo dado deve ser armazenado dinamicamente, ou seja, enquanto o programa está sendo executado.</a:t>
            </a:r>
          </a:p>
          <a:p>
            <a:pPr>
              <a:spcAft>
                <a:spcPts val="1200"/>
              </a:spcAft>
            </a:pPr>
            <a:r>
              <a:rPr lang="pt-BR" sz="2400" dirty="0"/>
              <a:t>Portanto, deve ser utilizada quando não se conhece de antemão o número de elementos que uma estrutura deverá ter para armazenar dados de entrada de um programa.</a:t>
            </a:r>
          </a:p>
          <a:p>
            <a:pPr>
              <a:spcAft>
                <a:spcPts val="1200"/>
              </a:spcAft>
            </a:pPr>
            <a:r>
              <a:rPr lang="pt-BR" sz="2400" dirty="0"/>
              <a:t>O número máximo de elementos fica apenas restrito a disponibilidade de memória (memória RAM).</a:t>
            </a:r>
          </a:p>
          <a:p>
            <a:pPr>
              <a:spcAft>
                <a:spcPts val="1200"/>
              </a:spcAft>
            </a:pPr>
            <a:r>
              <a:rPr lang="pt-BR" sz="2400" dirty="0"/>
              <a:t>O espaço de memória disponível para ser utilizado pelo programa em execução é chamado de </a:t>
            </a:r>
            <a:r>
              <a:rPr lang="pt-BR" sz="2400" b="1" i="1" dirty="0" err="1"/>
              <a:t>heap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Regiões de Memória e seu Funcionamento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B5366D-67E8-9256-CD60-622B66F5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4" y="1347787"/>
            <a:ext cx="9049765" cy="39421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9257"/>
          </a:xfrm>
        </p:spPr>
        <p:txBody>
          <a:bodyPr/>
          <a:lstStyle/>
          <a:p>
            <a:r>
              <a:rPr lang="pt-BR" dirty="0"/>
              <a:t>Regiões de Memória e seu Funcionamento:</a:t>
            </a:r>
            <a:br>
              <a:rPr lang="pt-BR" dirty="0"/>
            </a:br>
            <a:r>
              <a:rPr lang="pt-BR" dirty="0"/>
              <a:t>Invocando um método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75630A-9A79-9DDB-7C36-3B25E012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547812"/>
            <a:ext cx="91154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29CB-72AD-0FFB-205B-3807957D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EBCD4-0E47-376B-D16C-14FAFE41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9257"/>
          </a:xfrm>
        </p:spPr>
        <p:txBody>
          <a:bodyPr/>
          <a:lstStyle/>
          <a:p>
            <a:r>
              <a:rPr lang="pt-BR" dirty="0"/>
              <a:t>Regiões de Memória e seu Funcionamento:</a:t>
            </a:r>
            <a:br>
              <a:rPr lang="pt-BR" dirty="0"/>
            </a:br>
            <a:r>
              <a:rPr lang="pt-BR" dirty="0"/>
              <a:t>Invocando um método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1C7EC5-E676-D272-9E89-71FB0142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Performance    Prof Patrícia Magna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DC8F9-D52E-D999-651D-9C109E6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D9AC36-FFB6-1603-C314-0088BAF6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343"/>
            <a:ext cx="9144000" cy="41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Regiões de Memória e seu Funcionamento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638550" y="6257893"/>
            <a:ext cx="2133600" cy="542796"/>
          </a:xfrm>
        </p:spPr>
        <p:txBody>
          <a:bodyPr/>
          <a:lstStyle/>
          <a:p>
            <a:r>
              <a:rPr lang="pt-BR" altLang="en-US"/>
              <a:t>Códigos de Alta Performance - Profa Patrícia Magna</a:t>
            </a:r>
            <a:endParaRPr lang="en-US" alt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E849-3BB4-42DF-92D2-588BF2E7CEEC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9FC13B-E744-B16B-3BF8-DFEECBDA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" y="1221380"/>
            <a:ext cx="8674443" cy="46679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Heap e seu Gerenciamento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841964" y="6356350"/>
            <a:ext cx="2133601" cy="365125"/>
          </a:xfrm>
        </p:spPr>
        <p:txBody>
          <a:bodyPr/>
          <a:lstStyle/>
          <a:p>
            <a:r>
              <a:rPr lang="pt-BR" altLang="en-US" dirty="0"/>
              <a:t>Códigos de Alta Performance - </a:t>
            </a:r>
            <a:r>
              <a:rPr lang="pt-BR" altLang="en-US" dirty="0" err="1"/>
              <a:t>Profa</a:t>
            </a:r>
            <a:r>
              <a:rPr lang="pt-BR" altLang="en-US" dirty="0"/>
              <a:t> Patrícia Magna</a:t>
            </a:r>
            <a:endParaRPr lang="en-US" alt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E849-3BB4-42DF-92D2-588BF2E7CEEC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F1ACC64-572B-0C4C-4183-22ABD10E65E2}"/>
              </a:ext>
            </a:extLst>
          </p:cNvPr>
          <p:cNvGrpSpPr/>
          <p:nvPr/>
        </p:nvGrpSpPr>
        <p:grpSpPr>
          <a:xfrm>
            <a:off x="233507" y="5123543"/>
            <a:ext cx="4673830" cy="1517213"/>
            <a:chOff x="233507" y="5123543"/>
            <a:chExt cx="4673830" cy="1517213"/>
          </a:xfrm>
        </p:grpSpPr>
        <p:sp>
          <p:nvSpPr>
            <p:cNvPr id="3" name="Onda 2">
              <a:extLst>
                <a:ext uri="{FF2B5EF4-FFF2-40B4-BE49-F238E27FC236}">
                  <a16:creationId xmlns:a16="http://schemas.microsoft.com/office/drawing/2014/main" id="{7AE2F519-1106-6915-30DF-8D3748A46D9E}"/>
                </a:ext>
              </a:extLst>
            </p:cNvPr>
            <p:cNvSpPr/>
            <p:nvPr/>
          </p:nvSpPr>
          <p:spPr>
            <a:xfrm>
              <a:off x="233507" y="5123543"/>
              <a:ext cx="4673829" cy="1517213"/>
            </a:xfrm>
            <a:prstGeom prst="wave">
              <a:avLst/>
            </a:prstGeom>
            <a:gradFill>
              <a:gsLst>
                <a:gs pos="0">
                  <a:srgbClr val="EBAFB5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AC4231B-1232-3EC2-7D4C-6729EF450ABB}"/>
                </a:ext>
              </a:extLst>
            </p:cNvPr>
            <p:cNvSpPr txBox="1"/>
            <p:nvPr/>
          </p:nvSpPr>
          <p:spPr>
            <a:xfrm>
              <a:off x="233508" y="5436657"/>
              <a:ext cx="46738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Portanto, cada vez que executamos o </a:t>
              </a:r>
              <a:r>
                <a:rPr lang="pt-BR" sz="1600" b="1" dirty="0">
                  <a:solidFill>
                    <a:srgbClr val="FF0000"/>
                  </a:solidFill>
                </a:rPr>
                <a:t>new</a:t>
              </a:r>
              <a:r>
                <a:rPr lang="pt-BR" sz="1600" dirty="0"/>
                <a:t> estamos alocando espaço de memória na memória </a:t>
              </a:r>
              <a:r>
                <a:rPr lang="pt-BR" sz="1600" b="1" dirty="0" err="1">
                  <a:solidFill>
                    <a:srgbClr val="FF0000"/>
                  </a:solidFill>
                </a:rPr>
                <a:t>heap</a:t>
              </a:r>
              <a:r>
                <a:rPr lang="pt-BR" sz="1600" dirty="0"/>
                <a:t> 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BDB6276A-DBBF-228A-4D6D-9AF6B071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743" y="827569"/>
            <a:ext cx="9358764" cy="396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2D663-FCE6-C457-6BC6-013EA2E0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/>
              <a:t>Lista Encadeada ou Lista Ligada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C27AD6-BB52-7AE5-8BF5-A12C95F1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 kern="1200">
                <a:latin typeface="+mn-lt"/>
                <a:ea typeface="+mn-ea"/>
                <a:cs typeface="+mn-cs"/>
              </a:rPr>
              <a:t>Códigos de Alta Performance    Prof Patrícia Magna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E5C596-8805-E12F-9178-D047F75E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0DBB9FE3-D63C-4A40-B010-4651D12E128D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07ED46-F643-DABF-2C1C-EAD12F020B01}"/>
              </a:ext>
            </a:extLst>
          </p:cNvPr>
          <p:cNvSpPr txBox="1"/>
          <p:nvPr/>
        </p:nvSpPr>
        <p:spPr>
          <a:xfrm>
            <a:off x="533400" y="1166017"/>
            <a:ext cx="462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ct val="20000"/>
              </a:spcBef>
              <a:buFont typeface="Arial"/>
              <a:buChar char="•"/>
            </a:pPr>
            <a:r>
              <a:rPr lang="en-US" sz="2400" dirty="0"/>
              <a:t>Agora que </a:t>
            </a:r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sabemos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alocar</a:t>
            </a:r>
            <a:r>
              <a:rPr lang="en-US" sz="2400" dirty="0"/>
              <a:t> (</a:t>
            </a:r>
            <a:r>
              <a:rPr lang="en-US" sz="2400" dirty="0" err="1"/>
              <a:t>reservar</a:t>
            </a:r>
            <a:r>
              <a:rPr lang="en-US" sz="2400" dirty="0"/>
              <a:t>) </a:t>
            </a:r>
            <a:r>
              <a:rPr lang="en-US" sz="2400" dirty="0" err="1"/>
              <a:t>espaço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a </a:t>
            </a:r>
            <a:r>
              <a:rPr lang="en-US" sz="2400" dirty="0" err="1"/>
              <a:t>execução</a:t>
            </a:r>
            <a:r>
              <a:rPr lang="en-US" sz="2400" dirty="0"/>
              <a:t> do </a:t>
            </a:r>
            <a:r>
              <a:rPr lang="en-US" sz="2400" dirty="0" err="1"/>
              <a:t>programa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vamos</a:t>
            </a:r>
            <a:r>
              <a:rPr lang="en-US" sz="2400" dirty="0"/>
              <a:t> </a:t>
            </a:r>
            <a:r>
              <a:rPr lang="en-US" sz="2400" dirty="0" err="1"/>
              <a:t>implementar</a:t>
            </a:r>
            <a:r>
              <a:rPr lang="en-US" sz="2400" dirty="0"/>
              <a:t> </a:t>
            </a:r>
            <a:r>
              <a:rPr lang="en-US" sz="2400" dirty="0" err="1"/>
              <a:t>nossas</a:t>
            </a:r>
            <a:r>
              <a:rPr lang="en-US" sz="2400" dirty="0"/>
              <a:t> </a:t>
            </a:r>
            <a:r>
              <a:rPr lang="en-US" sz="2400" dirty="0" err="1"/>
              <a:t>lista</a:t>
            </a:r>
            <a:r>
              <a:rPr lang="en-US" sz="2400" dirty="0"/>
              <a:t> </a:t>
            </a:r>
            <a:r>
              <a:rPr lang="en-US" sz="2400" dirty="0" err="1"/>
              <a:t>lineares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esse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alocação</a:t>
            </a:r>
            <a:r>
              <a:rPr lang="en-US" sz="2400" dirty="0"/>
              <a:t>?</a:t>
            </a:r>
          </a:p>
        </p:txBody>
      </p:sp>
      <p:pic>
        <p:nvPicPr>
          <p:cNvPr id="7" name="Gráfico 6" descr="Selo ponto de interrogação com preenchimento sólido">
            <a:extLst>
              <a:ext uri="{FF2B5EF4-FFF2-40B4-BE49-F238E27FC236}">
                <a16:creationId xmlns:a16="http://schemas.microsoft.com/office/drawing/2014/main" id="{6A8B8D3A-F9F1-DC21-AC54-984FCEF8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800" y="1144942"/>
            <a:ext cx="2567781" cy="25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1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1952</TotalTime>
  <Words>1008</Words>
  <Application>Microsoft Office PowerPoint</Application>
  <PresentationFormat>Apresentação na tela (4:3)</PresentationFormat>
  <Paragraphs>136</Paragraphs>
  <Slides>22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Gotham-Bold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Definição de Listas Lineares Encadeadas</vt:lpstr>
      <vt:lpstr>Definição</vt:lpstr>
      <vt:lpstr>Regiões de Memória e seu Funcionamento</vt:lpstr>
      <vt:lpstr>Regiões de Memória e seu Funcionamento: Invocando um método</vt:lpstr>
      <vt:lpstr>Regiões de Memória e seu Funcionamento: Invocando um método</vt:lpstr>
      <vt:lpstr>Regiões de Memória e seu Funcionamento</vt:lpstr>
      <vt:lpstr>Heap e seu Gerenciamento</vt:lpstr>
      <vt:lpstr>Lista Encadeada ou Lista Ligada</vt:lpstr>
      <vt:lpstr>Lista Encadeada - Introdução</vt:lpstr>
      <vt:lpstr>Lista Encadeada - Introdução</vt:lpstr>
      <vt:lpstr>Questões a serem resolvidas:</vt:lpstr>
      <vt:lpstr>Alunos espalhados na sala que vão ser atendidos na ordem em que chegaram</vt:lpstr>
      <vt:lpstr>Lista Linear Encadeada</vt:lpstr>
      <vt:lpstr>Representação de Lista Linear Encadeada</vt:lpstr>
      <vt:lpstr>Declaração de um Nó (Nodo)</vt:lpstr>
      <vt:lpstr>Exemplo Encadeamento de Nós (Elementos)</vt:lpstr>
      <vt:lpstr>Exercícios de Criação e Apresentação de   Lista Linear Encadeada</vt:lpstr>
      <vt:lpstr>Exercícios de Criação e Apresentação de   Lista Linear Encadeada</vt:lpstr>
      <vt:lpstr>Exercícios de fixação</vt:lpstr>
      <vt:lpstr>Referências Bibliográficas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Patrícia Magna</cp:lastModifiedBy>
  <cp:revision>283</cp:revision>
  <dcterms:created xsi:type="dcterms:W3CDTF">2015-01-30T10:46:50Z</dcterms:created>
  <dcterms:modified xsi:type="dcterms:W3CDTF">2025-04-04T19:42:12Z</dcterms:modified>
</cp:coreProperties>
</file>