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2" r:id="rId2"/>
    <p:sldMasterId id="2147483664" r:id="rId3"/>
    <p:sldMasterId id="2147483739" r:id="rId4"/>
  </p:sldMasterIdLst>
  <p:notesMasterIdLst>
    <p:notesMasterId r:id="rId28"/>
  </p:notesMasterIdLst>
  <p:sldIdLst>
    <p:sldId id="267" r:id="rId5"/>
    <p:sldId id="310" r:id="rId6"/>
    <p:sldId id="311" r:id="rId7"/>
    <p:sldId id="312" r:id="rId8"/>
    <p:sldId id="327" r:id="rId9"/>
    <p:sldId id="313" r:id="rId10"/>
    <p:sldId id="314" r:id="rId11"/>
    <p:sldId id="328" r:id="rId12"/>
    <p:sldId id="315" r:id="rId13"/>
    <p:sldId id="316" r:id="rId14"/>
    <p:sldId id="317" r:id="rId15"/>
    <p:sldId id="318" r:id="rId16"/>
    <p:sldId id="319" r:id="rId17"/>
    <p:sldId id="320" r:id="rId18"/>
    <p:sldId id="324" r:id="rId19"/>
    <p:sldId id="322" r:id="rId20"/>
    <p:sldId id="321" r:id="rId21"/>
    <p:sldId id="329" r:id="rId22"/>
    <p:sldId id="323" r:id="rId23"/>
    <p:sldId id="326" r:id="rId24"/>
    <p:sldId id="325" r:id="rId25"/>
    <p:sldId id="308" r:id="rId26"/>
    <p:sldId id="265" r:id="rId27"/>
  </p:sldIdLst>
  <p:sldSz cx="9144000" cy="6858000" type="screen4x3"/>
  <p:notesSz cx="7099300"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70DF9"/>
    <a:srgbClr val="F0265D"/>
    <a:srgbClr val="EBAFB5"/>
    <a:srgbClr val="F4D3D6"/>
    <a:srgbClr val="F9E8EA"/>
    <a:srgbClr val="020000"/>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11" autoAdjust="0"/>
  </p:normalViewPr>
  <p:slideViewPr>
    <p:cSldViewPr snapToGrid="0" snapToObjects="1">
      <p:cViewPr varScale="1">
        <p:scale>
          <a:sx n="50" d="100"/>
          <a:sy n="50" d="100"/>
        </p:scale>
        <p:origin x="1872" y="2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0F498697-E7EB-B84D-9726-13965ED94444}" type="datetimeFigureOut">
              <a:rPr lang="en-US" smtClean="0"/>
              <a:pPr/>
              <a:t>4/30/2025</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1DC6CD5E-26BD-9B45-BB2F-78648736C277}" type="slidenum">
              <a:rPr lang="en-US" smtClean="0"/>
              <a:pPr/>
              <a:t>‹nº›</a:t>
            </a:fld>
            <a:endParaRPr lang="en-US"/>
          </a:p>
        </p:txBody>
      </p:sp>
    </p:spTree>
    <p:extLst>
      <p:ext uri="{BB962C8B-B14F-4D97-AF65-F5344CB8AC3E}">
        <p14:creationId xmlns:p14="http://schemas.microsoft.com/office/powerpoint/2010/main" val="7992882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1DC6CD5E-26BD-9B45-BB2F-78648736C277}"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004888" y="774700"/>
            <a:ext cx="5097462" cy="3824288"/>
          </a:xfrm>
          <a:ln/>
        </p:spPr>
      </p:sp>
      <p:sp>
        <p:nvSpPr>
          <p:cNvPr id="25603" name="Rectangle 3"/>
          <p:cNvSpPr>
            <a:spLocks noGrp="1" noChangeArrowheads="1"/>
          </p:cNvSpPr>
          <p:nvPr>
            <p:ph type="body" idx="1"/>
          </p:nvPr>
        </p:nvSpPr>
        <p:spPr>
          <a:xfrm>
            <a:off x="946150" y="4859340"/>
            <a:ext cx="5207000" cy="4606925"/>
          </a:xfrm>
          <a:noFill/>
          <a:ln w="9525"/>
        </p:spPr>
        <p:txBody>
          <a:bodyPr/>
          <a:lstStyle/>
          <a:p>
            <a:endParaRPr lang="pt-BR">
              <a:latin typeface="Arial" pitchFamily="34" charset="0"/>
            </a:endParaRPr>
          </a:p>
        </p:txBody>
      </p:sp>
    </p:spTree>
    <p:extLst>
      <p:ext uri="{BB962C8B-B14F-4D97-AF65-F5344CB8AC3E}">
        <p14:creationId xmlns:p14="http://schemas.microsoft.com/office/powerpoint/2010/main" val="352819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C6CD5E-26BD-9B45-BB2F-78648736C277}" type="slidenum">
              <a:rPr lang="en-US" smtClean="0"/>
              <a:pPr/>
              <a:t>23</a:t>
            </a:fld>
            <a:endParaRPr lang="en-US"/>
          </a:p>
        </p:txBody>
      </p:sp>
    </p:spTree>
    <p:extLst>
      <p:ext uri="{BB962C8B-B14F-4D97-AF65-F5344CB8AC3E}">
        <p14:creationId xmlns:p14="http://schemas.microsoft.com/office/powerpoint/2010/main" val="3144727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323528" y="44625"/>
            <a:ext cx="7272808" cy="720079"/>
          </a:xfrm>
        </p:spPr>
        <p:txBody>
          <a:bodyPr/>
          <a:lstStyle>
            <a:lvl1pPr>
              <a:defRPr baseline="0">
                <a:solidFill>
                  <a:schemeClr val="bg1"/>
                </a:solidFill>
              </a:defRPr>
            </a:lvl1pPr>
          </a:lstStyle>
          <a:p>
            <a:r>
              <a:rPr lang="pt-BR" dirty="0"/>
              <a:t>Slide 1</a:t>
            </a:r>
          </a:p>
        </p:txBody>
      </p:sp>
      <p:sp>
        <p:nvSpPr>
          <p:cNvPr id="3" name="Subtítulo 2"/>
          <p:cNvSpPr>
            <a:spLocks noGrp="1"/>
          </p:cNvSpPr>
          <p:nvPr>
            <p:ph type="subTitle" idx="1"/>
          </p:nvPr>
        </p:nvSpPr>
        <p:spPr>
          <a:xfrm>
            <a:off x="179512" y="908720"/>
            <a:ext cx="8712968" cy="5328592"/>
          </a:xfrm>
        </p:spPr>
        <p:txBody>
          <a:bodyPr/>
          <a:lstStyle>
            <a:lvl1pPr marL="0" indent="0" algn="l">
              <a:buNone/>
              <a:defRPr>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pt-B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x-none"/>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x-none"/>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7" name="Date Placeholder 6"/>
          <p:cNvSpPr>
            <a:spLocks noGrp="1"/>
          </p:cNvSpPr>
          <p:nvPr>
            <p:ph type="dt" sz="half" idx="10"/>
          </p:nvPr>
        </p:nvSpPr>
        <p:spPr/>
        <p:txBody>
          <a:bodyPr/>
          <a:lstStyle/>
          <a:p>
            <a:fld id="{4B2E6AE8-2A32-4E22-85FD-AAA8E9310D3C}" type="datetime1">
              <a:rPr lang="pt-BR" smtClean="0"/>
              <a:pPr/>
              <a:t>30/04/2025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911823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Date Placeholder 2"/>
          <p:cNvSpPr>
            <a:spLocks noGrp="1"/>
          </p:cNvSpPr>
          <p:nvPr>
            <p:ph type="dt" sz="half" idx="10"/>
          </p:nvPr>
        </p:nvSpPr>
        <p:spPr/>
        <p:txBody>
          <a:bodyPr/>
          <a:lstStyle/>
          <a:p>
            <a:fld id="{F4057EFC-00CD-4A97-8943-A566A0F08B8B}" type="datetime1">
              <a:rPr lang="pt-BR" smtClean="0"/>
              <a:pPr/>
              <a:t>30/04/2025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31143957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0A0AB-F6E8-4BA5-B81A-146302F948E4}" type="datetime1">
              <a:rPr lang="pt-BR" smtClean="0"/>
              <a:pPr/>
              <a:t>30/04/2025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4AAA4-6363-4581-962D-1ACCC2D600C5}" type="slidenum">
              <a:rPr lang="en-US" smtClean="0"/>
              <a:pPr/>
              <a:t>‹nº›</a:t>
            </a:fld>
            <a:endParaRPr lang="en-US"/>
          </a:p>
        </p:txBody>
      </p:sp>
    </p:spTree>
    <p:extLst>
      <p:ext uri="{BB962C8B-B14F-4D97-AF65-F5344CB8AC3E}">
        <p14:creationId xmlns:p14="http://schemas.microsoft.com/office/powerpoint/2010/main" val="1324629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x-none"/>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FC6E3A12-5AFA-4753-B3D3-5D57AB8FB482}" type="datetime1">
              <a:rPr lang="pt-BR" smtClean="0"/>
              <a:pPr/>
              <a:t>30/04/2025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88733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x-none"/>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x-none"/>
              <a:t>Click to edit Master text styles</a:t>
            </a:r>
          </a:p>
        </p:txBody>
      </p:sp>
      <p:sp>
        <p:nvSpPr>
          <p:cNvPr id="5" name="Date Placeholder 4"/>
          <p:cNvSpPr>
            <a:spLocks noGrp="1"/>
          </p:cNvSpPr>
          <p:nvPr>
            <p:ph type="dt" sz="half" idx="10"/>
          </p:nvPr>
        </p:nvSpPr>
        <p:spPr/>
        <p:txBody>
          <a:bodyPr/>
          <a:lstStyle/>
          <a:p>
            <a:fld id="{2D8F65E0-D084-4674-83BF-2431AB138B73}" type="datetime1">
              <a:rPr lang="pt-BR" smtClean="0"/>
              <a:pPr/>
              <a:t>30/04/2025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503752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6C6314B6-C74F-4DD1-A0D7-BC6A895A1C96}" type="datetime1">
              <a:rPr lang="pt-BR" smtClean="0"/>
              <a:pPr/>
              <a:t>30/04/2025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469876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x-none"/>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10"/>
          </p:nvPr>
        </p:nvSpPr>
        <p:spPr/>
        <p:txBody>
          <a:bodyPr/>
          <a:lstStyle/>
          <a:p>
            <a:fld id="{93762AF8-A1BB-4B1A-85A5-8782BAD65BFF}" type="datetime1">
              <a:rPr lang="pt-BR" smtClean="0"/>
              <a:pPr/>
              <a:t>30/04/2025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2583356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ClipArt">
  <p:cSld name="Título, texto e clip-art">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7813"/>
            <a:ext cx="8229600" cy="1139825"/>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457200" y="1600200"/>
            <a:ext cx="4038600" cy="4530725"/>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lip-art 3"/>
          <p:cNvSpPr>
            <a:spLocks noGrp="1"/>
          </p:cNvSpPr>
          <p:nvPr>
            <p:ph type="clipArt" sz="half" idx="2"/>
          </p:nvPr>
        </p:nvSpPr>
        <p:spPr>
          <a:xfrm>
            <a:off x="4648200" y="1600200"/>
            <a:ext cx="4038600" cy="4530725"/>
          </a:xfrm>
        </p:spPr>
        <p:txBody>
          <a:bodyPr/>
          <a:lstStyle/>
          <a:p>
            <a:endParaRPr lang="pt-BR"/>
          </a:p>
        </p:txBody>
      </p:sp>
      <p:sp>
        <p:nvSpPr>
          <p:cNvPr id="5" name="Espaço Reservado para Data 4"/>
          <p:cNvSpPr>
            <a:spLocks noGrp="1"/>
          </p:cNvSpPr>
          <p:nvPr>
            <p:ph type="dt" sz="half" idx="10"/>
          </p:nvPr>
        </p:nvSpPr>
        <p:spPr>
          <a:xfrm>
            <a:off x="457200" y="6243638"/>
            <a:ext cx="2133600" cy="457200"/>
          </a:xfrm>
        </p:spPr>
        <p:txBody>
          <a:bodyPr/>
          <a:lstStyle>
            <a:lvl1pPr>
              <a:defRPr/>
            </a:lvl1pPr>
          </a:lstStyle>
          <a:p>
            <a:fld id="{EB1067C0-DBAD-4A5C-94C9-7D5463E6A96A}" type="datetime1">
              <a:rPr lang="pt-BR" altLang="en-US" smtClean="0"/>
              <a:pPr/>
              <a:t>30/04/2025</a:t>
            </a:fld>
            <a:endParaRPr lang="en-US" altLang="en-US"/>
          </a:p>
        </p:txBody>
      </p:sp>
      <p:sp>
        <p:nvSpPr>
          <p:cNvPr id="6" name="Espaço Reservado para Rodapé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Espaço Reservado para Número de Slide 6"/>
          <p:cNvSpPr>
            <a:spLocks noGrp="1"/>
          </p:cNvSpPr>
          <p:nvPr>
            <p:ph type="sldNum" sz="quarter" idx="12"/>
          </p:nvPr>
        </p:nvSpPr>
        <p:spPr>
          <a:xfrm>
            <a:off x="6553200" y="6243638"/>
            <a:ext cx="2133600" cy="457200"/>
          </a:xfrm>
        </p:spPr>
        <p:txBody>
          <a:bodyPr/>
          <a:lstStyle>
            <a:lvl1pPr>
              <a:defRPr/>
            </a:lvl1pPr>
          </a:lstStyle>
          <a:p>
            <a:fld id="{13EE9B10-B22F-43AD-A97D-5CEA38F384AA}" type="slidenum">
              <a:rPr lang="en-US" altLang="en-US"/>
              <a:pPr/>
              <a:t>‹nº›</a:t>
            </a:fld>
            <a:endParaRPr lang="en-US"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fld id="{DD530549-B0A2-44DD-9921-1FEE56513E1F}" type="datetime1">
              <a:rPr lang="pt-BR" altLang="en-US" smtClean="0"/>
              <a:pPr/>
              <a:t>30/04/2025</a:t>
            </a:fld>
            <a:endParaRPr lang="en-US" altLang="en-US"/>
          </a:p>
        </p:txBody>
      </p:sp>
      <p:sp>
        <p:nvSpPr>
          <p:cNvPr id="5" name="Espaço Reservado para Rodapé 4"/>
          <p:cNvSpPr>
            <a:spLocks noGrp="1"/>
          </p:cNvSpPr>
          <p:nvPr>
            <p:ph type="ftr" sz="quarter" idx="11"/>
          </p:nvPr>
        </p:nvSpPr>
        <p:spPr/>
        <p:txBody>
          <a:bodyPr/>
          <a:lstStyle>
            <a:lvl1pPr>
              <a:defRPr/>
            </a:lvl1pPr>
          </a:lstStyle>
          <a:p>
            <a:endParaRPr lang="en-US" altLang="en-US"/>
          </a:p>
        </p:txBody>
      </p:sp>
      <p:sp>
        <p:nvSpPr>
          <p:cNvPr id="6" name="Espaço Reservado para Número de Slide 5"/>
          <p:cNvSpPr>
            <a:spLocks noGrp="1"/>
          </p:cNvSpPr>
          <p:nvPr>
            <p:ph type="sldNum" sz="quarter" idx="12"/>
          </p:nvPr>
        </p:nvSpPr>
        <p:spPr/>
        <p:txBody>
          <a:bodyPr/>
          <a:lstStyle>
            <a:lvl1pPr>
              <a:defRPr/>
            </a:lvl1pPr>
          </a:lstStyle>
          <a:p>
            <a:fld id="{4B4ADB1F-A579-4469-AC96-21B5C7927DD5}" type="slidenum">
              <a:rPr lang="en-US" altLang="en-US"/>
              <a:pPr/>
              <a:t>‹nº›</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9581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190500"/>
            <a:ext cx="7323138" cy="555625"/>
          </a:xfrm>
        </p:spPr>
        <p:txBody>
          <a:bodyPr/>
          <a:lstStyle/>
          <a:p>
            <a:r>
              <a:rPr lang="x-none"/>
              <a:t>Click to edit Master title style</a:t>
            </a:r>
            <a:endParaRPr lang="pt-BR"/>
          </a:p>
        </p:txBody>
      </p:sp>
    </p:spTree>
    <p:extLst>
      <p:ext uri="{BB962C8B-B14F-4D97-AF65-F5344CB8AC3E}">
        <p14:creationId xmlns:p14="http://schemas.microsoft.com/office/powerpoint/2010/main" val="154162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0" y="44625"/>
            <a:ext cx="7596336" cy="1224136"/>
          </a:xfrm>
        </p:spPr>
        <p:txBody>
          <a:bodyPr/>
          <a:lstStyle>
            <a:lvl1pPr>
              <a:defRPr>
                <a:solidFill>
                  <a:schemeClr val="bg1"/>
                </a:solidFill>
                <a:latin typeface="Arial" pitchFamily="34" charset="0"/>
                <a:cs typeface="Arial" pitchFamily="34" charset="0"/>
              </a:defRPr>
            </a:lvl1pPr>
          </a:lstStyle>
          <a:p>
            <a:r>
              <a:rPr lang="pt-BR" dirty="0"/>
              <a:t>Slide 2</a:t>
            </a:r>
          </a:p>
        </p:txBody>
      </p:sp>
      <p:sp>
        <p:nvSpPr>
          <p:cNvPr id="3" name="Subtítulo 2"/>
          <p:cNvSpPr>
            <a:spLocks noGrp="1"/>
          </p:cNvSpPr>
          <p:nvPr>
            <p:ph type="subTitle" idx="1"/>
          </p:nvPr>
        </p:nvSpPr>
        <p:spPr>
          <a:xfrm>
            <a:off x="1475656" y="1340768"/>
            <a:ext cx="6192688" cy="4104456"/>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hasCustomPrompt="1"/>
          </p:nvPr>
        </p:nvSpPr>
        <p:spPr>
          <a:xfrm>
            <a:off x="1619672" y="44625"/>
            <a:ext cx="6120680" cy="1008112"/>
          </a:xfrm>
        </p:spPr>
        <p:txBody>
          <a:bodyPr/>
          <a:lstStyle>
            <a:lvl1pPr>
              <a:defRPr>
                <a:solidFill>
                  <a:schemeClr val="bg1"/>
                </a:solidFill>
                <a:latin typeface="Arial" pitchFamily="34" charset="0"/>
                <a:cs typeface="Arial" pitchFamily="34" charset="0"/>
              </a:defRPr>
            </a:lvl1pPr>
          </a:lstStyle>
          <a:p>
            <a:r>
              <a:rPr lang="pt-BR" dirty="0"/>
              <a:t>Slide 3</a:t>
            </a:r>
          </a:p>
        </p:txBody>
      </p:sp>
      <p:sp>
        <p:nvSpPr>
          <p:cNvPr id="3" name="Subtítulo 2"/>
          <p:cNvSpPr>
            <a:spLocks noGrp="1"/>
          </p:cNvSpPr>
          <p:nvPr>
            <p:ph type="subTitle" idx="1"/>
          </p:nvPr>
        </p:nvSpPr>
        <p:spPr>
          <a:xfrm>
            <a:off x="1547664" y="1268760"/>
            <a:ext cx="6192688" cy="4176464"/>
          </a:xfrm>
        </p:spPr>
        <p:txBody>
          <a:bodyPr/>
          <a:lstStyle>
            <a:lvl1pPr marL="0" indent="0" algn="ctr">
              <a:buNone/>
              <a:defRPr>
                <a:solidFill>
                  <a:schemeClr val="tx1"/>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dirty="0"/>
              <a:t>Clique para editar o estilo do subtítulo mestre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x-none"/>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x-none"/>
              <a:t>Click to edit Master subtitle style</a:t>
            </a:r>
            <a:endParaRPr lang="en-US"/>
          </a:p>
        </p:txBody>
      </p:sp>
      <p:sp>
        <p:nvSpPr>
          <p:cNvPr id="4" name="Date Placeholder 3"/>
          <p:cNvSpPr>
            <a:spLocks noGrp="1"/>
          </p:cNvSpPr>
          <p:nvPr>
            <p:ph type="dt" sz="half" idx="10"/>
          </p:nvPr>
        </p:nvSpPr>
        <p:spPr/>
        <p:txBody>
          <a:bodyPr/>
          <a:lstStyle/>
          <a:p>
            <a:fld id="{0E056803-AF85-4249-96E3-3294D466AD15}" type="datetime1">
              <a:rPr lang="pt-BR" smtClean="0"/>
              <a:pPr/>
              <a:t>30/04/2025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617856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3"/>
          <p:cNvSpPr/>
          <p:nvPr userDrawn="1"/>
        </p:nvSpPr>
        <p:spPr>
          <a:xfrm>
            <a:off x="8044249" y="6343992"/>
            <a:ext cx="1176708" cy="365125"/>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9557" y="328709"/>
            <a:ext cx="8229600" cy="466767"/>
          </a:xfrm>
        </p:spPr>
        <p:txBody>
          <a:bodyPr>
            <a:noAutofit/>
          </a:bodyPr>
          <a:lstStyle>
            <a:lvl1pPr algn="l">
              <a:defRPr sz="2500"/>
            </a:lvl1pPr>
          </a:lstStyle>
          <a:p>
            <a:r>
              <a:rPr lang="x-none"/>
              <a:t>Click to edit Master title style</a:t>
            </a:r>
            <a:endParaRPr lang="en-US" dirty="0"/>
          </a:p>
        </p:txBody>
      </p:sp>
      <p:sp>
        <p:nvSpPr>
          <p:cNvPr id="4" name="Date Placeholder 3"/>
          <p:cNvSpPr>
            <a:spLocks noGrp="1"/>
          </p:cNvSpPr>
          <p:nvPr>
            <p:ph type="dt" sz="half" idx="10"/>
          </p:nvPr>
        </p:nvSpPr>
        <p:spPr/>
        <p:txBody>
          <a:bodyPr/>
          <a:lstStyle/>
          <a:p>
            <a:fld id="{170D34D7-D6AE-4638-AE6F-32ED00077254}" type="datetime1">
              <a:rPr lang="pt-BR" smtClean="0"/>
              <a:pPr/>
              <a:t>30/04/2025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lvl1pPr>
              <a:defRPr sz="1800" b="1"/>
            </a:lvl1pPr>
          </a:lstStyle>
          <a:p>
            <a:fld id="{0DBB9FE3-D63C-4A40-B010-4651D12E128D}" type="slidenum">
              <a:rPr lang="pt-BR" smtClean="0"/>
              <a:pPr/>
              <a:t>‹nº›</a:t>
            </a:fld>
            <a:endParaRPr lang="pt-BR"/>
          </a:p>
        </p:txBody>
      </p:sp>
      <p:cxnSp>
        <p:nvCxnSpPr>
          <p:cNvPr id="8" name="Conector reto 7"/>
          <p:cNvCxnSpPr/>
          <p:nvPr userDrawn="1"/>
        </p:nvCxnSpPr>
        <p:spPr>
          <a:xfrm>
            <a:off x="457200" y="741405"/>
            <a:ext cx="8229600" cy="0"/>
          </a:xfrm>
          <a:prstGeom prst="line">
            <a:avLst/>
          </a:prstGeom>
          <a:ln w="31750">
            <a:solidFill>
              <a:srgbClr val="F0265D"/>
            </a:solidFill>
          </a:ln>
        </p:spPr>
        <p:style>
          <a:lnRef idx="2">
            <a:schemeClr val="accent1"/>
          </a:lnRef>
          <a:fillRef idx="0">
            <a:schemeClr val="accent1"/>
          </a:fillRef>
          <a:effectRef idx="1">
            <a:schemeClr val="accent1"/>
          </a:effectRef>
          <a:fontRef idx="minor">
            <a:schemeClr val="tx1"/>
          </a:fontRef>
        </p:style>
      </p:cxnSp>
      <p:pic>
        <p:nvPicPr>
          <p:cNvPr id="9" name="Picture 17"/>
          <p:cNvPicPr>
            <a:picLocks noChangeAspect="1"/>
          </p:cNvPicPr>
          <p:nvPr userDrawn="1"/>
        </p:nvPicPr>
        <p:blipFill>
          <a:blip r:embed="rId2" cstate="print"/>
          <a:stretch>
            <a:fillRect/>
          </a:stretch>
        </p:blipFill>
        <p:spPr>
          <a:xfrm>
            <a:off x="7829017" y="329329"/>
            <a:ext cx="997107" cy="272893"/>
          </a:xfrm>
          <a:prstGeom prst="rect">
            <a:avLst/>
          </a:prstGeom>
        </p:spPr>
      </p:pic>
      <p:sp>
        <p:nvSpPr>
          <p:cNvPr id="11" name="Rectangle 18"/>
          <p:cNvSpPr/>
          <p:nvPr userDrawn="1"/>
        </p:nvSpPr>
        <p:spPr>
          <a:xfrm>
            <a:off x="397557" y="364111"/>
            <a:ext cx="72000" cy="284481"/>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54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x-none"/>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x-none"/>
              <a:t>Click to edit Master text styles</a:t>
            </a:r>
          </a:p>
        </p:txBody>
      </p:sp>
      <p:sp>
        <p:nvSpPr>
          <p:cNvPr id="4" name="Date Placeholder 3"/>
          <p:cNvSpPr>
            <a:spLocks noGrp="1"/>
          </p:cNvSpPr>
          <p:nvPr>
            <p:ph type="dt" sz="half" idx="10"/>
          </p:nvPr>
        </p:nvSpPr>
        <p:spPr/>
        <p:txBody>
          <a:bodyPr/>
          <a:lstStyle/>
          <a:p>
            <a:fld id="{4BF30DE7-12B0-41E9-8D3F-A3175C20CA03}" type="datetime1">
              <a:rPr lang="pt-BR" smtClean="0"/>
              <a:pPr/>
              <a:t>30/04/2025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6629CB-7937-4506-A327-ACF88B95BB03}" type="slidenum">
              <a:rPr lang="en-US" smtClean="0"/>
              <a:pPr/>
              <a:t>‹nº›</a:t>
            </a:fld>
            <a:endParaRPr lang="en-US"/>
          </a:p>
        </p:txBody>
      </p:sp>
    </p:spTree>
    <p:extLst>
      <p:ext uri="{BB962C8B-B14F-4D97-AF65-F5344CB8AC3E}">
        <p14:creationId xmlns:p14="http://schemas.microsoft.com/office/powerpoint/2010/main" val="104382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5" name="Date Placeholder 4"/>
          <p:cNvSpPr>
            <a:spLocks noGrp="1"/>
          </p:cNvSpPr>
          <p:nvPr>
            <p:ph type="dt" sz="half" idx="10"/>
          </p:nvPr>
        </p:nvSpPr>
        <p:spPr/>
        <p:txBody>
          <a:bodyPr/>
          <a:lstStyle/>
          <a:p>
            <a:fld id="{CA3142A7-2A8D-470D-AC76-3BAD95F76ED2}" type="datetime1">
              <a:rPr lang="pt-BR" smtClean="0"/>
              <a:pPr/>
              <a:t>30/04/2025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DBB9FE3-D63C-4A40-B010-4651D12E128D}" type="slidenum">
              <a:rPr lang="pt-BR" smtClean="0"/>
              <a:pPr/>
              <a:t>‹nº›</a:t>
            </a:fld>
            <a:endParaRPr lang="pt-BR"/>
          </a:p>
        </p:txBody>
      </p:sp>
    </p:spTree>
    <p:extLst>
      <p:ext uri="{BB962C8B-B14F-4D97-AF65-F5344CB8AC3E}">
        <p14:creationId xmlns:p14="http://schemas.microsoft.com/office/powerpoint/2010/main" val="7382924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D4699-8308-4101-BEFC-62E1FA0794B2}" type="datetime1">
              <a:rPr lang="pt-BR" smtClean="0"/>
              <a:pPr/>
              <a:t>30/04/2025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pic>
        <p:nvPicPr>
          <p:cNvPr id="2050" name="Picture 2" descr="K:\Júnior\B.I\FIAP Shift\Template 4.jpg"/>
          <p:cNvPicPr>
            <a:picLocks noChangeAspect="1" noChangeArrowheads="1"/>
          </p:cNvPicPr>
          <p:nvPr/>
        </p:nvPicPr>
        <p:blipFill>
          <a:blip r:embed="rId5" cstate="print"/>
          <a:srcRect/>
          <a:stretch>
            <a:fillRect/>
          </a:stretch>
        </p:blipFill>
        <p:spPr bwMode="auto">
          <a:xfrm>
            <a:off x="0" y="0"/>
            <a:ext cx="9144000" cy="6858001"/>
          </a:xfrm>
          <a:prstGeom prst="rect">
            <a:avLst/>
          </a:prstGeom>
          <a:noFill/>
        </p:spPr>
      </p:pic>
    </p:spTree>
  </p:cSld>
  <p:clrMap bg1="lt1" tx1="dk1" bg2="lt2" tx2="dk2" accent1="accent1" accent2="accent2" accent3="accent3" accent4="accent4" accent5="accent5" accent6="accent6" hlink="hlink" folHlink="folHlink"/>
  <p:sldLayoutIdLst>
    <p:sldLayoutId id="2147483661" r:id="rId1"/>
    <p:sldLayoutId id="2147483667" r:id="rId2"/>
    <p:sldLayoutId id="2147483668" r:id="rId3"/>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B1A718-F8A9-4877-9E4A-0F67652CF449}" type="datetime1">
              <a:rPr lang="pt-BR" smtClean="0"/>
              <a:pPr/>
              <a:t>30/04/2025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79B6C0-1EBF-4909-A23C-2B4E6C0F9776}" type="slidenum">
              <a:rPr lang="pt-BR" smtClean="0"/>
              <a:pPr/>
              <a:t>‹nº›</a:t>
            </a:fld>
            <a:endParaRPr lang="pt-BR"/>
          </a:p>
        </p:txBody>
      </p:sp>
      <p:pic>
        <p:nvPicPr>
          <p:cNvPr id="3074" name="Picture 2" descr="K:\Júnior\B.I\FIAP Shift\Template 2.jpg"/>
          <p:cNvPicPr>
            <a:picLocks noChangeAspect="1" noChangeArrowheads="1"/>
          </p:cNvPicPr>
          <p:nvPr/>
        </p:nvPicPr>
        <p:blipFill>
          <a:blip r:embed="rId3" cstate="print"/>
          <a:srcRect/>
          <a:stretch>
            <a:fillRect/>
          </a:stretch>
        </p:blipFill>
        <p:spPr bwMode="auto">
          <a:xfrm>
            <a:off x="0" y="0"/>
            <a:ext cx="9144000" cy="6858000"/>
          </a:xfrm>
          <a:prstGeom prst="rect">
            <a:avLst/>
          </a:prstGeom>
          <a:noFill/>
        </p:spPr>
      </p:pic>
    </p:spTree>
  </p:cSld>
  <p:clrMap bg1="lt1" tx1="dk1" bg2="lt2" tx2="dk2" accent1="accent1" accent2="accent2" accent3="accent3" accent4="accent4" accent5="accent5" accent6="accent6" hlink="hlink" folHlink="folHlink"/>
  <p:sldLayoutIdLst>
    <p:sldLayoutId id="2147483663"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497C22-7A17-4165-93D5-DFAEE71E93C8}" type="datetime1">
              <a:rPr lang="pt-BR" smtClean="0"/>
              <a:pPr/>
              <a:t>30/04/2025</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DE16-AB64-4071-8A5E-208E5097AA46}" type="slidenum">
              <a:rPr lang="pt-BR" smtClean="0"/>
              <a:pPr/>
              <a:t>‹nº›</a:t>
            </a:fld>
            <a:endParaRPr lang="pt-BR"/>
          </a:p>
        </p:txBody>
      </p:sp>
      <p:pic>
        <p:nvPicPr>
          <p:cNvPr id="4098" name="Picture 2" descr="K:\Júnior\B.I\FIAP Shift\Template 3.jpg"/>
          <p:cNvPicPr>
            <a:picLocks noChangeAspect="1" noChangeArrowheads="1"/>
          </p:cNvPicPr>
          <p:nvPr/>
        </p:nvPicPr>
        <p:blipFill>
          <a:blip r:embed="rId3" cstate="print"/>
          <a:srcRect/>
          <a:stretch>
            <a:fillRect/>
          </a:stretch>
        </p:blipFill>
        <p:spPr bwMode="auto">
          <a:xfrm>
            <a:off x="0" y="-99393"/>
            <a:ext cx="9276524" cy="6957393"/>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x-none"/>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x-none"/>
              <a:t>Click to edit Master text styles</a:t>
            </a:r>
          </a:p>
          <a:p>
            <a:pPr lvl="1"/>
            <a:r>
              <a:rPr lang="x-none"/>
              <a:t>Second level</a:t>
            </a:r>
          </a:p>
          <a:p>
            <a:pPr lvl="2"/>
            <a:r>
              <a:rPr lang="x-none"/>
              <a:t>Third level</a:t>
            </a:r>
          </a:p>
          <a:p>
            <a:pPr lvl="3"/>
            <a:r>
              <a:rPr lang="x-none"/>
              <a:t>Fourth level</a:t>
            </a:r>
          </a:p>
          <a:p>
            <a:pPr lvl="4"/>
            <a:r>
              <a:rPr lang="x-none"/>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D6742F-0D61-4529-B825-2F3AFF53E5AC}" type="datetime1">
              <a:rPr lang="pt-BR" smtClean="0"/>
              <a:pPr/>
              <a:t>30/04/2025</a:t>
            </a:fld>
            <a:endParaRPr lang="pt-B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B9FE3-D63C-4A40-B010-4651D12E128D}" type="slidenum">
              <a:rPr lang="pt-BR" smtClean="0"/>
              <a:pPr/>
              <a:t>‹nº›</a:t>
            </a:fld>
            <a:endParaRPr lang="pt-BR"/>
          </a:p>
        </p:txBody>
      </p:sp>
    </p:spTree>
    <p:extLst>
      <p:ext uri="{BB962C8B-B14F-4D97-AF65-F5344CB8AC3E}">
        <p14:creationId xmlns:p14="http://schemas.microsoft.com/office/powerpoint/2010/main" val="337106221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cstate="print"/>
          <a:srcRect l="21776" r="21705"/>
          <a:stretch/>
        </p:blipFill>
        <p:spPr>
          <a:xfrm>
            <a:off x="0" y="2608031"/>
            <a:ext cx="9155651" cy="2789855"/>
          </a:xfrm>
          <a:prstGeom prst="rect">
            <a:avLst/>
          </a:prstGeom>
        </p:spPr>
      </p:pic>
      <p:pic>
        <p:nvPicPr>
          <p:cNvPr id="19" name="Picture 18"/>
          <p:cNvPicPr>
            <a:picLocks noChangeAspect="1"/>
          </p:cNvPicPr>
          <p:nvPr/>
        </p:nvPicPr>
        <p:blipFill>
          <a:blip r:embed="rId3" cstate="print"/>
          <a:stretch>
            <a:fillRect/>
          </a:stretch>
        </p:blipFill>
        <p:spPr>
          <a:xfrm>
            <a:off x="7829017" y="329329"/>
            <a:ext cx="997107" cy="272893"/>
          </a:xfrm>
          <a:prstGeom prst="rect">
            <a:avLst/>
          </a:prstGeom>
        </p:spPr>
      </p:pic>
      <p:sp>
        <p:nvSpPr>
          <p:cNvPr id="2" name="Rectangle 1"/>
          <p:cNvSpPr/>
          <p:nvPr/>
        </p:nvSpPr>
        <p:spPr>
          <a:xfrm>
            <a:off x="0" y="0"/>
            <a:ext cx="9144000" cy="78757"/>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1000230" y="2934555"/>
            <a:ext cx="8143770" cy="978729"/>
          </a:xfrm>
          <a:prstGeom prst="rect">
            <a:avLst/>
          </a:prstGeom>
          <a:noFill/>
        </p:spPr>
        <p:txBody>
          <a:bodyPr wrap="square" rtlCol="0">
            <a:spAutoFit/>
          </a:bodyPr>
          <a:lstStyle/>
          <a:p>
            <a:pPr>
              <a:lnSpc>
                <a:spcPct val="90000"/>
              </a:lnSpc>
            </a:pPr>
            <a:r>
              <a:rPr lang="pt-BR" sz="3200" dirty="0">
                <a:solidFill>
                  <a:srgbClr val="FFFF00"/>
                </a:solidFill>
                <a:latin typeface="Gotham-Bold"/>
                <a:cs typeface="Gotham-Bold"/>
              </a:rPr>
              <a:t>Listas Encadeadas Especiais:</a:t>
            </a:r>
          </a:p>
          <a:p>
            <a:pPr>
              <a:lnSpc>
                <a:spcPct val="90000"/>
              </a:lnSpc>
            </a:pPr>
            <a:r>
              <a:rPr lang="pt-BR" sz="3200" dirty="0">
                <a:solidFill>
                  <a:srgbClr val="FFFF00"/>
                </a:solidFill>
                <a:latin typeface="Gotham-Bold"/>
                <a:cs typeface="Gotham-Bold"/>
              </a:rPr>
              <a:t>                               Filas Encadeadas</a:t>
            </a:r>
            <a:endParaRPr lang="en-US" sz="3200" dirty="0">
              <a:solidFill>
                <a:srgbClr val="FFFF00"/>
              </a:solidFill>
              <a:latin typeface="Gotham-Bold"/>
              <a:cs typeface="Gotham-Bold"/>
            </a:endParaRPr>
          </a:p>
        </p:txBody>
      </p:sp>
      <p:sp>
        <p:nvSpPr>
          <p:cNvPr id="21" name="TextBox 20"/>
          <p:cNvSpPr txBox="1"/>
          <p:nvPr/>
        </p:nvSpPr>
        <p:spPr>
          <a:xfrm>
            <a:off x="1011882" y="3857840"/>
            <a:ext cx="5541318" cy="400110"/>
          </a:xfrm>
          <a:prstGeom prst="rect">
            <a:avLst/>
          </a:prstGeom>
          <a:noFill/>
        </p:spPr>
        <p:txBody>
          <a:bodyPr wrap="square" rtlCol="0">
            <a:spAutoFit/>
          </a:bodyPr>
          <a:lstStyle/>
          <a:p>
            <a:r>
              <a:rPr lang="pt-BR" sz="2000" b="1" dirty="0">
                <a:solidFill>
                  <a:schemeClr val="bg2"/>
                </a:solidFill>
                <a:latin typeface="Gotham-Bold"/>
              </a:rPr>
              <a:t>Códigos de Alta Performance</a:t>
            </a:r>
          </a:p>
        </p:txBody>
      </p:sp>
      <p:sp>
        <p:nvSpPr>
          <p:cNvPr id="22" name="TextBox 21"/>
          <p:cNvSpPr txBox="1"/>
          <p:nvPr/>
        </p:nvSpPr>
        <p:spPr>
          <a:xfrm>
            <a:off x="1011882" y="4444109"/>
            <a:ext cx="6817135" cy="341632"/>
          </a:xfrm>
          <a:prstGeom prst="rect">
            <a:avLst/>
          </a:prstGeom>
          <a:noFill/>
        </p:spPr>
        <p:txBody>
          <a:bodyPr wrap="square" rtlCol="0">
            <a:spAutoFit/>
          </a:bodyPr>
          <a:lstStyle/>
          <a:p>
            <a:pPr>
              <a:lnSpc>
                <a:spcPct val="90000"/>
              </a:lnSpc>
            </a:pPr>
            <a:r>
              <a:rPr lang="en-US" dirty="0" err="1">
                <a:solidFill>
                  <a:srgbClr val="FFFFFF"/>
                </a:solidFill>
                <a:latin typeface="Gotham-Bold"/>
                <a:cs typeface="Gotham-Bold"/>
              </a:rPr>
              <a:t>PROFa</a:t>
            </a:r>
            <a:r>
              <a:rPr lang="en-US" dirty="0">
                <a:solidFill>
                  <a:srgbClr val="FFFFFF"/>
                </a:solidFill>
                <a:latin typeface="Gotham-Bold"/>
                <a:cs typeface="Gotham-Bold"/>
              </a:rPr>
              <a:t>. PATRÍCIA MAGNA  - profpatricia.magna@fiap.com.br</a:t>
            </a:r>
          </a:p>
        </p:txBody>
      </p:sp>
      <p:sp>
        <p:nvSpPr>
          <p:cNvPr id="23" name="Rectangle 22"/>
          <p:cNvSpPr/>
          <p:nvPr/>
        </p:nvSpPr>
        <p:spPr>
          <a:xfrm flipH="1">
            <a:off x="759004" y="3423920"/>
            <a:ext cx="45719" cy="12903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Espaço Reservado para Número de Slide 9"/>
          <p:cNvSpPr>
            <a:spLocks noGrp="1"/>
          </p:cNvSpPr>
          <p:nvPr>
            <p:ph type="sldNum" sz="quarter" idx="12"/>
          </p:nvPr>
        </p:nvSpPr>
        <p:spPr/>
        <p:txBody>
          <a:bodyPr/>
          <a:lstStyle/>
          <a:p>
            <a:fld id="{93E4AAA4-6363-4581-962D-1ACCC2D600C5}" type="slidenum">
              <a:rPr lang="en-US" smtClean="0"/>
              <a:pPr/>
              <a:t>1</a:t>
            </a:fld>
            <a:endParaRPr lang="en-US"/>
          </a:p>
        </p:txBody>
      </p:sp>
      <p:sp>
        <p:nvSpPr>
          <p:cNvPr id="11" name="Espaço Reservado para Rodapé 10"/>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66844459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a:t>Fila Encadeada: </a:t>
            </a:r>
            <a:r>
              <a:rPr lang="pt-BR" sz="2800" dirty="0" err="1">
                <a:solidFill>
                  <a:srgbClr val="0000FF"/>
                </a:solidFill>
              </a:rPr>
              <a:t>enqueue</a:t>
            </a:r>
            <a:endParaRPr lang="en-US" sz="2800" dirty="0">
              <a:solidFill>
                <a:srgbClr val="0000FF"/>
              </a:solidFill>
            </a:endParaRP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070B427D-D00E-4EA0-8C38-9497BC324FD3}" type="slidenum">
              <a:rPr lang="en-US" altLang="en-US"/>
              <a:pPr/>
              <a:t>10</a:t>
            </a:fld>
            <a:endParaRPr lang="en-US" altLang="en-US"/>
          </a:p>
        </p:txBody>
      </p:sp>
      <p:sp>
        <p:nvSpPr>
          <p:cNvPr id="51203" name="Rectangle 3"/>
          <p:cNvSpPr>
            <a:spLocks noGrp="1" noChangeArrowheads="1"/>
          </p:cNvSpPr>
          <p:nvPr>
            <p:ph type="body" idx="4294967295"/>
          </p:nvPr>
        </p:nvSpPr>
        <p:spPr>
          <a:xfrm>
            <a:off x="258792" y="1219200"/>
            <a:ext cx="8199408" cy="4648200"/>
          </a:xfrm>
        </p:spPr>
        <p:txBody>
          <a:bodyPr>
            <a:normAutofit/>
          </a:bodyPr>
          <a:lstStyle/>
          <a:p>
            <a:r>
              <a:rPr lang="pt-BR" sz="2800" dirty="0"/>
              <a:t>Esta operação deve considerar que existem duas situações distintas:</a:t>
            </a:r>
          </a:p>
          <a:p>
            <a:pPr lvl="1"/>
            <a:r>
              <a:rPr lang="pt-BR" sz="2400" dirty="0"/>
              <a:t>se a fila estiver vazia, ambos os ponteiros de início e fim da fila devem apontar para o mesmo nó;</a:t>
            </a:r>
          </a:p>
          <a:p>
            <a:pPr lvl="1"/>
            <a:r>
              <a:rPr lang="pt-BR" sz="2400" dirty="0"/>
              <a:t>caso contrário apenas deve-se movimentar o ponteiro de fim. </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a:t>Fila Encadeada: </a:t>
            </a:r>
            <a:r>
              <a:rPr lang="pt-BR" sz="2800" dirty="0" err="1"/>
              <a:t>enqueue</a:t>
            </a:r>
            <a:endParaRPr lang="en-US" sz="2800" dirty="0"/>
          </a:p>
        </p:txBody>
      </p:sp>
      <p:sp>
        <p:nvSpPr>
          <p:cNvPr id="5" name="Espaço Reservado para Rodapé 3"/>
          <p:cNvSpPr>
            <a:spLocks noGrp="1"/>
          </p:cNvSpPr>
          <p:nvPr>
            <p:ph type="ftr" sz="quarter" idx="11"/>
          </p:nvPr>
        </p:nvSpPr>
        <p:spPr/>
        <p:txBody>
          <a:bodyPr/>
          <a:lstStyle/>
          <a:p>
            <a:endParaRPr lang="en-US" altLang="en-US"/>
          </a:p>
        </p:txBody>
      </p:sp>
      <p:sp>
        <p:nvSpPr>
          <p:cNvPr id="6" name="Espaço Reservado para Número de Slide 4"/>
          <p:cNvSpPr>
            <a:spLocks noGrp="1"/>
          </p:cNvSpPr>
          <p:nvPr>
            <p:ph type="sldNum" sz="quarter" idx="12"/>
          </p:nvPr>
        </p:nvSpPr>
        <p:spPr/>
        <p:txBody>
          <a:bodyPr/>
          <a:lstStyle/>
          <a:p>
            <a:fld id="{56AA95E4-A58D-4CDD-AB52-33ACEAED8753}" type="slidenum">
              <a:rPr lang="en-US" altLang="en-US"/>
              <a:pPr/>
              <a:t>11</a:t>
            </a:fld>
            <a:endParaRPr lang="en-US" altLang="en-US"/>
          </a:p>
        </p:txBody>
      </p:sp>
      <p:sp>
        <p:nvSpPr>
          <p:cNvPr id="19460" name="Rectangle 4"/>
          <p:cNvSpPr>
            <a:spLocks noChangeArrowheads="1"/>
          </p:cNvSpPr>
          <p:nvPr/>
        </p:nvSpPr>
        <p:spPr bwMode="auto">
          <a:xfrm>
            <a:off x="1589315" y="1535061"/>
            <a:ext cx="4963886" cy="4093428"/>
          </a:xfrm>
          <a:prstGeom prst="rect">
            <a:avLst/>
          </a:prstGeom>
          <a:solidFill>
            <a:srgbClr val="FFFF99"/>
          </a:solidFill>
          <a:ln w="9525">
            <a:noFill/>
            <a:miter lim="800000"/>
            <a:headEnd/>
            <a:tailEnd/>
          </a:ln>
          <a:effectLst/>
        </p:spPr>
        <p:txBody>
          <a:bodyPr wrap="square" anchor="ctr">
            <a:spAutoFit/>
          </a:bodyPr>
          <a:lstStyle/>
          <a:p>
            <a:pPr indent="449263"/>
            <a:r>
              <a:rPr lang="pt-BR" sz="2000" dirty="0">
                <a:solidFill>
                  <a:srgbClr val="0000FF"/>
                </a:solidFill>
              </a:rPr>
              <a:t>modulo </a:t>
            </a:r>
            <a:r>
              <a:rPr lang="pt-BR" sz="2000" dirty="0" err="1">
                <a:solidFill>
                  <a:srgbClr val="0000FF"/>
                </a:solidFill>
              </a:rPr>
              <a:t>enqueue</a:t>
            </a:r>
            <a:r>
              <a:rPr lang="pt-BR" sz="2000" dirty="0">
                <a:solidFill>
                  <a:srgbClr val="0000FF"/>
                </a:solidFill>
              </a:rPr>
              <a:t>(</a:t>
            </a:r>
            <a:r>
              <a:rPr lang="pt-BR" sz="2000" dirty="0" err="1">
                <a:solidFill>
                  <a:srgbClr val="0000FF"/>
                </a:solidFill>
              </a:rPr>
              <a:t>elem</a:t>
            </a:r>
            <a:r>
              <a:rPr lang="pt-BR" sz="2000" dirty="0">
                <a:solidFill>
                  <a:srgbClr val="0000FF"/>
                </a:solidFill>
              </a:rPr>
              <a:t>)</a:t>
            </a:r>
          </a:p>
          <a:p>
            <a:pPr indent="449263"/>
            <a:r>
              <a:rPr lang="pt-BR" sz="2000" dirty="0">
                <a:solidFill>
                  <a:srgbClr val="0000FF"/>
                </a:solidFill>
              </a:rPr>
              <a:t>{</a:t>
            </a:r>
          </a:p>
          <a:p>
            <a:pPr indent="449263"/>
            <a:r>
              <a:rPr lang="pt-BR" sz="2000" dirty="0">
                <a:solidFill>
                  <a:srgbClr val="0000FF"/>
                </a:solidFill>
              </a:rPr>
              <a:t>novo: referência para nó</a:t>
            </a:r>
          </a:p>
          <a:p>
            <a:pPr indent="449263"/>
            <a:r>
              <a:rPr lang="pt-BR" sz="2000" dirty="0">
                <a:solidFill>
                  <a:srgbClr val="0000FF"/>
                </a:solidFill>
              </a:rPr>
              <a:t>novo </a:t>
            </a:r>
            <a:r>
              <a:rPr lang="pt-BR" sz="2000" dirty="0">
                <a:solidFill>
                  <a:srgbClr val="0000FF"/>
                </a:solidFill>
                <a:sym typeface="Wingdings" pitchFamily="2" charset="2"/>
              </a:rPr>
              <a:t>=</a:t>
            </a:r>
            <a:r>
              <a:rPr lang="pt-BR" sz="2000" dirty="0">
                <a:solidFill>
                  <a:srgbClr val="0000FF"/>
                </a:solidFill>
              </a:rPr>
              <a:t> ALOCA nó</a:t>
            </a:r>
          </a:p>
          <a:p>
            <a:pPr indent="449263"/>
            <a:r>
              <a:rPr lang="pt-BR" sz="2000" dirty="0" err="1">
                <a:solidFill>
                  <a:srgbClr val="0000FF"/>
                </a:solidFill>
              </a:rPr>
              <a:t>novo.dado</a:t>
            </a:r>
            <a:r>
              <a:rPr lang="pt-BR" sz="2000" dirty="0">
                <a:solidFill>
                  <a:srgbClr val="0000FF"/>
                </a:solidFill>
              </a:rPr>
              <a:t> </a:t>
            </a:r>
            <a:r>
              <a:rPr lang="pt-BR" sz="2000" dirty="0">
                <a:solidFill>
                  <a:srgbClr val="0000FF"/>
                </a:solidFill>
                <a:sym typeface="Wingdings" pitchFamily="2" charset="2"/>
              </a:rPr>
              <a:t>=</a:t>
            </a:r>
            <a:r>
              <a:rPr lang="pt-BR" sz="2000" dirty="0">
                <a:solidFill>
                  <a:srgbClr val="0000FF"/>
                </a:solidFill>
              </a:rPr>
              <a:t> </a:t>
            </a:r>
            <a:r>
              <a:rPr lang="pt-BR" sz="2000" dirty="0" err="1">
                <a:solidFill>
                  <a:srgbClr val="0000FF"/>
                </a:solidFill>
              </a:rPr>
              <a:t>elem</a:t>
            </a:r>
            <a:endParaRPr lang="pt-BR" sz="2000" dirty="0">
              <a:solidFill>
                <a:srgbClr val="0000FF"/>
              </a:solidFill>
            </a:endParaRPr>
          </a:p>
          <a:p>
            <a:pPr indent="449263"/>
            <a:r>
              <a:rPr lang="pt-BR" sz="2000" dirty="0" err="1">
                <a:solidFill>
                  <a:srgbClr val="0000FF"/>
                </a:solidFill>
              </a:rPr>
              <a:t>novo.prox</a:t>
            </a:r>
            <a:r>
              <a:rPr lang="pt-BR" sz="2000" dirty="0">
                <a:solidFill>
                  <a:srgbClr val="0000FF"/>
                </a:solidFill>
              </a:rPr>
              <a:t> </a:t>
            </a:r>
            <a:r>
              <a:rPr lang="pt-BR" sz="2000" dirty="0">
                <a:solidFill>
                  <a:srgbClr val="0000FF"/>
                </a:solidFill>
                <a:sym typeface="Wingdings" pitchFamily="2" charset="2"/>
              </a:rPr>
              <a:t>=</a:t>
            </a:r>
            <a:r>
              <a:rPr lang="pt-BR" sz="2000" dirty="0">
                <a:solidFill>
                  <a:srgbClr val="0000FF"/>
                </a:solidFill>
              </a:rPr>
              <a:t> NULO</a:t>
            </a:r>
          </a:p>
          <a:p>
            <a:pPr indent="449263"/>
            <a:r>
              <a:rPr lang="pt-BR" sz="2000" dirty="0">
                <a:solidFill>
                  <a:srgbClr val="0000FF"/>
                </a:solidFill>
              </a:rPr>
              <a:t>se (</a:t>
            </a:r>
            <a:r>
              <a:rPr lang="pt-BR" sz="2000" dirty="0" err="1">
                <a:solidFill>
                  <a:srgbClr val="0000FF"/>
                </a:solidFill>
              </a:rPr>
              <a:t>isEmpty</a:t>
            </a:r>
            <a:r>
              <a:rPr lang="pt-BR" sz="2000" dirty="0">
                <a:solidFill>
                  <a:srgbClr val="0000FF"/>
                </a:solidFill>
              </a:rPr>
              <a:t>() == verdade)</a:t>
            </a:r>
          </a:p>
          <a:p>
            <a:pPr indent="449263"/>
            <a:r>
              <a:rPr lang="pt-BR" sz="2000" dirty="0">
                <a:solidFill>
                  <a:srgbClr val="0000FF"/>
                </a:solidFill>
              </a:rPr>
              <a:t>	   </a:t>
            </a:r>
            <a:r>
              <a:rPr lang="pt-BR" sz="2000" dirty="0" err="1">
                <a:solidFill>
                  <a:srgbClr val="0000FF"/>
                </a:solidFill>
              </a:rPr>
              <a:t>ini</a:t>
            </a:r>
            <a:r>
              <a:rPr lang="pt-BR" sz="2000" dirty="0">
                <a:solidFill>
                  <a:srgbClr val="0000FF"/>
                </a:solidFill>
              </a:rPr>
              <a:t> </a:t>
            </a:r>
            <a:r>
              <a:rPr lang="pt-BR" sz="2000" dirty="0">
                <a:solidFill>
                  <a:srgbClr val="0000FF"/>
                </a:solidFill>
                <a:sym typeface="Wingdings" pitchFamily="2" charset="2"/>
              </a:rPr>
              <a:t>=</a:t>
            </a:r>
            <a:r>
              <a:rPr lang="pt-BR" sz="2000" dirty="0">
                <a:solidFill>
                  <a:srgbClr val="0000FF"/>
                </a:solidFill>
              </a:rPr>
              <a:t> novo</a:t>
            </a:r>
          </a:p>
          <a:p>
            <a:pPr indent="449263"/>
            <a:r>
              <a:rPr lang="pt-BR" sz="2000" dirty="0">
                <a:solidFill>
                  <a:srgbClr val="0000FF"/>
                </a:solidFill>
              </a:rPr>
              <a:t>senão</a:t>
            </a:r>
          </a:p>
          <a:p>
            <a:pPr indent="449263"/>
            <a:r>
              <a:rPr lang="pt-BR" sz="2000" dirty="0">
                <a:solidFill>
                  <a:srgbClr val="0000FF"/>
                </a:solidFill>
              </a:rPr>
              <a:t>	   fim.</a:t>
            </a:r>
            <a:r>
              <a:rPr lang="pt-BR" sz="2000" dirty="0" err="1">
                <a:solidFill>
                  <a:srgbClr val="0000FF"/>
                </a:solidFill>
              </a:rPr>
              <a:t>prox</a:t>
            </a:r>
            <a:r>
              <a:rPr lang="pt-BR" sz="2000" dirty="0">
                <a:solidFill>
                  <a:srgbClr val="0000FF"/>
                </a:solidFill>
              </a:rPr>
              <a:t> </a:t>
            </a:r>
            <a:r>
              <a:rPr lang="pt-BR" sz="2000" dirty="0">
                <a:solidFill>
                  <a:srgbClr val="0000FF"/>
                </a:solidFill>
                <a:sym typeface="Wingdings" pitchFamily="2" charset="2"/>
              </a:rPr>
              <a:t>=</a:t>
            </a:r>
            <a:r>
              <a:rPr lang="pt-BR" sz="2000" dirty="0">
                <a:solidFill>
                  <a:srgbClr val="0000FF"/>
                </a:solidFill>
              </a:rPr>
              <a:t> novo</a:t>
            </a:r>
          </a:p>
          <a:p>
            <a:pPr indent="449263"/>
            <a:r>
              <a:rPr lang="pt-BR" sz="2000" dirty="0">
                <a:solidFill>
                  <a:srgbClr val="0000FF"/>
                </a:solidFill>
              </a:rPr>
              <a:t>fim </a:t>
            </a:r>
            <a:r>
              <a:rPr lang="pt-BR" sz="2000" dirty="0">
                <a:solidFill>
                  <a:srgbClr val="0000FF"/>
                </a:solidFill>
                <a:sym typeface="Wingdings" pitchFamily="2" charset="2"/>
              </a:rPr>
              <a:t>=</a:t>
            </a:r>
            <a:r>
              <a:rPr lang="pt-BR" sz="2000" dirty="0">
                <a:solidFill>
                  <a:srgbClr val="0000FF"/>
                </a:solidFill>
              </a:rPr>
              <a:t> novo</a:t>
            </a:r>
          </a:p>
          <a:p>
            <a:pPr indent="449263"/>
            <a:endParaRPr lang="pt-BR" sz="2000" dirty="0">
              <a:solidFill>
                <a:srgbClr val="0000FF"/>
              </a:solidFill>
            </a:endParaRPr>
          </a:p>
          <a:p>
            <a:pPr indent="449263"/>
            <a:r>
              <a:rPr lang="pt-BR" sz="2000" dirty="0">
                <a:solidFill>
                  <a:srgbClr val="0000FF"/>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a:t>Exemplo de Inserção na Fila Encadeada</a:t>
            </a:r>
          </a:p>
        </p:txBody>
      </p:sp>
      <p:sp>
        <p:nvSpPr>
          <p:cNvPr id="35" name="Espaço Reservado para Número de Slide 4"/>
          <p:cNvSpPr>
            <a:spLocks noGrp="1"/>
          </p:cNvSpPr>
          <p:nvPr>
            <p:ph type="sldNum" sz="quarter" idx="12"/>
          </p:nvPr>
        </p:nvSpPr>
        <p:spPr/>
        <p:txBody>
          <a:bodyPr/>
          <a:lstStyle/>
          <a:p>
            <a:fld id="{69D2D92B-CA94-4862-841A-C5ECDE129F28}" type="slidenum">
              <a:rPr lang="en-US" altLang="en-US"/>
              <a:pPr/>
              <a:t>12</a:t>
            </a:fld>
            <a:endParaRPr lang="en-US" altLang="en-US"/>
          </a:p>
        </p:txBody>
      </p:sp>
      <p:sp>
        <p:nvSpPr>
          <p:cNvPr id="53269" name="Rectangle 21"/>
          <p:cNvSpPr>
            <a:spLocks noChangeArrowheads="1"/>
          </p:cNvSpPr>
          <p:nvPr/>
        </p:nvSpPr>
        <p:spPr bwMode="auto">
          <a:xfrm>
            <a:off x="304800" y="1027216"/>
            <a:ext cx="8144794" cy="923330"/>
          </a:xfrm>
          <a:prstGeom prst="rect">
            <a:avLst/>
          </a:prstGeom>
          <a:noFill/>
          <a:ln w="9525">
            <a:noFill/>
            <a:miter lim="800000"/>
            <a:headEnd/>
            <a:tailEnd/>
          </a:ln>
          <a:effectLst/>
        </p:spPr>
        <p:txBody>
          <a:bodyPr wrap="none" anchor="ctr">
            <a:spAutoFit/>
          </a:bodyPr>
          <a:lstStyle/>
          <a:p>
            <a:r>
              <a:rPr lang="pt-BR" dirty="0"/>
              <a:t>Supondo que a fila está vazia (os ponteiros </a:t>
            </a:r>
            <a:r>
              <a:rPr lang="pt-BR" b="1" dirty="0" err="1"/>
              <a:t>ini</a:t>
            </a:r>
            <a:r>
              <a:rPr lang="pt-BR" b="1" dirty="0"/>
              <a:t> </a:t>
            </a:r>
            <a:r>
              <a:rPr lang="pt-BR" dirty="0"/>
              <a:t>e </a:t>
            </a:r>
            <a:r>
              <a:rPr lang="pt-BR" b="1" dirty="0"/>
              <a:t>fim </a:t>
            </a:r>
            <a:r>
              <a:rPr lang="pt-BR" dirty="0"/>
              <a:t>estariam apontando para NULO).</a:t>
            </a:r>
          </a:p>
          <a:p>
            <a:r>
              <a:rPr lang="pt-BR" dirty="0"/>
              <a:t>Depois de alocar um novo nó fazendo ser referenciado por </a:t>
            </a:r>
            <a:r>
              <a:rPr lang="pt-BR" b="1" dirty="0"/>
              <a:t>novo</a:t>
            </a:r>
            <a:r>
              <a:rPr lang="pt-BR" dirty="0"/>
              <a:t>: </a:t>
            </a:r>
          </a:p>
          <a:p>
            <a:pPr indent="536575"/>
            <a:r>
              <a:rPr lang="pt-BR" b="1" dirty="0">
                <a:solidFill>
                  <a:srgbClr val="0000FF"/>
                </a:solidFill>
              </a:rPr>
              <a:t>novo = ALOCA nó</a:t>
            </a:r>
            <a:endParaRPr lang="pt-BR" dirty="0"/>
          </a:p>
        </p:txBody>
      </p:sp>
      <p:sp>
        <p:nvSpPr>
          <p:cNvPr id="53282" name="Rectangle 34"/>
          <p:cNvSpPr>
            <a:spLocks noChangeArrowheads="1"/>
          </p:cNvSpPr>
          <p:nvPr/>
        </p:nvSpPr>
        <p:spPr bwMode="auto">
          <a:xfrm>
            <a:off x="304800" y="3290501"/>
            <a:ext cx="8732647" cy="923330"/>
          </a:xfrm>
          <a:prstGeom prst="rect">
            <a:avLst/>
          </a:prstGeom>
          <a:noFill/>
          <a:ln w="9525">
            <a:noFill/>
            <a:miter lim="800000"/>
            <a:headEnd/>
            <a:tailEnd/>
          </a:ln>
          <a:effectLst/>
        </p:spPr>
        <p:txBody>
          <a:bodyPr wrap="none" anchor="ctr">
            <a:spAutoFit/>
          </a:bodyPr>
          <a:lstStyle/>
          <a:p>
            <a:pPr>
              <a:tabLst>
                <a:tab pos="457200" algn="l"/>
              </a:tabLst>
            </a:pPr>
            <a:r>
              <a:rPr lang="pt-BR" dirty="0"/>
              <a:t>Já com o novo nó alocado, a referência de localização do nó sucessor (</a:t>
            </a:r>
            <a:r>
              <a:rPr lang="pt-BR" dirty="0" err="1"/>
              <a:t>prox</a:t>
            </a:r>
            <a:r>
              <a:rPr lang="pt-BR" dirty="0"/>
              <a:t>) recebe o  valor </a:t>
            </a:r>
          </a:p>
          <a:p>
            <a:pPr>
              <a:tabLst>
                <a:tab pos="457200" algn="l"/>
              </a:tabLst>
            </a:pPr>
            <a:r>
              <a:rPr lang="pt-BR" dirty="0"/>
              <a:t>NULO: </a:t>
            </a:r>
            <a:r>
              <a:rPr lang="pt-BR" b="1" dirty="0" err="1">
                <a:solidFill>
                  <a:srgbClr val="0000FF"/>
                </a:solidFill>
              </a:rPr>
              <a:t>novo.prox</a:t>
            </a:r>
            <a:r>
              <a:rPr lang="pt-BR" b="1" dirty="0">
                <a:solidFill>
                  <a:srgbClr val="0000FF"/>
                </a:solidFill>
              </a:rPr>
              <a:t> = NULO</a:t>
            </a:r>
            <a:endParaRPr lang="pt-BR" dirty="0"/>
          </a:p>
          <a:p>
            <a:pPr>
              <a:tabLst>
                <a:tab pos="457200" algn="l"/>
              </a:tabLst>
            </a:pPr>
            <a:r>
              <a:rPr lang="pt-BR" dirty="0"/>
              <a:t>Enfim, o campo dado recebe valor passado pelo parâmetro </a:t>
            </a:r>
            <a:r>
              <a:rPr lang="pt-BR" b="1" dirty="0" err="1"/>
              <a:t>elem</a:t>
            </a:r>
            <a:r>
              <a:rPr lang="pt-BR" b="1" dirty="0"/>
              <a:t>: </a:t>
            </a:r>
            <a:r>
              <a:rPr lang="pt-BR" b="1" dirty="0">
                <a:solidFill>
                  <a:srgbClr val="0000FF"/>
                </a:solidFill>
              </a:rPr>
              <a:t>novo-&gt;dado = </a:t>
            </a:r>
            <a:r>
              <a:rPr lang="pt-BR" b="1" dirty="0" err="1">
                <a:solidFill>
                  <a:srgbClr val="0000FF"/>
                </a:solidFill>
              </a:rPr>
              <a:t>elem</a:t>
            </a:r>
            <a:endParaRPr lang="pt-BR" dirty="0"/>
          </a:p>
        </p:txBody>
      </p:sp>
      <p:pic>
        <p:nvPicPr>
          <p:cNvPr id="8" name="Imagem 7">
            <a:extLst>
              <a:ext uri="{FF2B5EF4-FFF2-40B4-BE49-F238E27FC236}">
                <a16:creationId xmlns:a16="http://schemas.microsoft.com/office/drawing/2014/main" id="{F393B6F4-D028-4271-0E1A-DCEA87B9947C}"/>
              </a:ext>
            </a:extLst>
          </p:cNvPr>
          <p:cNvPicPr>
            <a:picLocks noChangeAspect="1"/>
          </p:cNvPicPr>
          <p:nvPr/>
        </p:nvPicPr>
        <p:blipFill>
          <a:blip r:embed="rId2"/>
          <a:stretch>
            <a:fillRect/>
          </a:stretch>
        </p:blipFill>
        <p:spPr>
          <a:xfrm>
            <a:off x="4571999" y="2017930"/>
            <a:ext cx="1135118" cy="1205187"/>
          </a:xfrm>
          <a:prstGeom prst="rect">
            <a:avLst/>
          </a:prstGeom>
        </p:spPr>
      </p:pic>
      <p:pic>
        <p:nvPicPr>
          <p:cNvPr id="9" name="Imagem 8">
            <a:extLst>
              <a:ext uri="{FF2B5EF4-FFF2-40B4-BE49-F238E27FC236}">
                <a16:creationId xmlns:a16="http://schemas.microsoft.com/office/drawing/2014/main" id="{092C2D6A-1E19-13D2-C287-5F461BC8F1B1}"/>
              </a:ext>
            </a:extLst>
          </p:cNvPr>
          <p:cNvPicPr>
            <a:picLocks noChangeAspect="1"/>
          </p:cNvPicPr>
          <p:nvPr/>
        </p:nvPicPr>
        <p:blipFill>
          <a:blip r:embed="rId3"/>
          <a:stretch>
            <a:fillRect/>
          </a:stretch>
        </p:blipFill>
        <p:spPr>
          <a:xfrm>
            <a:off x="484973" y="2031944"/>
            <a:ext cx="4136321" cy="1205187"/>
          </a:xfrm>
          <a:prstGeom prst="rect">
            <a:avLst/>
          </a:prstGeom>
        </p:spPr>
      </p:pic>
      <p:pic>
        <p:nvPicPr>
          <p:cNvPr id="10" name="Imagem 9">
            <a:extLst>
              <a:ext uri="{FF2B5EF4-FFF2-40B4-BE49-F238E27FC236}">
                <a16:creationId xmlns:a16="http://schemas.microsoft.com/office/drawing/2014/main" id="{AE0C0531-4D9B-B079-16C0-08C8FFF227CB}"/>
              </a:ext>
            </a:extLst>
          </p:cNvPr>
          <p:cNvPicPr>
            <a:picLocks noChangeAspect="1"/>
          </p:cNvPicPr>
          <p:nvPr/>
        </p:nvPicPr>
        <p:blipFill>
          <a:blip r:embed="rId2"/>
          <a:stretch>
            <a:fillRect/>
          </a:stretch>
        </p:blipFill>
        <p:spPr>
          <a:xfrm>
            <a:off x="5418082" y="4807193"/>
            <a:ext cx="1135118" cy="1205187"/>
          </a:xfrm>
          <a:prstGeom prst="rect">
            <a:avLst/>
          </a:prstGeom>
        </p:spPr>
      </p:pic>
      <p:pic>
        <p:nvPicPr>
          <p:cNvPr id="12" name="Imagem 11">
            <a:extLst>
              <a:ext uri="{FF2B5EF4-FFF2-40B4-BE49-F238E27FC236}">
                <a16:creationId xmlns:a16="http://schemas.microsoft.com/office/drawing/2014/main" id="{ABB88DBD-6553-371F-267A-DD2F223A87C9}"/>
              </a:ext>
            </a:extLst>
          </p:cNvPr>
          <p:cNvPicPr>
            <a:picLocks noChangeAspect="1"/>
          </p:cNvPicPr>
          <p:nvPr/>
        </p:nvPicPr>
        <p:blipFill>
          <a:blip r:embed="rId4"/>
          <a:stretch>
            <a:fillRect/>
          </a:stretch>
        </p:blipFill>
        <p:spPr>
          <a:xfrm>
            <a:off x="895881" y="4495687"/>
            <a:ext cx="3977742" cy="151669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title"/>
          </p:nvPr>
        </p:nvSpPr>
        <p:spPr/>
        <p:txBody>
          <a:bodyPr vert="horz" lIns="91440" tIns="45720" rIns="91440" bIns="45720" rtlCol="0" anchor="ctr">
            <a:noAutofit/>
          </a:bodyPr>
          <a:lstStyle/>
          <a:p>
            <a:pPr marL="838200" indent="-838200"/>
            <a:r>
              <a:rPr lang="pt-BR" sz="2800" dirty="0"/>
              <a:t>Exemplo de Inserção na Fila Encadeada (cont)</a:t>
            </a:r>
          </a:p>
        </p:txBody>
      </p:sp>
      <p:sp>
        <p:nvSpPr>
          <p:cNvPr id="21" name="Espaço Reservado para Número de Slide 4"/>
          <p:cNvSpPr>
            <a:spLocks noGrp="1"/>
          </p:cNvSpPr>
          <p:nvPr>
            <p:ph type="sldNum" sz="quarter" idx="12"/>
          </p:nvPr>
        </p:nvSpPr>
        <p:spPr/>
        <p:txBody>
          <a:bodyPr/>
          <a:lstStyle/>
          <a:p>
            <a:fld id="{C4578DD2-BC31-4412-AAC6-D59D1B672874}" type="slidenum">
              <a:rPr lang="en-US" altLang="en-US"/>
              <a:pPr/>
              <a:t>13</a:t>
            </a:fld>
            <a:endParaRPr lang="en-US" altLang="en-US"/>
          </a:p>
        </p:txBody>
      </p:sp>
      <p:sp>
        <p:nvSpPr>
          <p:cNvPr id="55301" name="Rectangle 5"/>
          <p:cNvSpPr>
            <a:spLocks noChangeArrowheads="1"/>
          </p:cNvSpPr>
          <p:nvPr/>
        </p:nvSpPr>
        <p:spPr bwMode="auto">
          <a:xfrm>
            <a:off x="717818" y="1337301"/>
            <a:ext cx="7981340" cy="1477328"/>
          </a:xfrm>
          <a:prstGeom prst="rect">
            <a:avLst/>
          </a:prstGeom>
          <a:noFill/>
          <a:ln w="9525">
            <a:noFill/>
            <a:miter lim="800000"/>
            <a:headEnd/>
            <a:tailEnd/>
          </a:ln>
          <a:effectLst/>
        </p:spPr>
        <p:txBody>
          <a:bodyPr wrap="square" anchor="ctr">
            <a:spAutoFit/>
          </a:bodyPr>
          <a:lstStyle/>
          <a:p>
            <a:pPr>
              <a:tabLst>
                <a:tab pos="457200" algn="l"/>
              </a:tabLst>
            </a:pPr>
            <a:r>
              <a:rPr lang="pt-BR" dirty="0"/>
              <a:t>Finalmente, posicionando os ponteiros </a:t>
            </a:r>
            <a:r>
              <a:rPr lang="pt-BR" b="1" dirty="0" err="1"/>
              <a:t>ini</a:t>
            </a:r>
            <a:r>
              <a:rPr lang="pt-BR" dirty="0"/>
              <a:t> e </a:t>
            </a:r>
            <a:r>
              <a:rPr lang="pt-BR" b="1" dirty="0"/>
              <a:t>fim </a:t>
            </a:r>
            <a:r>
              <a:rPr lang="pt-BR" dirty="0"/>
              <a:t>para apontar a fila em sua nova configuração</a:t>
            </a:r>
          </a:p>
          <a:p>
            <a:pPr indent="536575">
              <a:tabLst>
                <a:tab pos="457200" algn="l"/>
              </a:tabLst>
            </a:pPr>
            <a:r>
              <a:rPr lang="pt-BR" b="1" dirty="0" err="1">
                <a:solidFill>
                  <a:srgbClr val="0000FF"/>
                </a:solidFill>
              </a:rPr>
              <a:t>ini</a:t>
            </a:r>
            <a:r>
              <a:rPr lang="pt-BR" b="1" dirty="0">
                <a:solidFill>
                  <a:srgbClr val="0000FF"/>
                </a:solidFill>
              </a:rPr>
              <a:t> = novo; </a:t>
            </a:r>
          </a:p>
          <a:p>
            <a:pPr indent="536575">
              <a:tabLst>
                <a:tab pos="457200" algn="l"/>
              </a:tabLst>
            </a:pPr>
            <a:r>
              <a:rPr lang="pt-BR" b="1" dirty="0">
                <a:solidFill>
                  <a:srgbClr val="0000FF"/>
                </a:solidFill>
              </a:rPr>
              <a:t>fim=novo;</a:t>
            </a:r>
            <a:endParaRPr lang="pt-BR" dirty="0"/>
          </a:p>
          <a:p>
            <a:pPr>
              <a:tabLst>
                <a:tab pos="457200" algn="l"/>
              </a:tabLst>
            </a:pPr>
            <a:endParaRPr lang="pt-BR" dirty="0"/>
          </a:p>
        </p:txBody>
      </p:sp>
      <p:pic>
        <p:nvPicPr>
          <p:cNvPr id="6" name="Imagem 5">
            <a:extLst>
              <a:ext uri="{FF2B5EF4-FFF2-40B4-BE49-F238E27FC236}">
                <a16:creationId xmlns:a16="http://schemas.microsoft.com/office/drawing/2014/main" id="{44A70003-B827-F5B1-82D0-9F2AEE075F58}"/>
              </a:ext>
            </a:extLst>
          </p:cNvPr>
          <p:cNvPicPr>
            <a:picLocks noChangeAspect="1"/>
          </p:cNvPicPr>
          <p:nvPr/>
        </p:nvPicPr>
        <p:blipFill>
          <a:blip r:embed="rId2"/>
          <a:stretch>
            <a:fillRect/>
          </a:stretch>
        </p:blipFill>
        <p:spPr>
          <a:xfrm>
            <a:off x="2674294" y="3121399"/>
            <a:ext cx="4068387" cy="18439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vert="horz" lIns="91440" tIns="45720" rIns="91440" bIns="45720" rtlCol="0" anchor="ctr">
            <a:noAutofit/>
          </a:bodyPr>
          <a:lstStyle/>
          <a:p>
            <a:pPr marL="838200" indent="-838200"/>
            <a:r>
              <a:rPr lang="pt-BR" sz="2800" dirty="0"/>
              <a:t>Exemplo de Inserção na Fila Encadeada</a:t>
            </a:r>
          </a:p>
        </p:txBody>
      </p:sp>
      <p:sp>
        <p:nvSpPr>
          <p:cNvPr id="54" name="Espaço Reservado para Número de Slide 4"/>
          <p:cNvSpPr>
            <a:spLocks noGrp="1"/>
          </p:cNvSpPr>
          <p:nvPr>
            <p:ph type="sldNum" sz="quarter" idx="12"/>
          </p:nvPr>
        </p:nvSpPr>
        <p:spPr/>
        <p:txBody>
          <a:bodyPr/>
          <a:lstStyle/>
          <a:p>
            <a:fld id="{BA8E92AB-086D-4985-98B8-CDD6C054B898}" type="slidenum">
              <a:rPr lang="en-US" altLang="en-US"/>
              <a:pPr/>
              <a:t>14</a:t>
            </a:fld>
            <a:endParaRPr lang="en-US" altLang="en-US"/>
          </a:p>
        </p:txBody>
      </p:sp>
      <p:sp>
        <p:nvSpPr>
          <p:cNvPr id="57349" name="Rectangle 5"/>
          <p:cNvSpPr>
            <a:spLocks noChangeArrowheads="1"/>
          </p:cNvSpPr>
          <p:nvPr/>
        </p:nvSpPr>
        <p:spPr bwMode="auto">
          <a:xfrm>
            <a:off x="477880" y="3713428"/>
            <a:ext cx="8428644" cy="646331"/>
          </a:xfrm>
          <a:prstGeom prst="rect">
            <a:avLst/>
          </a:prstGeom>
          <a:noFill/>
          <a:ln w="9525">
            <a:noFill/>
            <a:miter lim="800000"/>
            <a:headEnd/>
            <a:tailEnd/>
          </a:ln>
          <a:effectLst/>
        </p:spPr>
        <p:txBody>
          <a:bodyPr wrap="square" anchor="ctr">
            <a:spAutoFit/>
          </a:bodyPr>
          <a:lstStyle/>
          <a:p>
            <a:pPr>
              <a:tabLst>
                <a:tab pos="457200" algn="l"/>
              </a:tabLst>
            </a:pPr>
            <a:r>
              <a:rPr lang="pt-BR" dirty="0"/>
              <a:t>Verificando que a fila não está mais vazia, o novo passa a ser o sucessor do que era o último da fila (</a:t>
            </a:r>
            <a:r>
              <a:rPr lang="pt-BR" b="1" dirty="0" err="1">
                <a:solidFill>
                  <a:srgbClr val="070DF9"/>
                </a:solidFill>
              </a:rPr>
              <a:t>fim.prox</a:t>
            </a:r>
            <a:r>
              <a:rPr lang="pt-BR" b="1" dirty="0">
                <a:solidFill>
                  <a:srgbClr val="070DF9"/>
                </a:solidFill>
              </a:rPr>
              <a:t> = novo</a:t>
            </a:r>
            <a:r>
              <a:rPr lang="pt-BR" dirty="0"/>
              <a:t>) e também se torna o último da fila (</a:t>
            </a:r>
            <a:r>
              <a:rPr lang="pt-BR" b="1" dirty="0">
                <a:solidFill>
                  <a:srgbClr val="070DF9"/>
                </a:solidFill>
              </a:rPr>
              <a:t>fim =novo</a:t>
            </a:r>
            <a:r>
              <a:rPr lang="pt-BR" dirty="0"/>
              <a:t>):</a:t>
            </a:r>
          </a:p>
        </p:txBody>
      </p:sp>
      <p:sp>
        <p:nvSpPr>
          <p:cNvPr id="57397" name="Rectangle 53"/>
          <p:cNvSpPr>
            <a:spLocks noChangeArrowheads="1"/>
          </p:cNvSpPr>
          <p:nvPr/>
        </p:nvSpPr>
        <p:spPr bwMode="auto">
          <a:xfrm>
            <a:off x="411627" y="985403"/>
            <a:ext cx="8209483" cy="1477328"/>
          </a:xfrm>
          <a:prstGeom prst="rect">
            <a:avLst/>
          </a:prstGeom>
          <a:noFill/>
          <a:ln w="9525">
            <a:noFill/>
            <a:miter lim="800000"/>
            <a:headEnd/>
            <a:tailEnd/>
          </a:ln>
          <a:effectLst/>
        </p:spPr>
        <p:txBody>
          <a:bodyPr wrap="square" anchor="ctr">
            <a:spAutoFit/>
          </a:bodyPr>
          <a:lstStyle/>
          <a:p>
            <a:r>
              <a:rPr lang="pt-BR" dirty="0"/>
              <a:t>Supondo que v1 seja o primeiro valor quer foi inserido na fila e Inserindo mais um elemento com valor v2:</a:t>
            </a:r>
          </a:p>
          <a:p>
            <a:pPr indent="173038"/>
            <a:r>
              <a:rPr lang="pt-BR" b="1" dirty="0">
                <a:solidFill>
                  <a:srgbClr val="0000FF"/>
                </a:solidFill>
              </a:rPr>
              <a:t>novo = ALOCA nó </a:t>
            </a:r>
          </a:p>
          <a:p>
            <a:pPr indent="173038"/>
            <a:r>
              <a:rPr lang="pt-BR" b="1" dirty="0" err="1">
                <a:solidFill>
                  <a:srgbClr val="0000FF"/>
                </a:solidFill>
              </a:rPr>
              <a:t>novo.dado</a:t>
            </a:r>
            <a:r>
              <a:rPr lang="pt-BR" b="1" dirty="0">
                <a:solidFill>
                  <a:srgbClr val="0000FF"/>
                </a:solidFill>
              </a:rPr>
              <a:t> = v2</a:t>
            </a:r>
          </a:p>
          <a:p>
            <a:pPr indent="173038"/>
            <a:r>
              <a:rPr lang="pt-BR" b="1" dirty="0" err="1">
                <a:solidFill>
                  <a:srgbClr val="0000FF"/>
                </a:solidFill>
              </a:rPr>
              <a:t>novo.prox</a:t>
            </a:r>
            <a:r>
              <a:rPr lang="pt-BR" b="1" dirty="0">
                <a:solidFill>
                  <a:srgbClr val="0000FF"/>
                </a:solidFill>
              </a:rPr>
              <a:t> = NULO</a:t>
            </a:r>
          </a:p>
        </p:txBody>
      </p:sp>
      <p:pic>
        <p:nvPicPr>
          <p:cNvPr id="11" name="Imagem 10">
            <a:extLst>
              <a:ext uri="{FF2B5EF4-FFF2-40B4-BE49-F238E27FC236}">
                <a16:creationId xmlns:a16="http://schemas.microsoft.com/office/drawing/2014/main" id="{B8C9D983-19C4-FA1D-8585-F0F64380BEE7}"/>
              </a:ext>
            </a:extLst>
          </p:cNvPr>
          <p:cNvPicPr>
            <a:picLocks noChangeAspect="1"/>
          </p:cNvPicPr>
          <p:nvPr/>
        </p:nvPicPr>
        <p:blipFill>
          <a:blip r:embed="rId3"/>
          <a:stretch>
            <a:fillRect/>
          </a:stretch>
        </p:blipFill>
        <p:spPr>
          <a:xfrm>
            <a:off x="2629216" y="2041257"/>
            <a:ext cx="3658307" cy="1329097"/>
          </a:xfrm>
          <a:prstGeom prst="rect">
            <a:avLst/>
          </a:prstGeom>
        </p:spPr>
      </p:pic>
      <p:pic>
        <p:nvPicPr>
          <p:cNvPr id="15" name="Imagem 14">
            <a:extLst>
              <a:ext uri="{FF2B5EF4-FFF2-40B4-BE49-F238E27FC236}">
                <a16:creationId xmlns:a16="http://schemas.microsoft.com/office/drawing/2014/main" id="{963BBC7E-2000-A03B-399A-6D4CC5336E3C}"/>
              </a:ext>
            </a:extLst>
          </p:cNvPr>
          <p:cNvPicPr>
            <a:picLocks noChangeAspect="1"/>
          </p:cNvPicPr>
          <p:nvPr/>
        </p:nvPicPr>
        <p:blipFill>
          <a:blip r:embed="rId4"/>
          <a:stretch>
            <a:fillRect/>
          </a:stretch>
        </p:blipFill>
        <p:spPr>
          <a:xfrm>
            <a:off x="5594350" y="1678507"/>
            <a:ext cx="3977742" cy="1516693"/>
          </a:xfrm>
          <a:prstGeom prst="rect">
            <a:avLst/>
          </a:prstGeom>
        </p:spPr>
      </p:pic>
      <p:pic>
        <p:nvPicPr>
          <p:cNvPr id="17" name="Imagem 16">
            <a:extLst>
              <a:ext uri="{FF2B5EF4-FFF2-40B4-BE49-F238E27FC236}">
                <a16:creationId xmlns:a16="http://schemas.microsoft.com/office/drawing/2014/main" id="{4B5444FE-76CD-876D-D27D-D08574A7934C}"/>
              </a:ext>
            </a:extLst>
          </p:cNvPr>
          <p:cNvPicPr>
            <a:picLocks noChangeAspect="1"/>
          </p:cNvPicPr>
          <p:nvPr/>
        </p:nvPicPr>
        <p:blipFill>
          <a:blip r:embed="rId5"/>
          <a:stretch>
            <a:fillRect/>
          </a:stretch>
        </p:blipFill>
        <p:spPr>
          <a:xfrm>
            <a:off x="7071819" y="2628989"/>
            <a:ext cx="561413" cy="287553"/>
          </a:xfrm>
          <a:prstGeom prst="rect">
            <a:avLst/>
          </a:prstGeom>
        </p:spPr>
      </p:pic>
      <p:pic>
        <p:nvPicPr>
          <p:cNvPr id="31" name="Imagem 30">
            <a:extLst>
              <a:ext uri="{FF2B5EF4-FFF2-40B4-BE49-F238E27FC236}">
                <a16:creationId xmlns:a16="http://schemas.microsoft.com/office/drawing/2014/main" id="{25E79AEB-55CD-97A6-58DB-29CB153D5A70}"/>
              </a:ext>
            </a:extLst>
          </p:cNvPr>
          <p:cNvPicPr>
            <a:picLocks noChangeAspect="1"/>
          </p:cNvPicPr>
          <p:nvPr/>
        </p:nvPicPr>
        <p:blipFill>
          <a:blip r:embed="rId6"/>
          <a:stretch>
            <a:fillRect/>
          </a:stretch>
        </p:blipFill>
        <p:spPr>
          <a:xfrm>
            <a:off x="1409230" y="4426208"/>
            <a:ext cx="6061179" cy="165928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a:t>Implementação em JAVA: </a:t>
            </a:r>
            <a:r>
              <a:rPr lang="pt-BR" sz="2800" dirty="0" err="1"/>
              <a:t>enqueue</a:t>
            </a:r>
            <a:endParaRPr lang="en-US" sz="2800" dirty="0"/>
          </a:p>
        </p:txBody>
      </p:sp>
      <p:sp>
        <p:nvSpPr>
          <p:cNvPr id="6" name="Espaço Reservado para Número de Slide 4"/>
          <p:cNvSpPr>
            <a:spLocks noGrp="1"/>
          </p:cNvSpPr>
          <p:nvPr>
            <p:ph type="sldNum" sz="quarter" idx="12"/>
          </p:nvPr>
        </p:nvSpPr>
        <p:spPr/>
        <p:txBody>
          <a:bodyPr/>
          <a:lstStyle/>
          <a:p>
            <a:fld id="{56AA95E4-A58D-4CDD-AB52-33ACEAED8753}" type="slidenum">
              <a:rPr lang="en-US" altLang="en-US"/>
              <a:pPr/>
              <a:t>15</a:t>
            </a:fld>
            <a:endParaRPr lang="en-US" altLang="en-US"/>
          </a:p>
        </p:txBody>
      </p:sp>
      <p:sp>
        <p:nvSpPr>
          <p:cNvPr id="19460" name="Rectangle 4"/>
          <p:cNvSpPr>
            <a:spLocks noChangeArrowheads="1"/>
          </p:cNvSpPr>
          <p:nvPr/>
        </p:nvSpPr>
        <p:spPr bwMode="auto">
          <a:xfrm>
            <a:off x="258792" y="1089164"/>
            <a:ext cx="7660257" cy="3170099"/>
          </a:xfrm>
          <a:prstGeom prst="rect">
            <a:avLst/>
          </a:prstGeom>
          <a:solidFill>
            <a:srgbClr val="FFFF99"/>
          </a:solidFill>
          <a:ln w="9525">
            <a:noFill/>
            <a:miter lim="800000"/>
            <a:headEnd/>
            <a:tailEnd/>
          </a:ln>
          <a:effectLst/>
        </p:spPr>
        <p:txBody>
          <a:bodyPr wrap="square" anchor="ctr">
            <a:spAutoFit/>
          </a:bodyPr>
          <a:lstStyle/>
          <a:p>
            <a:pPr indent="449263"/>
            <a:r>
              <a:rPr lang="pt-BR" sz="2000" dirty="0">
                <a:solidFill>
                  <a:srgbClr val="0000FF"/>
                </a:solidFill>
              </a:rPr>
              <a:t>	</a:t>
            </a:r>
            <a:r>
              <a:rPr lang="pt-BR" sz="2000" dirty="0" err="1">
                <a:solidFill>
                  <a:srgbClr val="0000FF"/>
                </a:solidFill>
              </a:rPr>
              <a:t>public</a:t>
            </a:r>
            <a:r>
              <a:rPr lang="pt-BR" sz="2000" dirty="0">
                <a:solidFill>
                  <a:srgbClr val="0000FF"/>
                </a:solidFill>
              </a:rPr>
              <a:t> </a:t>
            </a:r>
            <a:r>
              <a:rPr lang="pt-BR" sz="2000" dirty="0" err="1">
                <a:solidFill>
                  <a:srgbClr val="0000FF"/>
                </a:solidFill>
              </a:rPr>
              <a:t>void</a:t>
            </a:r>
            <a:r>
              <a:rPr lang="pt-BR" sz="2000" dirty="0">
                <a:solidFill>
                  <a:srgbClr val="0000FF"/>
                </a:solidFill>
              </a:rPr>
              <a:t> </a:t>
            </a:r>
            <a:r>
              <a:rPr lang="pt-BR" sz="2000" dirty="0" err="1">
                <a:solidFill>
                  <a:srgbClr val="0000FF"/>
                </a:solidFill>
              </a:rPr>
              <a:t>enqueue</a:t>
            </a:r>
            <a:r>
              <a:rPr lang="pt-BR" sz="2000" dirty="0">
                <a:solidFill>
                  <a:srgbClr val="0000FF"/>
                </a:solidFill>
              </a:rPr>
              <a:t> (</a:t>
            </a:r>
            <a:r>
              <a:rPr lang="pt-BR" sz="2000" dirty="0" err="1">
                <a:solidFill>
                  <a:srgbClr val="0000FF"/>
                </a:solidFill>
              </a:rPr>
              <a:t>int</a:t>
            </a:r>
            <a:r>
              <a:rPr lang="pt-BR" sz="2000" dirty="0">
                <a:solidFill>
                  <a:srgbClr val="0000FF"/>
                </a:solidFill>
              </a:rPr>
              <a:t> elem) {</a:t>
            </a:r>
          </a:p>
          <a:p>
            <a:pPr indent="449263"/>
            <a:r>
              <a:rPr lang="pt-BR" sz="2000" dirty="0">
                <a:solidFill>
                  <a:srgbClr val="0000FF"/>
                </a:solidFill>
              </a:rPr>
              <a:t>		NO novo = </a:t>
            </a:r>
            <a:r>
              <a:rPr lang="pt-BR" sz="2000" dirty="0" err="1">
                <a:solidFill>
                  <a:srgbClr val="0000FF"/>
                </a:solidFill>
              </a:rPr>
              <a:t>new</a:t>
            </a:r>
            <a:r>
              <a:rPr lang="pt-BR" sz="2000" dirty="0">
                <a:solidFill>
                  <a:srgbClr val="0000FF"/>
                </a:solidFill>
              </a:rPr>
              <a:t> NO();</a:t>
            </a:r>
          </a:p>
          <a:p>
            <a:pPr indent="449263"/>
            <a:r>
              <a:rPr lang="pt-BR" sz="2000" dirty="0">
                <a:solidFill>
                  <a:srgbClr val="0000FF"/>
                </a:solidFill>
              </a:rPr>
              <a:t>		novo.dado = elem;</a:t>
            </a:r>
          </a:p>
          <a:p>
            <a:pPr indent="449263"/>
            <a:r>
              <a:rPr lang="pt-BR" sz="2000" dirty="0">
                <a:solidFill>
                  <a:srgbClr val="0000FF"/>
                </a:solidFill>
              </a:rPr>
              <a:t>		novo.</a:t>
            </a:r>
            <a:r>
              <a:rPr lang="pt-BR" sz="2000" dirty="0" err="1">
                <a:solidFill>
                  <a:srgbClr val="0000FF"/>
                </a:solidFill>
              </a:rPr>
              <a:t>prox</a:t>
            </a:r>
            <a:r>
              <a:rPr lang="pt-BR" sz="2000" dirty="0">
                <a:solidFill>
                  <a:srgbClr val="0000FF"/>
                </a:solidFill>
              </a:rPr>
              <a:t> = </a:t>
            </a:r>
            <a:r>
              <a:rPr lang="pt-BR" sz="2000" dirty="0" err="1">
                <a:solidFill>
                  <a:srgbClr val="0000FF"/>
                </a:solidFill>
              </a:rPr>
              <a:t>null</a:t>
            </a:r>
            <a:r>
              <a:rPr lang="pt-BR" sz="2000" dirty="0">
                <a:solidFill>
                  <a:srgbClr val="0000FF"/>
                </a:solidFill>
              </a:rPr>
              <a:t>;</a:t>
            </a:r>
          </a:p>
          <a:p>
            <a:pPr indent="449263"/>
            <a:r>
              <a:rPr lang="pt-BR" sz="2000" dirty="0">
                <a:solidFill>
                  <a:srgbClr val="0000FF"/>
                </a:solidFill>
              </a:rPr>
              <a:t>		</a:t>
            </a:r>
            <a:r>
              <a:rPr lang="pt-BR" sz="2000" dirty="0" err="1">
                <a:solidFill>
                  <a:srgbClr val="0000FF"/>
                </a:solidFill>
              </a:rPr>
              <a:t>if</a:t>
            </a:r>
            <a:r>
              <a:rPr lang="pt-BR" sz="2000" dirty="0">
                <a:solidFill>
                  <a:srgbClr val="0000FF"/>
                </a:solidFill>
              </a:rPr>
              <a:t> (</a:t>
            </a:r>
            <a:r>
              <a:rPr lang="pt-BR" sz="2000" dirty="0" err="1">
                <a:solidFill>
                  <a:srgbClr val="0000FF"/>
                </a:solidFill>
              </a:rPr>
              <a:t>isEmpty</a:t>
            </a:r>
            <a:r>
              <a:rPr lang="pt-BR" sz="2000" dirty="0">
                <a:solidFill>
                  <a:srgbClr val="0000FF"/>
                </a:solidFill>
              </a:rPr>
              <a:t>())</a:t>
            </a:r>
          </a:p>
          <a:p>
            <a:pPr indent="449263"/>
            <a:r>
              <a:rPr lang="pt-BR" sz="2000" dirty="0">
                <a:solidFill>
                  <a:srgbClr val="0000FF"/>
                </a:solidFill>
              </a:rPr>
              <a:t>			</a:t>
            </a:r>
            <a:r>
              <a:rPr lang="pt-BR" sz="2000" dirty="0" err="1">
                <a:solidFill>
                  <a:srgbClr val="0000FF"/>
                </a:solidFill>
              </a:rPr>
              <a:t>ini</a:t>
            </a:r>
            <a:r>
              <a:rPr lang="pt-BR" sz="2000" dirty="0">
                <a:solidFill>
                  <a:srgbClr val="0000FF"/>
                </a:solidFill>
              </a:rPr>
              <a:t> = novo;</a:t>
            </a:r>
          </a:p>
          <a:p>
            <a:pPr indent="449263"/>
            <a:r>
              <a:rPr lang="pt-BR" sz="2000" dirty="0">
                <a:solidFill>
                  <a:srgbClr val="0000FF"/>
                </a:solidFill>
              </a:rPr>
              <a:t>		</a:t>
            </a:r>
            <a:r>
              <a:rPr lang="pt-BR" sz="2000" dirty="0" err="1">
                <a:solidFill>
                  <a:srgbClr val="0000FF"/>
                </a:solidFill>
              </a:rPr>
              <a:t>else</a:t>
            </a:r>
            <a:endParaRPr lang="pt-BR" sz="2000" dirty="0">
              <a:solidFill>
                <a:srgbClr val="0000FF"/>
              </a:solidFill>
            </a:endParaRPr>
          </a:p>
          <a:p>
            <a:pPr indent="449263"/>
            <a:r>
              <a:rPr lang="pt-BR" sz="2000" dirty="0">
                <a:solidFill>
                  <a:srgbClr val="0000FF"/>
                </a:solidFill>
              </a:rPr>
              <a:t>			fim.</a:t>
            </a:r>
            <a:r>
              <a:rPr lang="pt-BR" sz="2000" dirty="0" err="1">
                <a:solidFill>
                  <a:srgbClr val="0000FF"/>
                </a:solidFill>
              </a:rPr>
              <a:t>prox</a:t>
            </a:r>
            <a:r>
              <a:rPr lang="pt-BR" sz="2000" dirty="0">
                <a:solidFill>
                  <a:srgbClr val="0000FF"/>
                </a:solidFill>
              </a:rPr>
              <a:t> = novo;</a:t>
            </a:r>
          </a:p>
          <a:p>
            <a:pPr indent="449263"/>
            <a:r>
              <a:rPr lang="pt-BR" sz="2000" dirty="0">
                <a:solidFill>
                  <a:srgbClr val="0000FF"/>
                </a:solidFill>
              </a:rPr>
              <a:t>		fim = novo;</a:t>
            </a:r>
          </a:p>
          <a:p>
            <a:pPr indent="449263"/>
            <a:r>
              <a:rPr lang="pt-BR" sz="2000" dirty="0">
                <a:solidFill>
                  <a:srgbClr val="0000FF"/>
                </a:solidFill>
              </a:rPr>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a:t>FIRST</a:t>
            </a:r>
            <a:endParaRPr lang="en-US" sz="2800" dirty="0"/>
          </a:p>
        </p:txBody>
      </p:sp>
      <p:sp>
        <p:nvSpPr>
          <p:cNvPr id="7" name="Espaço Reservado para Número de Slide 5"/>
          <p:cNvSpPr>
            <a:spLocks noGrp="1"/>
          </p:cNvSpPr>
          <p:nvPr>
            <p:ph type="sldNum" sz="quarter" idx="12"/>
          </p:nvPr>
        </p:nvSpPr>
        <p:spPr/>
        <p:txBody>
          <a:bodyPr/>
          <a:lstStyle/>
          <a:p>
            <a:fld id="{A588F794-749B-43B7-8AAB-7D93850EA787}" type="slidenum">
              <a:rPr lang="en-US" altLang="en-US"/>
              <a:pPr/>
              <a:t>16</a:t>
            </a:fld>
            <a:endParaRPr lang="en-US" altLang="en-US"/>
          </a:p>
        </p:txBody>
      </p:sp>
      <p:sp>
        <p:nvSpPr>
          <p:cNvPr id="21507" name="Rectangle 3"/>
          <p:cNvSpPr>
            <a:spLocks noGrp="1" noChangeArrowheads="1"/>
          </p:cNvSpPr>
          <p:nvPr>
            <p:ph type="body" idx="4294967295"/>
          </p:nvPr>
        </p:nvSpPr>
        <p:spPr>
          <a:xfrm>
            <a:off x="457200" y="1293962"/>
            <a:ext cx="8229600" cy="1143000"/>
          </a:xfrm>
        </p:spPr>
        <p:txBody>
          <a:bodyPr/>
          <a:lstStyle/>
          <a:p>
            <a:r>
              <a:rPr lang="pt-BR" sz="2600" dirty="0"/>
              <a:t>Retorna o valor </a:t>
            </a:r>
            <a:r>
              <a:rPr lang="pt-BR" sz="2400" dirty="0"/>
              <a:t>do</a:t>
            </a:r>
            <a:r>
              <a:rPr lang="pt-BR" sz="2600" dirty="0"/>
              <a:t> elemento que está no início da fila se esta não estiver vazia.</a:t>
            </a:r>
            <a:r>
              <a:rPr lang="pt-BR" dirty="0"/>
              <a:t> </a:t>
            </a:r>
            <a:endParaRPr lang="en-US" dirty="0"/>
          </a:p>
        </p:txBody>
      </p:sp>
      <p:sp>
        <p:nvSpPr>
          <p:cNvPr id="21508" name="Rectangle 4"/>
          <p:cNvSpPr>
            <a:spLocks noChangeArrowheads="1"/>
          </p:cNvSpPr>
          <p:nvPr/>
        </p:nvSpPr>
        <p:spPr bwMode="auto">
          <a:xfrm>
            <a:off x="2362200" y="3048000"/>
            <a:ext cx="4572000" cy="523220"/>
          </a:xfrm>
          <a:prstGeom prst="rect">
            <a:avLst/>
          </a:prstGeom>
          <a:solidFill>
            <a:srgbClr val="FFFF99"/>
          </a:solidFill>
          <a:ln w="9525">
            <a:noFill/>
            <a:miter lim="800000"/>
            <a:headEnd/>
            <a:tailEnd/>
          </a:ln>
          <a:effectLst/>
        </p:spPr>
        <p:txBody>
          <a:bodyPr anchor="ctr">
            <a:spAutoFit/>
          </a:bodyPr>
          <a:lstStyle/>
          <a:p>
            <a:pPr indent="449263"/>
            <a:r>
              <a:rPr lang="pt-BR" sz="2800" dirty="0">
                <a:solidFill>
                  <a:srgbClr val="0033CC"/>
                </a:solidFill>
              </a:rPr>
              <a:t>Implemente essa operação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err="1">
                <a:solidFill>
                  <a:srgbClr val="070DF9"/>
                </a:solidFill>
              </a:rPr>
              <a:t>dequeue</a:t>
            </a:r>
            <a:endParaRPr lang="en-US" sz="2800" dirty="0">
              <a:solidFill>
                <a:srgbClr val="070DF9"/>
              </a:solidFill>
            </a:endParaRPr>
          </a:p>
        </p:txBody>
      </p:sp>
      <p:sp>
        <p:nvSpPr>
          <p:cNvPr id="7" name="Espaço Reservado para Número de Slide 5"/>
          <p:cNvSpPr>
            <a:spLocks noGrp="1"/>
          </p:cNvSpPr>
          <p:nvPr>
            <p:ph type="sldNum" sz="quarter" idx="12"/>
          </p:nvPr>
        </p:nvSpPr>
        <p:spPr/>
        <p:txBody>
          <a:bodyPr/>
          <a:lstStyle/>
          <a:p>
            <a:fld id="{1855F383-D236-4EEE-B9F1-E3D1A688B6F4}" type="slidenum">
              <a:rPr lang="en-US" altLang="en-US"/>
              <a:pPr/>
              <a:t>17</a:t>
            </a:fld>
            <a:endParaRPr lang="en-US" altLang="en-US"/>
          </a:p>
        </p:txBody>
      </p:sp>
      <p:sp>
        <p:nvSpPr>
          <p:cNvPr id="20483" name="Rectangle 3"/>
          <p:cNvSpPr>
            <a:spLocks noGrp="1" noChangeArrowheads="1"/>
          </p:cNvSpPr>
          <p:nvPr>
            <p:ph type="body" idx="4294967295"/>
          </p:nvPr>
        </p:nvSpPr>
        <p:spPr>
          <a:xfrm>
            <a:off x="469557" y="1600199"/>
            <a:ext cx="8458200" cy="3581401"/>
          </a:xfrm>
        </p:spPr>
        <p:txBody>
          <a:bodyPr>
            <a:normAutofit/>
          </a:bodyPr>
          <a:lstStyle/>
          <a:p>
            <a:r>
              <a:rPr lang="pt-BR" sz="2800" dirty="0"/>
              <a:t>Retira um elemento do início da fila.</a:t>
            </a:r>
          </a:p>
          <a:p>
            <a:r>
              <a:rPr lang="pt-BR" sz="2800" dirty="0"/>
              <a:t>Considerando as possíveis situações da fila:</a:t>
            </a:r>
            <a:endParaRPr lang="pt-BR" dirty="0"/>
          </a:p>
          <a:p>
            <a:pPr lvl="1"/>
            <a:r>
              <a:rPr lang="pt-BR" sz="2400" dirty="0"/>
              <a:t>Se fila for composta por apenas 1 elemento:</a:t>
            </a:r>
          </a:p>
          <a:p>
            <a:pPr lvl="2"/>
            <a:r>
              <a:rPr lang="pt-BR" sz="2000" dirty="0"/>
              <a:t>As referências </a:t>
            </a:r>
            <a:r>
              <a:rPr lang="pt-BR" sz="2000" dirty="0" err="1"/>
              <a:t>ini</a:t>
            </a:r>
            <a:r>
              <a:rPr lang="pt-BR" sz="2000" dirty="0"/>
              <a:t> e fim devem ser alteradas para NULO quando o elemento for retirado	</a:t>
            </a:r>
          </a:p>
          <a:p>
            <a:pPr lvl="1"/>
            <a:r>
              <a:rPr lang="pt-BR" sz="2400" dirty="0"/>
              <a:t>Caso tenha mais do que 1 elemento</a:t>
            </a:r>
          </a:p>
          <a:p>
            <a:pPr lvl="2"/>
            <a:r>
              <a:rPr lang="pt-BR" sz="2000" dirty="0"/>
              <a:t>O ponteiro </a:t>
            </a:r>
            <a:r>
              <a:rPr lang="pt-BR" sz="2000" dirty="0" err="1"/>
              <a:t>ini</a:t>
            </a:r>
            <a:r>
              <a:rPr lang="pt-BR" sz="2000" dirty="0"/>
              <a:t> é o único a ser alterado.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vert="horz" lIns="91440" tIns="45720" rIns="91440" bIns="45720" rtlCol="0" anchor="ctr">
            <a:noAutofit/>
          </a:bodyPr>
          <a:lstStyle/>
          <a:p>
            <a:pPr marL="838200" indent="-838200"/>
            <a:r>
              <a:rPr lang="pt-BR" sz="2800" dirty="0"/>
              <a:t>Operação </a:t>
            </a:r>
            <a:r>
              <a:rPr lang="pt-BR" sz="2800" dirty="0" err="1">
                <a:solidFill>
                  <a:srgbClr val="070DF9"/>
                </a:solidFill>
              </a:rPr>
              <a:t>dequeue</a:t>
            </a:r>
            <a:r>
              <a:rPr lang="pt-BR" sz="2800" dirty="0"/>
              <a:t> </a:t>
            </a:r>
            <a:endParaRPr lang="en-US" sz="2800" dirty="0"/>
          </a:p>
        </p:txBody>
      </p:sp>
      <p:sp>
        <p:nvSpPr>
          <p:cNvPr id="5" name="Espaço Reservado para Rodapé 3"/>
          <p:cNvSpPr>
            <a:spLocks noGrp="1"/>
          </p:cNvSpPr>
          <p:nvPr>
            <p:ph type="ftr" sz="quarter" idx="11"/>
          </p:nvPr>
        </p:nvSpPr>
        <p:spPr/>
        <p:txBody>
          <a:bodyPr/>
          <a:lstStyle/>
          <a:p>
            <a:endParaRPr lang="en-US" altLang="en-US"/>
          </a:p>
        </p:txBody>
      </p:sp>
      <p:sp>
        <p:nvSpPr>
          <p:cNvPr id="6" name="Espaço Reservado para Número de Slide 4"/>
          <p:cNvSpPr>
            <a:spLocks noGrp="1"/>
          </p:cNvSpPr>
          <p:nvPr>
            <p:ph type="sldNum" sz="quarter" idx="12"/>
          </p:nvPr>
        </p:nvSpPr>
        <p:spPr/>
        <p:txBody>
          <a:bodyPr/>
          <a:lstStyle/>
          <a:p>
            <a:fld id="{56AA95E4-A58D-4CDD-AB52-33ACEAED8753}" type="slidenum">
              <a:rPr lang="en-US" altLang="en-US"/>
              <a:pPr/>
              <a:t>18</a:t>
            </a:fld>
            <a:endParaRPr lang="en-US" altLang="en-US"/>
          </a:p>
        </p:txBody>
      </p:sp>
      <p:sp>
        <p:nvSpPr>
          <p:cNvPr id="19460" name="Rectangle 4"/>
          <p:cNvSpPr>
            <a:spLocks noChangeArrowheads="1"/>
          </p:cNvSpPr>
          <p:nvPr/>
        </p:nvSpPr>
        <p:spPr bwMode="auto">
          <a:xfrm>
            <a:off x="1589315" y="1393371"/>
            <a:ext cx="5562600" cy="2554545"/>
          </a:xfrm>
          <a:prstGeom prst="rect">
            <a:avLst/>
          </a:prstGeom>
          <a:solidFill>
            <a:srgbClr val="FFFF99"/>
          </a:solidFill>
          <a:ln w="9525">
            <a:noFill/>
            <a:miter lim="800000"/>
            <a:headEnd/>
            <a:tailEnd/>
          </a:ln>
          <a:effectLst/>
        </p:spPr>
        <p:txBody>
          <a:bodyPr wrap="square" anchor="ctr">
            <a:spAutoFit/>
          </a:bodyPr>
          <a:lstStyle/>
          <a:p>
            <a:pPr indent="449263"/>
            <a:r>
              <a:rPr lang="pt-BR" sz="2000" dirty="0">
                <a:solidFill>
                  <a:srgbClr val="0000FF"/>
                </a:solidFill>
              </a:rPr>
              <a:t>modulo </a:t>
            </a:r>
            <a:r>
              <a:rPr lang="pt-BR" sz="2000" dirty="0" err="1">
                <a:solidFill>
                  <a:srgbClr val="0000FF"/>
                </a:solidFill>
              </a:rPr>
              <a:t>dequeue</a:t>
            </a:r>
            <a:r>
              <a:rPr lang="pt-BR" sz="2000" dirty="0">
                <a:solidFill>
                  <a:srgbClr val="0000FF"/>
                </a:solidFill>
              </a:rPr>
              <a:t>()</a:t>
            </a:r>
          </a:p>
          <a:p>
            <a:pPr indent="449263"/>
            <a:r>
              <a:rPr lang="pt-BR" sz="2000" dirty="0">
                <a:solidFill>
                  <a:srgbClr val="0000FF"/>
                </a:solidFill>
              </a:rPr>
              <a:t>{</a:t>
            </a:r>
          </a:p>
          <a:p>
            <a:pPr indent="449263"/>
            <a:r>
              <a:rPr lang="pt-BR" sz="2000" dirty="0">
                <a:solidFill>
                  <a:srgbClr val="0000FF"/>
                </a:solidFill>
              </a:rPr>
              <a:t>valor = </a:t>
            </a:r>
            <a:r>
              <a:rPr lang="pt-BR" sz="2000" dirty="0" err="1">
                <a:solidFill>
                  <a:srgbClr val="0000FF"/>
                </a:solidFill>
              </a:rPr>
              <a:t>ini</a:t>
            </a:r>
            <a:r>
              <a:rPr lang="pt-BR" sz="2000" dirty="0">
                <a:solidFill>
                  <a:srgbClr val="0000FF"/>
                </a:solidFill>
              </a:rPr>
              <a:t>.dado</a:t>
            </a:r>
          </a:p>
          <a:p>
            <a:pPr indent="449263"/>
            <a:r>
              <a:rPr lang="pt-BR" sz="2000" dirty="0" err="1">
                <a:solidFill>
                  <a:srgbClr val="0000FF"/>
                </a:solidFill>
              </a:rPr>
              <a:t>ini</a:t>
            </a:r>
            <a:r>
              <a:rPr lang="pt-BR" sz="2000" dirty="0">
                <a:solidFill>
                  <a:srgbClr val="0000FF"/>
                </a:solidFill>
              </a:rPr>
              <a:t>  = </a:t>
            </a:r>
            <a:r>
              <a:rPr lang="pt-BR" sz="2000" dirty="0" err="1">
                <a:solidFill>
                  <a:srgbClr val="0000FF"/>
                </a:solidFill>
              </a:rPr>
              <a:t>ini</a:t>
            </a:r>
            <a:r>
              <a:rPr lang="pt-BR" sz="2000" dirty="0">
                <a:solidFill>
                  <a:srgbClr val="0000FF"/>
                </a:solidFill>
              </a:rPr>
              <a:t>.</a:t>
            </a:r>
            <a:r>
              <a:rPr lang="pt-BR" sz="2000" dirty="0" err="1">
                <a:solidFill>
                  <a:srgbClr val="0000FF"/>
                </a:solidFill>
              </a:rPr>
              <a:t>prox</a:t>
            </a:r>
            <a:endParaRPr lang="pt-BR" sz="2000" dirty="0">
              <a:solidFill>
                <a:srgbClr val="0000FF"/>
              </a:solidFill>
            </a:endParaRPr>
          </a:p>
          <a:p>
            <a:pPr indent="449263"/>
            <a:r>
              <a:rPr lang="pt-BR" sz="2000" dirty="0">
                <a:solidFill>
                  <a:srgbClr val="0000FF"/>
                </a:solidFill>
              </a:rPr>
              <a:t>se (</a:t>
            </a:r>
            <a:r>
              <a:rPr lang="pt-BR" sz="2000" dirty="0" err="1">
                <a:solidFill>
                  <a:srgbClr val="0000FF"/>
                </a:solidFill>
              </a:rPr>
              <a:t>ini</a:t>
            </a:r>
            <a:r>
              <a:rPr lang="pt-BR" sz="2000" dirty="0">
                <a:solidFill>
                  <a:srgbClr val="0000FF"/>
                </a:solidFill>
              </a:rPr>
              <a:t> = NULO)</a:t>
            </a:r>
          </a:p>
          <a:p>
            <a:pPr indent="449263"/>
            <a:r>
              <a:rPr lang="pt-BR" sz="2000" dirty="0">
                <a:solidFill>
                  <a:srgbClr val="0000FF"/>
                </a:solidFill>
              </a:rPr>
              <a:t>	   fim</a:t>
            </a:r>
            <a:r>
              <a:rPr lang="pt-BR" sz="2000" dirty="0">
                <a:solidFill>
                  <a:srgbClr val="0000FF"/>
                </a:solidFill>
                <a:sym typeface="Wingdings" pitchFamily="2" charset="2"/>
              </a:rPr>
              <a:t>=</a:t>
            </a:r>
            <a:r>
              <a:rPr lang="pt-BR" sz="2000" dirty="0">
                <a:solidFill>
                  <a:srgbClr val="0000FF"/>
                </a:solidFill>
              </a:rPr>
              <a:t> NULO</a:t>
            </a:r>
          </a:p>
          <a:p>
            <a:pPr indent="449263"/>
            <a:r>
              <a:rPr lang="pt-BR" sz="2000" dirty="0">
                <a:solidFill>
                  <a:srgbClr val="0000FF"/>
                </a:solidFill>
              </a:rPr>
              <a:t>retorna (valor)</a:t>
            </a:r>
          </a:p>
          <a:p>
            <a:pPr indent="449263"/>
            <a:r>
              <a:rPr lang="pt-BR" sz="2000" dirty="0">
                <a:solidFill>
                  <a:srgbClr val="0000FF"/>
                </a:solidFill>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pt-BR">
                <a:solidFill>
                  <a:srgbClr val="CC3300"/>
                </a:solidFill>
              </a:rPr>
              <a:t>Exercícios</a:t>
            </a: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B15C8CCB-098A-4587-936A-15CD6C5D133C}" type="slidenum">
              <a:rPr lang="en-US" altLang="en-US"/>
              <a:pPr/>
              <a:t>19</a:t>
            </a:fld>
            <a:endParaRPr lang="en-US" altLang="en-US"/>
          </a:p>
        </p:txBody>
      </p:sp>
      <p:sp>
        <p:nvSpPr>
          <p:cNvPr id="49155" name="Rectangle 3"/>
          <p:cNvSpPr>
            <a:spLocks noGrp="1" noChangeArrowheads="1"/>
          </p:cNvSpPr>
          <p:nvPr>
            <p:ph type="body" idx="4294967295"/>
          </p:nvPr>
        </p:nvSpPr>
        <p:spPr>
          <a:xfrm>
            <a:off x="469556" y="1224952"/>
            <a:ext cx="8217244" cy="4901212"/>
          </a:xfrm>
        </p:spPr>
        <p:txBody>
          <a:bodyPr>
            <a:normAutofit/>
          </a:bodyPr>
          <a:lstStyle/>
          <a:p>
            <a:pPr marL="571500" indent="-571500">
              <a:buSzTx/>
              <a:buNone/>
            </a:pPr>
            <a:endParaRPr lang="pt-BR" sz="2600" dirty="0"/>
          </a:p>
          <a:p>
            <a:pPr marL="571500" indent="-571500">
              <a:buSzTx/>
              <a:buFont typeface="Wingdings" pitchFamily="2" charset="2"/>
              <a:buAutoNum type="arabicParenR"/>
            </a:pPr>
            <a:r>
              <a:rPr lang="pt-BR" sz="2600" dirty="0"/>
              <a:t>Elabore um programa que crie uma fila de números inteiros inserindo valores até que seja digitado um valor negativo. E depois retire cada elemento inserido na fila apresentando na tela de saída.</a:t>
            </a:r>
          </a:p>
          <a:p>
            <a:pPr marL="571500" indent="-571500">
              <a:buSzTx/>
              <a:buNone/>
            </a:pPr>
            <a:endParaRPr lang="pt-BR"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pt-BR"/>
              <a:t>Definição</a:t>
            </a:r>
            <a:endParaRPr lang="en-US"/>
          </a:p>
        </p:txBody>
      </p:sp>
      <p:sp>
        <p:nvSpPr>
          <p:cNvPr id="14" name="Espaço Reservado para Rodapé 5"/>
          <p:cNvSpPr>
            <a:spLocks noGrp="1"/>
          </p:cNvSpPr>
          <p:nvPr>
            <p:ph type="ftr" sz="quarter" idx="11"/>
          </p:nvPr>
        </p:nvSpPr>
        <p:spPr/>
        <p:txBody>
          <a:bodyPr/>
          <a:lstStyle/>
          <a:p>
            <a:endParaRPr lang="en-US" altLang="en-US"/>
          </a:p>
        </p:txBody>
      </p:sp>
      <p:sp>
        <p:nvSpPr>
          <p:cNvPr id="15" name="Espaço Reservado para Número de Slide 6"/>
          <p:cNvSpPr>
            <a:spLocks noGrp="1"/>
          </p:cNvSpPr>
          <p:nvPr>
            <p:ph type="sldNum" sz="quarter" idx="12"/>
          </p:nvPr>
        </p:nvSpPr>
        <p:spPr/>
        <p:txBody>
          <a:bodyPr/>
          <a:lstStyle/>
          <a:p>
            <a:fld id="{A21A0411-BDDF-474C-9CD3-0F80F28AD204}" type="slidenum">
              <a:rPr lang="en-US" altLang="en-US"/>
              <a:pPr/>
              <a:t>2</a:t>
            </a:fld>
            <a:endParaRPr lang="en-US" altLang="en-US"/>
          </a:p>
        </p:txBody>
      </p:sp>
      <p:sp>
        <p:nvSpPr>
          <p:cNvPr id="3077" name="Rectangle 5"/>
          <p:cNvSpPr>
            <a:spLocks noGrp="1" noChangeArrowheads="1"/>
          </p:cNvSpPr>
          <p:nvPr>
            <p:ph type="body" sz="half" idx="4294967295"/>
          </p:nvPr>
        </p:nvSpPr>
        <p:spPr>
          <a:xfrm>
            <a:off x="155575" y="1358493"/>
            <a:ext cx="8229600" cy="2365375"/>
          </a:xfrm>
        </p:spPr>
        <p:txBody>
          <a:bodyPr/>
          <a:lstStyle/>
          <a:p>
            <a:pPr>
              <a:lnSpc>
                <a:spcPct val="90000"/>
              </a:lnSpc>
            </a:pPr>
            <a:r>
              <a:rPr lang="pt-BR" sz="2600" dirty="0"/>
              <a:t>Uma fila (</a:t>
            </a:r>
            <a:r>
              <a:rPr lang="pt-BR" sz="2600" dirty="0" err="1"/>
              <a:t>queue</a:t>
            </a:r>
            <a:r>
              <a:rPr lang="pt-BR" sz="2600" dirty="0"/>
              <a:t>) é um conjunto ordenado de itens onde a remoção de itens se faz em um extremo e a inserção em outro. </a:t>
            </a:r>
          </a:p>
          <a:p>
            <a:pPr>
              <a:lnSpc>
                <a:spcPct val="90000"/>
              </a:lnSpc>
            </a:pPr>
            <a:r>
              <a:rPr lang="pt-BR" sz="2600" dirty="0"/>
              <a:t>É uma estrutura de dados que segue a disciplina FIFO – </a:t>
            </a:r>
            <a:r>
              <a:rPr lang="pt-BR" sz="2600" i="1" dirty="0" err="1"/>
              <a:t>First</a:t>
            </a:r>
            <a:r>
              <a:rPr lang="pt-BR" sz="2600" i="1" dirty="0"/>
              <a:t> In </a:t>
            </a:r>
            <a:r>
              <a:rPr lang="pt-BR" sz="2600" i="1" dirty="0" err="1"/>
              <a:t>First</a:t>
            </a:r>
            <a:r>
              <a:rPr lang="pt-BR" sz="2600" i="1" dirty="0"/>
              <a:t> Out </a:t>
            </a:r>
            <a:r>
              <a:rPr lang="pt-BR" sz="2600" dirty="0"/>
              <a:t>(primeiro a entrar primeiro a sair). </a:t>
            </a:r>
            <a:endParaRPr lang="en-US" sz="2600" dirty="0"/>
          </a:p>
        </p:txBody>
      </p:sp>
      <p:grpSp>
        <p:nvGrpSpPr>
          <p:cNvPr id="2" name="Group 8"/>
          <p:cNvGrpSpPr>
            <a:grpSpLocks/>
          </p:cNvGrpSpPr>
          <p:nvPr/>
        </p:nvGrpSpPr>
        <p:grpSpPr bwMode="auto">
          <a:xfrm>
            <a:off x="773113" y="3799409"/>
            <a:ext cx="7772400" cy="1219200"/>
            <a:chOff x="480" y="2880"/>
            <a:chExt cx="4896" cy="768"/>
          </a:xfrm>
        </p:grpSpPr>
        <p:sp>
          <p:nvSpPr>
            <p:cNvPr id="3081" name="Text Box 9"/>
            <p:cNvSpPr txBox="1">
              <a:spLocks noChangeArrowheads="1"/>
            </p:cNvSpPr>
            <p:nvPr/>
          </p:nvSpPr>
          <p:spPr bwMode="auto">
            <a:xfrm>
              <a:off x="1632" y="2880"/>
              <a:ext cx="494" cy="768"/>
            </a:xfrm>
            <a:prstGeom prst="rect">
              <a:avLst/>
            </a:prstGeom>
            <a:solidFill>
              <a:srgbClr val="FFFFFF"/>
            </a:solidFill>
            <a:ln w="9525">
              <a:solidFill>
                <a:srgbClr val="000000"/>
              </a:solidFill>
              <a:miter lim="800000"/>
              <a:headEnd/>
              <a:tailEnd/>
            </a:ln>
          </p:spPr>
          <p:txBody>
            <a:bodyPr/>
            <a:lstStyle/>
            <a:p>
              <a:endParaRPr lang="en-US" sz="2400" dirty="0"/>
            </a:p>
            <a:p>
              <a:pPr algn="ctr"/>
              <a:r>
                <a:rPr lang="en-US" sz="2400" dirty="0"/>
                <a:t>E</a:t>
              </a:r>
              <a:r>
                <a:rPr lang="en-US" sz="2400" baseline="-25000" dirty="0"/>
                <a:t>0</a:t>
              </a:r>
              <a:endParaRPr lang="en-US" sz="2400" dirty="0"/>
            </a:p>
          </p:txBody>
        </p:sp>
        <p:sp>
          <p:nvSpPr>
            <p:cNvPr id="3082" name="Text Box 10"/>
            <p:cNvSpPr txBox="1">
              <a:spLocks noChangeArrowheads="1"/>
            </p:cNvSpPr>
            <p:nvPr/>
          </p:nvSpPr>
          <p:spPr bwMode="auto">
            <a:xfrm>
              <a:off x="2443" y="2880"/>
              <a:ext cx="494" cy="768"/>
            </a:xfrm>
            <a:prstGeom prst="rect">
              <a:avLst/>
            </a:prstGeom>
            <a:solidFill>
              <a:srgbClr val="FFFFFF"/>
            </a:solidFill>
            <a:ln w="9525">
              <a:solidFill>
                <a:srgbClr val="000000"/>
              </a:solidFill>
              <a:miter lim="800000"/>
              <a:headEnd/>
              <a:tailEnd/>
            </a:ln>
          </p:spPr>
          <p:txBody>
            <a:bodyPr/>
            <a:lstStyle/>
            <a:p>
              <a:pPr algn="ctr"/>
              <a:endParaRPr lang="en-US" sz="2400"/>
            </a:p>
            <a:p>
              <a:pPr algn="ctr"/>
              <a:r>
                <a:rPr lang="en-US" sz="2400"/>
                <a:t>E</a:t>
              </a:r>
              <a:r>
                <a:rPr lang="en-US" sz="2400" baseline="-25000"/>
                <a:t>1</a:t>
              </a:r>
              <a:endParaRPr lang="en-US" sz="2400"/>
            </a:p>
          </p:txBody>
        </p:sp>
        <p:sp>
          <p:nvSpPr>
            <p:cNvPr id="3083" name="Text Box 11"/>
            <p:cNvSpPr txBox="1">
              <a:spLocks noChangeArrowheads="1"/>
            </p:cNvSpPr>
            <p:nvPr/>
          </p:nvSpPr>
          <p:spPr bwMode="auto">
            <a:xfrm>
              <a:off x="3731" y="2880"/>
              <a:ext cx="494" cy="768"/>
            </a:xfrm>
            <a:prstGeom prst="rect">
              <a:avLst/>
            </a:prstGeom>
            <a:solidFill>
              <a:srgbClr val="FFFFFF"/>
            </a:solidFill>
            <a:ln w="9525">
              <a:solidFill>
                <a:srgbClr val="000000"/>
              </a:solidFill>
              <a:miter lim="800000"/>
              <a:headEnd/>
              <a:tailEnd/>
            </a:ln>
          </p:spPr>
          <p:txBody>
            <a:bodyPr/>
            <a:lstStyle/>
            <a:p>
              <a:pPr algn="ctr"/>
              <a:endParaRPr lang="en-US" sz="2400"/>
            </a:p>
            <a:p>
              <a:pPr algn="ctr"/>
              <a:r>
                <a:rPr lang="en-US" sz="2400"/>
                <a:t>E</a:t>
              </a:r>
              <a:r>
                <a:rPr lang="en-US" sz="2400" baseline="-25000"/>
                <a:t>n-1</a:t>
              </a:r>
              <a:endParaRPr lang="en-US" sz="2400"/>
            </a:p>
          </p:txBody>
        </p:sp>
        <p:sp>
          <p:nvSpPr>
            <p:cNvPr id="3084" name="Text Box 12"/>
            <p:cNvSpPr txBox="1">
              <a:spLocks noChangeArrowheads="1"/>
            </p:cNvSpPr>
            <p:nvPr/>
          </p:nvSpPr>
          <p:spPr bwMode="auto">
            <a:xfrm>
              <a:off x="3114" y="2880"/>
              <a:ext cx="493" cy="513"/>
            </a:xfrm>
            <a:prstGeom prst="rect">
              <a:avLst/>
            </a:prstGeom>
            <a:solidFill>
              <a:srgbClr val="FFFFFF"/>
            </a:solidFill>
            <a:ln w="9525">
              <a:noFill/>
              <a:miter lim="800000"/>
              <a:headEnd/>
              <a:tailEnd/>
            </a:ln>
          </p:spPr>
          <p:txBody>
            <a:bodyPr/>
            <a:lstStyle/>
            <a:p>
              <a:r>
                <a:rPr lang="en-US" sz="3200" b="1"/>
                <a:t>. . .</a:t>
              </a:r>
              <a:endParaRPr lang="en-US" sz="3200"/>
            </a:p>
          </p:txBody>
        </p:sp>
        <p:sp>
          <p:nvSpPr>
            <p:cNvPr id="3085" name="Line 13"/>
            <p:cNvSpPr>
              <a:spLocks noChangeShapeType="1"/>
            </p:cNvSpPr>
            <p:nvPr/>
          </p:nvSpPr>
          <p:spPr bwMode="auto">
            <a:xfrm flipH="1">
              <a:off x="4224" y="3216"/>
              <a:ext cx="493" cy="0"/>
            </a:xfrm>
            <a:prstGeom prst="line">
              <a:avLst/>
            </a:prstGeom>
            <a:noFill/>
            <a:ln w="9525">
              <a:solidFill>
                <a:srgbClr val="000000"/>
              </a:solidFill>
              <a:round/>
              <a:headEnd/>
              <a:tailEnd type="triangle" w="med" len="med"/>
            </a:ln>
          </p:spPr>
          <p:txBody>
            <a:bodyPr/>
            <a:lstStyle/>
            <a:p>
              <a:endParaRPr lang="pt-BR"/>
            </a:p>
          </p:txBody>
        </p:sp>
        <p:sp>
          <p:nvSpPr>
            <p:cNvPr id="3086" name="Text Box 14"/>
            <p:cNvSpPr txBox="1">
              <a:spLocks noChangeArrowheads="1"/>
            </p:cNvSpPr>
            <p:nvPr/>
          </p:nvSpPr>
          <p:spPr bwMode="auto">
            <a:xfrm>
              <a:off x="4841" y="3072"/>
              <a:ext cx="535" cy="384"/>
            </a:xfrm>
            <a:prstGeom prst="rect">
              <a:avLst/>
            </a:prstGeom>
            <a:solidFill>
              <a:srgbClr val="FFFFFF"/>
            </a:solidFill>
            <a:ln w="9525">
              <a:noFill/>
              <a:miter lim="800000"/>
              <a:headEnd/>
              <a:tailEnd/>
            </a:ln>
          </p:spPr>
          <p:txBody>
            <a:bodyPr/>
            <a:lstStyle/>
            <a:p>
              <a:r>
                <a:rPr lang="en-US" sz="2400"/>
                <a:t>final</a:t>
              </a:r>
            </a:p>
          </p:txBody>
        </p:sp>
        <p:sp>
          <p:nvSpPr>
            <p:cNvPr id="3087" name="Line 15"/>
            <p:cNvSpPr>
              <a:spLocks noChangeShapeType="1"/>
            </p:cNvSpPr>
            <p:nvPr/>
          </p:nvSpPr>
          <p:spPr bwMode="auto">
            <a:xfrm flipH="1">
              <a:off x="1152" y="3216"/>
              <a:ext cx="493" cy="0"/>
            </a:xfrm>
            <a:prstGeom prst="line">
              <a:avLst/>
            </a:prstGeom>
            <a:noFill/>
            <a:ln w="9525">
              <a:solidFill>
                <a:srgbClr val="000000"/>
              </a:solidFill>
              <a:round/>
              <a:headEnd/>
              <a:tailEnd type="triangle" w="med" len="med"/>
            </a:ln>
          </p:spPr>
          <p:txBody>
            <a:bodyPr/>
            <a:lstStyle/>
            <a:p>
              <a:endParaRPr lang="pt-BR"/>
            </a:p>
          </p:txBody>
        </p:sp>
        <p:sp>
          <p:nvSpPr>
            <p:cNvPr id="3088" name="Text Box 16"/>
            <p:cNvSpPr txBox="1">
              <a:spLocks noChangeArrowheads="1"/>
            </p:cNvSpPr>
            <p:nvPr/>
          </p:nvSpPr>
          <p:spPr bwMode="auto">
            <a:xfrm>
              <a:off x="480" y="3024"/>
              <a:ext cx="679" cy="384"/>
            </a:xfrm>
            <a:prstGeom prst="rect">
              <a:avLst/>
            </a:prstGeom>
            <a:solidFill>
              <a:srgbClr val="FFFFFF"/>
            </a:solidFill>
            <a:ln w="9525">
              <a:noFill/>
              <a:miter lim="800000"/>
              <a:headEnd/>
              <a:tailEnd/>
            </a:ln>
          </p:spPr>
          <p:txBody>
            <a:bodyPr/>
            <a:lstStyle/>
            <a:p>
              <a:r>
                <a:rPr lang="en-US" sz="2400"/>
                <a:t>início</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pt-BR">
                <a:solidFill>
                  <a:srgbClr val="CC3300"/>
                </a:solidFill>
              </a:rPr>
              <a:t>Exercícios</a:t>
            </a: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B15C8CCB-098A-4587-936A-15CD6C5D133C}" type="slidenum">
              <a:rPr lang="en-US" altLang="en-US"/>
              <a:pPr/>
              <a:t>20</a:t>
            </a:fld>
            <a:endParaRPr lang="en-US" altLang="en-US"/>
          </a:p>
        </p:txBody>
      </p:sp>
      <p:sp>
        <p:nvSpPr>
          <p:cNvPr id="49155" name="Rectangle 3"/>
          <p:cNvSpPr>
            <a:spLocks noGrp="1" noChangeArrowheads="1"/>
          </p:cNvSpPr>
          <p:nvPr>
            <p:ph type="body" idx="4294967295"/>
          </p:nvPr>
        </p:nvSpPr>
        <p:spPr>
          <a:xfrm>
            <a:off x="469556" y="1017917"/>
            <a:ext cx="8217244" cy="5108247"/>
          </a:xfrm>
        </p:spPr>
        <p:txBody>
          <a:bodyPr>
            <a:normAutofit/>
          </a:bodyPr>
          <a:lstStyle/>
          <a:p>
            <a:pPr marL="571500" indent="-571500">
              <a:buSzTx/>
              <a:buFont typeface="+mj-lt"/>
              <a:buAutoNum type="arabicParenR" startAt="2"/>
            </a:pPr>
            <a:r>
              <a:rPr lang="pt-BR" sz="2600" dirty="0"/>
              <a:t>Implemente um programa que simule a inserção e remoção de processos na fila de uso do processador, para tanto o programa deve ter um menu com as seguintes opções:</a:t>
            </a:r>
          </a:p>
          <a:p>
            <a:pPr marL="971550" lvl="1" indent="-571500">
              <a:buClr>
                <a:srgbClr val="FF0000"/>
              </a:buClr>
              <a:buFont typeface="+mj-lt"/>
              <a:buAutoNum type="arabicPeriod"/>
            </a:pPr>
            <a:r>
              <a:rPr lang="pt-BR" sz="2200" dirty="0"/>
              <a:t>Submete processo: lê do teclado a identificação do processo (</a:t>
            </a:r>
            <a:r>
              <a:rPr lang="pt-BR" sz="2200" dirty="0" err="1"/>
              <a:t>pid</a:t>
            </a:r>
            <a:r>
              <a:rPr lang="pt-BR" sz="2200" dirty="0"/>
              <a:t> - valor inteiro) e insere na fila de processos;</a:t>
            </a:r>
          </a:p>
          <a:p>
            <a:pPr marL="971550" lvl="1" indent="-571500">
              <a:buClr>
                <a:srgbClr val="FF0000"/>
              </a:buClr>
              <a:buFont typeface="+mj-lt"/>
              <a:buAutoNum type="arabicPeriod"/>
            </a:pPr>
            <a:r>
              <a:rPr lang="pt-BR" sz="2200" dirty="0"/>
              <a:t>Processa: retira da fila 1 processo (apresente o </a:t>
            </a:r>
            <a:r>
              <a:rPr lang="pt-BR" sz="2200" dirty="0" err="1"/>
              <a:t>pid</a:t>
            </a:r>
            <a:r>
              <a:rPr lang="pt-BR" sz="2200" dirty="0"/>
              <a:t>) e depois lê do teclado se este foi concluído</a:t>
            </a:r>
          </a:p>
          <a:p>
            <a:pPr marL="1371600" lvl="2" indent="-571500">
              <a:buClr>
                <a:srgbClr val="FF0000"/>
              </a:buClr>
            </a:pPr>
            <a:r>
              <a:rPr lang="pt-BR" sz="2000" dirty="0"/>
              <a:t>Se sim escreve na tela de saída mensagem de conclusão do processo (</a:t>
            </a:r>
            <a:r>
              <a:rPr lang="pt-BR" sz="2000" dirty="0" err="1"/>
              <a:t>pid</a:t>
            </a:r>
            <a:r>
              <a:rPr lang="pt-BR" sz="2000" dirty="0"/>
              <a:t>).</a:t>
            </a:r>
          </a:p>
          <a:p>
            <a:pPr marL="1371600" lvl="2" indent="-571500">
              <a:buClr>
                <a:srgbClr val="FF0000"/>
              </a:buClr>
            </a:pPr>
            <a:r>
              <a:rPr lang="pt-BR" sz="2000" dirty="0"/>
              <a:t>Se não processo deve retornar ao final da fila.</a:t>
            </a:r>
          </a:p>
          <a:p>
            <a:pPr marL="971550" lvl="1" indent="-571500">
              <a:buClr>
                <a:srgbClr val="FF0000"/>
              </a:buClr>
              <a:buFont typeface="+mj-lt"/>
              <a:buAutoNum type="arabicPeriod"/>
            </a:pPr>
            <a:r>
              <a:rPr lang="pt-BR" sz="2200" dirty="0"/>
              <a:t>Encerrar programa, permitido apenas se a fila estiver vazia.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pt-BR">
                <a:solidFill>
                  <a:srgbClr val="CC3300"/>
                </a:solidFill>
              </a:rPr>
              <a:t>Exercícios</a:t>
            </a:r>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B15C8CCB-098A-4587-936A-15CD6C5D133C}" type="slidenum">
              <a:rPr lang="en-US" altLang="en-US"/>
              <a:pPr/>
              <a:t>21</a:t>
            </a:fld>
            <a:endParaRPr lang="en-US" altLang="en-US"/>
          </a:p>
        </p:txBody>
      </p:sp>
      <p:sp>
        <p:nvSpPr>
          <p:cNvPr id="49155" name="Rectangle 3"/>
          <p:cNvSpPr>
            <a:spLocks noGrp="1" noChangeArrowheads="1"/>
          </p:cNvSpPr>
          <p:nvPr>
            <p:ph type="body" idx="4294967295"/>
          </p:nvPr>
        </p:nvSpPr>
        <p:spPr>
          <a:xfrm>
            <a:off x="469556" y="1224952"/>
            <a:ext cx="8217244" cy="4901212"/>
          </a:xfrm>
        </p:spPr>
        <p:txBody>
          <a:bodyPr>
            <a:normAutofit/>
          </a:bodyPr>
          <a:lstStyle/>
          <a:p>
            <a:pPr marL="571500" indent="-571500">
              <a:buSzTx/>
              <a:buFont typeface="+mj-lt"/>
              <a:buAutoNum type="arabicParenR" startAt="3"/>
            </a:pPr>
            <a:r>
              <a:rPr lang="pt-BR" sz="2600" dirty="0"/>
              <a:t>Simule em um programa o atendimento de pacientes em um consultório que não trabalha com agenda de horário colocando os pacientes em uma fila por ordem de chegada. Cada paciente para entrar na fila deve informar o seu nome.</a:t>
            </a:r>
          </a:p>
          <a:p>
            <a:pPr marL="571500" indent="-571500">
              <a:buSzTx/>
              <a:buFont typeface="+mj-lt"/>
              <a:buAutoNum type="arabicParenR" startAt="3"/>
            </a:pPr>
            <a:r>
              <a:rPr lang="pt-BR" sz="2600" dirty="0"/>
              <a:t>Modifique o programa anterior para que cada paciente tenha como atributos além do nome </a:t>
            </a:r>
            <a:r>
              <a:rPr lang="pt-BR" sz="2600"/>
              <a:t>sua idade.</a:t>
            </a:r>
            <a:endParaRPr lang="pt-BR" sz="2600" dirty="0"/>
          </a:p>
          <a:p>
            <a:pPr marL="571500" indent="-571500">
              <a:buSzTx/>
              <a:buFont typeface="+mj-lt"/>
              <a:buAutoNum type="arabicParenR" startAt="3"/>
            </a:pPr>
            <a:endParaRPr lang="pt-BR"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469557" y="252883"/>
            <a:ext cx="8229600" cy="725488"/>
          </a:xfrm>
          <a:prstGeom prst="rect">
            <a:avLst/>
          </a:prstGeom>
          <a:noFill/>
          <a:ln w="9525">
            <a:noFill/>
            <a:miter lim="800000"/>
            <a:headEnd/>
            <a:tailEnd/>
          </a:ln>
        </p:spPr>
        <p:txBody>
          <a:bodyPr anchor="ctr"/>
          <a:lstStyle/>
          <a:p>
            <a:pPr>
              <a:lnSpc>
                <a:spcPct val="90000"/>
              </a:lnSpc>
            </a:pPr>
            <a:r>
              <a:rPr lang="en-US" sz="2400" dirty="0" err="1">
                <a:latin typeface="Calibri" pitchFamily="34" charset="0"/>
              </a:rPr>
              <a:t>Referências</a:t>
            </a:r>
            <a:r>
              <a:rPr lang="en-US" sz="2400" dirty="0">
                <a:latin typeface="Calibri" pitchFamily="34" charset="0"/>
              </a:rPr>
              <a:t> </a:t>
            </a:r>
            <a:r>
              <a:rPr lang="en-US" sz="2400" dirty="0" err="1">
                <a:latin typeface="Calibri" pitchFamily="34" charset="0"/>
              </a:rPr>
              <a:t>Bibliográficas</a:t>
            </a:r>
            <a:endParaRPr lang="pt-BR" sz="2400" dirty="0">
              <a:latin typeface="Calibri" pitchFamily="34" charset="0"/>
            </a:endParaRPr>
          </a:p>
        </p:txBody>
      </p:sp>
      <p:sp>
        <p:nvSpPr>
          <p:cNvPr id="7" name="Espaço Reservado para Número de Slide 6"/>
          <p:cNvSpPr>
            <a:spLocks noGrp="1"/>
          </p:cNvSpPr>
          <p:nvPr>
            <p:ph type="sldNum" sz="quarter" idx="12"/>
          </p:nvPr>
        </p:nvSpPr>
        <p:spPr/>
        <p:txBody>
          <a:bodyPr/>
          <a:lstStyle/>
          <a:p>
            <a:fld id="{0DBB9FE3-D63C-4A40-B010-4651D12E128D}" type="slidenum">
              <a:rPr lang="pt-BR" smtClean="0"/>
              <a:pPr/>
              <a:t>22</a:t>
            </a:fld>
            <a:endParaRPr lang="pt-BR"/>
          </a:p>
        </p:txBody>
      </p:sp>
      <p:sp>
        <p:nvSpPr>
          <p:cNvPr id="5" name="Espaço Reservado para Rodapé 4"/>
          <p:cNvSpPr>
            <a:spLocks noGrp="1"/>
          </p:cNvSpPr>
          <p:nvPr>
            <p:ph type="ftr" sz="quarter" idx="11"/>
          </p:nvPr>
        </p:nvSpPr>
        <p:spPr/>
        <p:txBody>
          <a:bodyPr/>
          <a:lstStyle/>
          <a:p>
            <a:endParaRPr lang="pt-BR"/>
          </a:p>
        </p:txBody>
      </p:sp>
      <p:sp>
        <p:nvSpPr>
          <p:cNvPr id="9" name="Retângulo 8"/>
          <p:cNvSpPr/>
          <p:nvPr/>
        </p:nvSpPr>
        <p:spPr>
          <a:xfrm>
            <a:off x="741872" y="1155940"/>
            <a:ext cx="7944927" cy="2862322"/>
          </a:xfrm>
          <a:prstGeom prst="rect">
            <a:avLst/>
          </a:prstGeom>
        </p:spPr>
        <p:txBody>
          <a:bodyPr wrap="square">
            <a:spAutoFit/>
          </a:bodyPr>
          <a:lstStyle/>
          <a:p>
            <a:pPr algn="just">
              <a:buFont typeface="Arial" pitchFamily="34" charset="0"/>
              <a:buChar char="•"/>
            </a:pPr>
            <a:r>
              <a:rPr lang="pt-BR" sz="2000" dirty="0"/>
              <a:t>ASCÊNCIO, </a:t>
            </a:r>
            <a:r>
              <a:rPr lang="pt-BR" sz="2000" dirty="0" err="1"/>
              <a:t>A.F.</a:t>
            </a:r>
            <a:r>
              <a:rPr lang="pt-BR" sz="2000" dirty="0"/>
              <a:t>G; ARAUJO, </a:t>
            </a:r>
            <a:r>
              <a:rPr lang="pt-BR" sz="2000" dirty="0" err="1"/>
              <a:t>G.S.</a:t>
            </a:r>
            <a:r>
              <a:rPr lang="pt-BR" sz="2000" dirty="0"/>
              <a:t> </a:t>
            </a:r>
            <a:r>
              <a:rPr lang="pt-BR" sz="2000" b="1" dirty="0"/>
              <a:t>Estruturas de Dados: Algoritmos, Análise de Complexidade e Implementações em JAVA e C/C++. São Paulo, </a:t>
            </a:r>
            <a:r>
              <a:rPr lang="pt-BR" sz="2000" b="1" dirty="0" err="1"/>
              <a:t>Ed.</a:t>
            </a:r>
            <a:r>
              <a:rPr lang="pt-BR" sz="2000" b="1" dirty="0"/>
              <a:t>Pearson </a:t>
            </a:r>
            <a:r>
              <a:rPr lang="pt-BR" sz="2000" b="1" dirty="0" err="1"/>
              <a:t>Prentice</a:t>
            </a:r>
            <a:r>
              <a:rPr lang="pt-BR" sz="2000" b="1" dirty="0"/>
              <a:t> Hall, 2010.</a:t>
            </a:r>
          </a:p>
          <a:p>
            <a:pPr algn="just">
              <a:buFont typeface="Arial" pitchFamily="34" charset="0"/>
              <a:buChar char="•"/>
            </a:pPr>
            <a:r>
              <a:rPr lang="pt-BR" sz="2000" dirty="0"/>
              <a:t>PEREIRA, </a:t>
            </a:r>
            <a:r>
              <a:rPr lang="pt-BR" sz="2000" dirty="0" err="1"/>
              <a:t>S.L.</a:t>
            </a:r>
            <a:r>
              <a:rPr lang="pt-BR" sz="2000" dirty="0"/>
              <a:t>; </a:t>
            </a:r>
            <a:r>
              <a:rPr lang="pt-BR" sz="2000" b="1" dirty="0"/>
              <a:t>Estruturas de Dados Fundamentais: Conceitos e Aplicações. São Paulo, Ed. Érica, 1996.</a:t>
            </a:r>
          </a:p>
          <a:p>
            <a:pPr algn="just">
              <a:buFont typeface="Arial" pitchFamily="34" charset="0"/>
              <a:buChar char="•"/>
            </a:pPr>
            <a:r>
              <a:rPr lang="pt-BR" sz="2000" dirty="0"/>
              <a:t>TENEMBAUM, A.M </a:t>
            </a:r>
            <a:r>
              <a:rPr lang="pt-BR" sz="2000" dirty="0" err="1"/>
              <a:t>et</a:t>
            </a:r>
            <a:r>
              <a:rPr lang="pt-BR" sz="2000" dirty="0"/>
              <a:t> al.; </a:t>
            </a:r>
            <a:r>
              <a:rPr lang="pt-BR" sz="2000" b="1" dirty="0"/>
              <a:t>Estruturas de Dados usando C. </a:t>
            </a:r>
            <a:r>
              <a:rPr lang="pt-BR" sz="2000" b="1" dirty="0" err="1"/>
              <a:t>Makron</a:t>
            </a:r>
            <a:r>
              <a:rPr lang="pt-BR" sz="2000" b="1" dirty="0"/>
              <a:t> Books </a:t>
            </a:r>
            <a:r>
              <a:rPr lang="pt-BR" sz="2000" b="1" dirty="0" err="1"/>
              <a:t>Ltda</a:t>
            </a:r>
            <a:r>
              <a:rPr lang="pt-BR" sz="2000" b="1" dirty="0"/>
              <a:t>, 1995.</a:t>
            </a:r>
          </a:p>
          <a:p>
            <a:pPr algn="just">
              <a:buFont typeface="Arial" pitchFamily="34" charset="0"/>
              <a:buChar char="•"/>
            </a:pPr>
            <a:r>
              <a:rPr lang="pt-BR" sz="2000" dirty="0"/>
              <a:t>DEITEL, P; J.; </a:t>
            </a:r>
            <a:r>
              <a:rPr lang="pt-BR" sz="2000" dirty="0" err="1"/>
              <a:t>Deitel</a:t>
            </a:r>
            <a:r>
              <a:rPr lang="pt-BR" sz="2000" dirty="0"/>
              <a:t>, </a:t>
            </a:r>
            <a:r>
              <a:rPr lang="pt-BR" sz="2000" dirty="0" err="1"/>
              <a:t>H.M.</a:t>
            </a:r>
            <a:r>
              <a:rPr lang="pt-BR" sz="2000" dirty="0"/>
              <a:t>, </a:t>
            </a:r>
            <a:r>
              <a:rPr lang="pt-BR" sz="2000" b="1" dirty="0"/>
              <a:t>Java: como programar - 8ª edição, São Paulo, </a:t>
            </a:r>
            <a:r>
              <a:rPr lang="pt-BR" sz="2000" b="1" dirty="0" err="1"/>
              <a:t>Ed.</a:t>
            </a:r>
            <a:r>
              <a:rPr lang="pt-BR" sz="2000" b="1" dirty="0"/>
              <a:t>Pearson </a:t>
            </a:r>
            <a:r>
              <a:rPr lang="pt-BR" sz="2000" b="1" dirty="0" err="1"/>
              <a:t>Prentice</a:t>
            </a:r>
            <a:r>
              <a:rPr lang="pt-BR" sz="2000" b="1" dirty="0"/>
              <a:t> Hall, 2010.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0265D"/>
        </a:solidFill>
        <a:effectLst/>
      </p:bgPr>
    </p:bg>
    <p:spTree>
      <p:nvGrpSpPr>
        <p:cNvPr id="1" name=""/>
        <p:cNvGrpSpPr/>
        <p:nvPr/>
      </p:nvGrpSpPr>
      <p:grpSpPr>
        <a:xfrm>
          <a:off x="0" y="0"/>
          <a:ext cx="0" cy="0"/>
          <a:chOff x="0" y="0"/>
          <a:chExt cx="0" cy="0"/>
        </a:xfrm>
      </p:grpSpPr>
      <p:sp>
        <p:nvSpPr>
          <p:cNvPr id="3" name="Rectangle 2"/>
          <p:cNvSpPr/>
          <p:nvPr/>
        </p:nvSpPr>
        <p:spPr>
          <a:xfrm>
            <a:off x="0" y="2580640"/>
            <a:ext cx="9144000" cy="282448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1026"/>
          <p:cNvSpPr>
            <a:spLocks noChangeArrowheads="1"/>
          </p:cNvSpPr>
          <p:nvPr/>
        </p:nvSpPr>
        <p:spPr bwMode="auto">
          <a:xfrm>
            <a:off x="1053372" y="3222882"/>
            <a:ext cx="7759752" cy="1939635"/>
          </a:xfrm>
          <a:prstGeom prst="rect">
            <a:avLst/>
          </a:prstGeom>
          <a:noFill/>
          <a:ln w="9525">
            <a:noFill/>
            <a:miter lim="800000"/>
            <a:headEnd/>
            <a:tailEnd/>
          </a:ln>
        </p:spPr>
        <p:txBody>
          <a:bodyPr wrap="square" lIns="92075" tIns="46038" rIns="92075" bIns="46038">
            <a:spAutoFit/>
          </a:bodyPr>
          <a:lstStyle/>
          <a:p>
            <a:pPr>
              <a:defRPr/>
            </a:pPr>
            <a:r>
              <a:rPr kumimoji="1" lang="pt-BR" sz="2000" dirty="0">
                <a:solidFill>
                  <a:schemeClr val="bg1"/>
                </a:solidFill>
                <a:latin typeface="Gotham-Bold"/>
                <a:cs typeface="Gotham-Bold"/>
              </a:rPr>
              <a:t>Copyright </a:t>
            </a:r>
            <a:r>
              <a:rPr kumimoji="1" lang="pt-BR" sz="2000">
                <a:solidFill>
                  <a:schemeClr val="bg1"/>
                </a:solidFill>
                <a:latin typeface="Gotham-Bold"/>
                <a:cs typeface="Gotham-Bold"/>
              </a:rPr>
              <a:t>© 2025</a:t>
            </a:r>
            <a:endParaRPr kumimoji="1" lang="pt-BR" sz="2000" dirty="0">
              <a:solidFill>
                <a:schemeClr val="bg1"/>
              </a:solidFill>
              <a:latin typeface="Gotham-Bold"/>
              <a:cs typeface="Gotham-Bold"/>
            </a:endParaRPr>
          </a:p>
          <a:p>
            <a:pPr>
              <a:defRPr/>
            </a:pPr>
            <a:r>
              <a:rPr kumimoji="1" lang="pt-BR" sz="2000" dirty="0" err="1">
                <a:solidFill>
                  <a:schemeClr val="bg1"/>
                </a:solidFill>
                <a:latin typeface="Gotham-Bold"/>
                <a:cs typeface="Gotham-Bold"/>
              </a:rPr>
              <a:t>Profa</a:t>
            </a:r>
            <a:r>
              <a:rPr kumimoji="1" lang="pt-BR" sz="2000" dirty="0">
                <a:solidFill>
                  <a:schemeClr val="bg1"/>
                </a:solidFill>
                <a:latin typeface="Gotham-Bold"/>
                <a:cs typeface="Gotham-Bold"/>
              </a:rPr>
              <a:t>: Patrícia Magna</a:t>
            </a:r>
          </a:p>
          <a:p>
            <a:pPr>
              <a:defRPr/>
            </a:pPr>
            <a:endParaRPr kumimoji="1" lang="pt-BR" sz="2000" dirty="0">
              <a:solidFill>
                <a:schemeClr val="bg1"/>
              </a:solidFill>
              <a:latin typeface="Gotham-Bold"/>
              <a:cs typeface="Gotham-Bold"/>
            </a:endParaRPr>
          </a:p>
          <a:p>
            <a:pPr>
              <a:defRPr/>
            </a:pPr>
            <a:r>
              <a:rPr kumimoji="1" lang="pt-BR" sz="2000" dirty="0">
                <a:solidFill>
                  <a:schemeClr val="bg1"/>
                </a:solidFill>
                <a:latin typeface="Gotham-Bold"/>
                <a:cs typeface="Gotham-Bold"/>
              </a:rPr>
              <a:t>Todos direitos reservados. Reprodução ou divulgação total ou parcial deste documento é expressamente proibido sem o consentimento formal, por escrito, dos professores.</a:t>
            </a:r>
          </a:p>
        </p:txBody>
      </p:sp>
      <p:sp>
        <p:nvSpPr>
          <p:cNvPr id="5" name="Rectangle 4"/>
          <p:cNvSpPr/>
          <p:nvPr/>
        </p:nvSpPr>
        <p:spPr>
          <a:xfrm>
            <a:off x="747966" y="3342641"/>
            <a:ext cx="72000" cy="1239520"/>
          </a:xfrm>
          <a:prstGeom prst="rect">
            <a:avLst/>
          </a:prstGeom>
          <a:solidFill>
            <a:srgbClr val="F0265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stretch>
            <a:fillRect/>
          </a:stretch>
        </p:blipFill>
        <p:spPr>
          <a:xfrm>
            <a:off x="7837508" y="333716"/>
            <a:ext cx="975616" cy="267011"/>
          </a:xfrm>
          <a:prstGeom prst="rect">
            <a:avLst/>
          </a:prstGeom>
        </p:spPr>
      </p:pic>
      <p:sp>
        <p:nvSpPr>
          <p:cNvPr id="9" name="Espaço Reservado para Número de Slide 8"/>
          <p:cNvSpPr>
            <a:spLocks noGrp="1"/>
          </p:cNvSpPr>
          <p:nvPr>
            <p:ph type="sldNum" sz="quarter" idx="12"/>
          </p:nvPr>
        </p:nvSpPr>
        <p:spPr/>
        <p:txBody>
          <a:bodyPr/>
          <a:lstStyle/>
          <a:p>
            <a:fld id="{93E4AAA4-6363-4581-962D-1ACCC2D600C5}" type="slidenum">
              <a:rPr lang="en-US" smtClean="0"/>
              <a:pPr/>
              <a:t>23</a:t>
            </a:fld>
            <a:endParaRPr lang="en-US" dirty="0"/>
          </a:p>
        </p:txBody>
      </p:sp>
      <p:sp>
        <p:nvSpPr>
          <p:cNvPr id="7" name="Espaço Reservado para Rodapé 6"/>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995947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pt-BR"/>
              <a:t>Operações com Fila</a:t>
            </a:r>
            <a:endParaRPr lang="en-US"/>
          </a:p>
        </p:txBody>
      </p:sp>
      <p:sp>
        <p:nvSpPr>
          <p:cNvPr id="5" name="Espaço Reservado para Rodapé 4"/>
          <p:cNvSpPr>
            <a:spLocks noGrp="1"/>
          </p:cNvSpPr>
          <p:nvPr>
            <p:ph type="ftr" sz="quarter" idx="11"/>
          </p:nvPr>
        </p:nvSpPr>
        <p:spPr/>
        <p:txBody>
          <a:bodyPr/>
          <a:lstStyle/>
          <a:p>
            <a:endParaRPr lang="en-US" altLang="en-US"/>
          </a:p>
        </p:txBody>
      </p:sp>
      <p:sp>
        <p:nvSpPr>
          <p:cNvPr id="6" name="Espaço Reservado para Número de Slide 5"/>
          <p:cNvSpPr>
            <a:spLocks noGrp="1"/>
          </p:cNvSpPr>
          <p:nvPr>
            <p:ph type="sldNum" sz="quarter" idx="12"/>
          </p:nvPr>
        </p:nvSpPr>
        <p:spPr/>
        <p:txBody>
          <a:bodyPr/>
          <a:lstStyle/>
          <a:p>
            <a:fld id="{9E7136C1-1C01-44A0-9241-D3571B7ECA85}" type="slidenum">
              <a:rPr lang="en-US" altLang="en-US"/>
              <a:pPr/>
              <a:t>3</a:t>
            </a:fld>
            <a:endParaRPr lang="en-US" altLang="en-US"/>
          </a:p>
        </p:txBody>
      </p:sp>
      <p:sp>
        <p:nvSpPr>
          <p:cNvPr id="5123" name="Rectangle 3"/>
          <p:cNvSpPr>
            <a:spLocks noGrp="1" noChangeArrowheads="1"/>
          </p:cNvSpPr>
          <p:nvPr>
            <p:ph type="body" idx="4294967295"/>
          </p:nvPr>
        </p:nvSpPr>
        <p:spPr>
          <a:xfrm>
            <a:off x="262522" y="903426"/>
            <a:ext cx="8674443" cy="5452924"/>
          </a:xfrm>
        </p:spPr>
        <p:txBody>
          <a:bodyPr>
            <a:normAutofit fontScale="92500" lnSpcReduction="10000"/>
          </a:bodyPr>
          <a:lstStyle/>
          <a:p>
            <a:pPr>
              <a:lnSpc>
                <a:spcPct val="90000"/>
              </a:lnSpc>
            </a:pPr>
            <a:r>
              <a:rPr lang="pt-BR" dirty="0" err="1">
                <a:solidFill>
                  <a:srgbClr val="0000FF"/>
                </a:solidFill>
              </a:rPr>
              <a:t>init</a:t>
            </a:r>
            <a:r>
              <a:rPr lang="pt-BR" dirty="0">
                <a:solidFill>
                  <a:srgbClr val="0000FF"/>
                </a:solidFill>
              </a:rPr>
              <a:t>(): </a:t>
            </a:r>
          </a:p>
          <a:p>
            <a:pPr lvl="1">
              <a:lnSpc>
                <a:spcPct val="90000"/>
              </a:lnSpc>
            </a:pPr>
            <a:r>
              <a:rPr lang="pt-BR" sz="2600" dirty="0"/>
              <a:t>inicia a fila deixando-a vazia;</a:t>
            </a:r>
          </a:p>
          <a:p>
            <a:pPr>
              <a:lnSpc>
                <a:spcPct val="90000"/>
              </a:lnSpc>
            </a:pPr>
            <a:r>
              <a:rPr lang="pt-BR" dirty="0" err="1">
                <a:solidFill>
                  <a:srgbClr val="0000FF"/>
                </a:solidFill>
              </a:rPr>
              <a:t>isEmpty</a:t>
            </a:r>
            <a:r>
              <a:rPr lang="pt-BR" dirty="0">
                <a:solidFill>
                  <a:srgbClr val="0000FF"/>
                </a:solidFill>
              </a:rPr>
              <a:t>(): </a:t>
            </a:r>
          </a:p>
          <a:p>
            <a:pPr lvl="1">
              <a:lnSpc>
                <a:spcPct val="90000"/>
              </a:lnSpc>
            </a:pPr>
            <a:r>
              <a:rPr lang="pt-BR" sz="2600" dirty="0"/>
              <a:t>verifica se a fila está vazia, retornando verdade se estiver vazia e falso, caso contrário;</a:t>
            </a:r>
            <a:endParaRPr lang="en-US" sz="2600" dirty="0"/>
          </a:p>
          <a:p>
            <a:pPr>
              <a:lnSpc>
                <a:spcPct val="90000"/>
              </a:lnSpc>
            </a:pPr>
            <a:r>
              <a:rPr lang="pt-BR" dirty="0" err="1">
                <a:solidFill>
                  <a:srgbClr val="0000FF"/>
                </a:solidFill>
              </a:rPr>
              <a:t>enqueue</a:t>
            </a:r>
            <a:r>
              <a:rPr lang="pt-BR" dirty="0">
                <a:solidFill>
                  <a:srgbClr val="0000FF"/>
                </a:solidFill>
              </a:rPr>
              <a:t>(valor): </a:t>
            </a:r>
          </a:p>
          <a:p>
            <a:pPr lvl="1">
              <a:lnSpc>
                <a:spcPct val="90000"/>
              </a:lnSpc>
            </a:pPr>
            <a:r>
              <a:rPr lang="pt-BR" sz="2600" dirty="0"/>
              <a:t>insere um elemento em apenas uma extremidade da fila (final da fila); </a:t>
            </a:r>
          </a:p>
          <a:p>
            <a:pPr>
              <a:lnSpc>
                <a:spcPct val="90000"/>
              </a:lnSpc>
            </a:pPr>
            <a:r>
              <a:rPr lang="pt-BR" dirty="0">
                <a:solidFill>
                  <a:srgbClr val="0000FF"/>
                </a:solidFill>
              </a:rPr>
              <a:t>valor = </a:t>
            </a:r>
            <a:r>
              <a:rPr lang="pt-BR" dirty="0" err="1">
                <a:solidFill>
                  <a:srgbClr val="0000FF"/>
                </a:solidFill>
              </a:rPr>
              <a:t>dequeue</a:t>
            </a:r>
            <a:r>
              <a:rPr lang="pt-BR" dirty="0">
                <a:solidFill>
                  <a:srgbClr val="0000FF"/>
                </a:solidFill>
              </a:rPr>
              <a:t>(): </a:t>
            </a:r>
          </a:p>
          <a:p>
            <a:pPr lvl="1">
              <a:lnSpc>
                <a:spcPct val="90000"/>
              </a:lnSpc>
            </a:pPr>
            <a:r>
              <a:rPr lang="pt-BR" dirty="0"/>
              <a:t>remove um elemento em apenas uma extremidade da fila (início da fila);</a:t>
            </a:r>
          </a:p>
          <a:p>
            <a:pPr>
              <a:lnSpc>
                <a:spcPct val="90000"/>
              </a:lnSpc>
            </a:pPr>
            <a:r>
              <a:rPr lang="pt-BR" dirty="0">
                <a:solidFill>
                  <a:srgbClr val="0000FF"/>
                </a:solidFill>
              </a:rPr>
              <a:t>valor = </a:t>
            </a:r>
            <a:r>
              <a:rPr lang="pt-BR" dirty="0" err="1">
                <a:solidFill>
                  <a:srgbClr val="0000FF"/>
                </a:solidFill>
              </a:rPr>
              <a:t>first</a:t>
            </a:r>
            <a:r>
              <a:rPr lang="pt-BR" dirty="0">
                <a:solidFill>
                  <a:srgbClr val="0000FF"/>
                </a:solidFill>
              </a:rPr>
              <a:t>() : </a:t>
            </a:r>
          </a:p>
          <a:p>
            <a:pPr lvl="1">
              <a:lnSpc>
                <a:spcPct val="90000"/>
              </a:lnSpc>
            </a:pPr>
            <a:r>
              <a:rPr lang="pt-BR" sz="2600" dirty="0"/>
              <a:t>lê o elemento que está no início da fila e armazena em valor;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a:t>Definição do Tipo de Dado Fila</a:t>
            </a:r>
            <a:endParaRPr lang="en-US"/>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4</a:t>
            </a:fld>
            <a:endParaRPr lang="en-US" altLang="en-US"/>
          </a:p>
        </p:txBody>
      </p:sp>
      <p:sp>
        <p:nvSpPr>
          <p:cNvPr id="6147" name="Rectangle 3"/>
          <p:cNvSpPr>
            <a:spLocks noGrp="1" noChangeArrowheads="1"/>
          </p:cNvSpPr>
          <p:nvPr>
            <p:ph type="body" idx="4294967295"/>
          </p:nvPr>
        </p:nvSpPr>
        <p:spPr>
          <a:xfrm>
            <a:off x="457200" y="823269"/>
            <a:ext cx="8229600" cy="1981200"/>
          </a:xfrm>
        </p:spPr>
        <p:txBody>
          <a:bodyPr>
            <a:normAutofit/>
          </a:bodyPr>
          <a:lstStyle/>
          <a:p>
            <a:pPr algn="just">
              <a:lnSpc>
                <a:spcPct val="90000"/>
              </a:lnSpc>
            </a:pPr>
            <a:r>
              <a:rPr lang="pt-BR" sz="2400" dirty="0"/>
              <a:t> A definição do tipo de dado </a:t>
            </a:r>
            <a:r>
              <a:rPr lang="pt-BR" sz="2400" u="sng" dirty="0"/>
              <a:t>fila</a:t>
            </a:r>
            <a:r>
              <a:rPr lang="pt-BR" sz="2400" dirty="0"/>
              <a:t> utilizando alocação dinâmica deve-se, da mesma forma que para lista encadeada, definir o nó. </a:t>
            </a:r>
          </a:p>
          <a:p>
            <a:pPr algn="just">
              <a:lnSpc>
                <a:spcPct val="90000"/>
              </a:lnSpc>
            </a:pPr>
            <a:r>
              <a:rPr lang="pt-BR" sz="2400" dirty="0"/>
              <a:t> Assim, como TAD (tipo abstrato de dado):</a:t>
            </a:r>
            <a:endParaRPr lang="en-US" sz="2400" dirty="0"/>
          </a:p>
        </p:txBody>
      </p:sp>
      <p:sp>
        <p:nvSpPr>
          <p:cNvPr id="6148" name="Rectangle 4"/>
          <p:cNvSpPr>
            <a:spLocks noChangeArrowheads="1"/>
          </p:cNvSpPr>
          <p:nvPr/>
        </p:nvSpPr>
        <p:spPr bwMode="auto">
          <a:xfrm>
            <a:off x="1866900" y="2475066"/>
            <a:ext cx="5410200" cy="2246769"/>
          </a:xfrm>
          <a:prstGeom prst="rect">
            <a:avLst/>
          </a:prstGeom>
          <a:solidFill>
            <a:srgbClr val="FFFF99"/>
          </a:solidFill>
          <a:ln w="9525">
            <a:noFill/>
            <a:miter lim="800000"/>
            <a:headEnd/>
            <a:tailEnd/>
          </a:ln>
          <a:effectLst/>
        </p:spPr>
        <p:txBody>
          <a:bodyPr wrap="square" anchor="ctr">
            <a:spAutoFit/>
          </a:bodyPr>
          <a:lstStyle/>
          <a:p>
            <a:pPr marL="514350" lvl="0" indent="-514350">
              <a:spcBef>
                <a:spcPts val="600"/>
              </a:spcBef>
              <a:buClr>
                <a:schemeClr val="tx2"/>
              </a:buClr>
              <a:buSzPct val="73000"/>
              <a:defRPr/>
            </a:pPr>
            <a:r>
              <a:rPr lang="pt-BR" sz="2400" dirty="0">
                <a:solidFill>
                  <a:srgbClr val="070DF9"/>
                </a:solidFill>
                <a:latin typeface="DIN Pro Regular" panose="020B0504020101020102" pitchFamily="34" charset="0"/>
                <a:cs typeface="DIN Pro Regular" panose="020B0504020101020102" pitchFamily="34" charset="0"/>
              </a:rPr>
              <a:t>NO</a:t>
            </a:r>
          </a:p>
          <a:p>
            <a:pPr marL="514350" lvl="0" indent="-514350">
              <a:spcBef>
                <a:spcPts val="600"/>
              </a:spcBef>
              <a:buClr>
                <a:schemeClr val="tx2"/>
              </a:buClr>
              <a:buSzPct val="73000"/>
              <a:defRPr/>
            </a:pPr>
            <a:r>
              <a:rPr lang="pt-BR" sz="2400" dirty="0">
                <a:solidFill>
                  <a:srgbClr val="070DF9"/>
                </a:solidFill>
                <a:latin typeface="DIN Pro Regular" panose="020B0504020101020102" pitchFamily="34" charset="0"/>
                <a:cs typeface="DIN Pro Regular" panose="020B0504020101020102" pitchFamily="34" charset="0"/>
              </a:rPr>
              <a:t>  	{</a:t>
            </a:r>
          </a:p>
          <a:p>
            <a:pPr marL="514350" lvl="0" indent="-514350">
              <a:spcBef>
                <a:spcPts val="600"/>
              </a:spcBef>
              <a:buClr>
                <a:schemeClr val="tx2"/>
              </a:buClr>
              <a:buSzPct val="73000"/>
              <a:defRPr/>
            </a:pPr>
            <a:r>
              <a:rPr lang="pt-BR" sz="2400" dirty="0">
                <a:solidFill>
                  <a:srgbClr val="070DF9"/>
                </a:solidFill>
                <a:latin typeface="DIN Pro Regular" panose="020B0504020101020102" pitchFamily="34" charset="0"/>
                <a:cs typeface="DIN Pro Regular" panose="020B0504020101020102" pitchFamily="34" charset="0"/>
              </a:rPr>
              <a:t>    	dado:  </a:t>
            </a:r>
            <a:r>
              <a:rPr lang="pt-BR" sz="2400" dirty="0" err="1">
                <a:solidFill>
                  <a:srgbClr val="070DF9"/>
                </a:solidFill>
                <a:latin typeface="DIN Pro Regular" panose="020B0504020101020102" pitchFamily="34" charset="0"/>
                <a:cs typeface="DIN Pro Regular" panose="020B0504020101020102" pitchFamily="34" charset="0"/>
              </a:rPr>
              <a:t>tipo_do_elemento</a:t>
            </a:r>
            <a:r>
              <a:rPr lang="pt-BR" sz="2400" dirty="0">
                <a:solidFill>
                  <a:srgbClr val="070DF9"/>
                </a:solidFill>
                <a:latin typeface="DIN Pro Regular" panose="020B0504020101020102" pitchFamily="34" charset="0"/>
                <a:cs typeface="DIN Pro Regular" panose="020B0504020101020102" pitchFamily="34" charset="0"/>
              </a:rPr>
              <a:t> da FILA</a:t>
            </a:r>
          </a:p>
          <a:p>
            <a:pPr marL="514350" lvl="0" indent="-514350">
              <a:spcBef>
                <a:spcPts val="600"/>
              </a:spcBef>
              <a:buClr>
                <a:schemeClr val="tx2"/>
              </a:buClr>
              <a:buSzPct val="73000"/>
              <a:defRPr/>
            </a:pPr>
            <a:r>
              <a:rPr lang="pt-BR" sz="2400" dirty="0">
                <a:solidFill>
                  <a:srgbClr val="070DF9"/>
                </a:solidFill>
                <a:latin typeface="DIN Pro Regular" panose="020B0504020101020102" pitchFamily="34" charset="0"/>
                <a:cs typeface="DIN Pro Regular" panose="020B0504020101020102" pitchFamily="34" charset="0"/>
              </a:rPr>
              <a:t>    	</a:t>
            </a:r>
            <a:r>
              <a:rPr lang="pt-BR" sz="2400" dirty="0" err="1">
                <a:solidFill>
                  <a:srgbClr val="070DF9"/>
                </a:solidFill>
                <a:latin typeface="DIN Pro Regular" panose="020B0504020101020102" pitchFamily="34" charset="0"/>
                <a:cs typeface="DIN Pro Regular" panose="020B0504020101020102" pitchFamily="34" charset="0"/>
              </a:rPr>
              <a:t>prox</a:t>
            </a:r>
            <a:r>
              <a:rPr lang="pt-BR" sz="2400" dirty="0">
                <a:solidFill>
                  <a:srgbClr val="070DF9"/>
                </a:solidFill>
                <a:latin typeface="DIN Pro Regular" panose="020B0504020101020102" pitchFamily="34" charset="0"/>
                <a:cs typeface="DIN Pro Regular" panose="020B0504020101020102" pitchFamily="34" charset="0"/>
              </a:rPr>
              <a:t>:  ponteiro para NO</a:t>
            </a:r>
          </a:p>
          <a:p>
            <a:pPr marL="514350" lvl="0" indent="-514350">
              <a:spcBef>
                <a:spcPts val="600"/>
              </a:spcBef>
              <a:buClr>
                <a:schemeClr val="tx2"/>
              </a:buClr>
              <a:buSzPct val="73000"/>
              <a:defRPr/>
            </a:pPr>
            <a:r>
              <a:rPr lang="pt-BR" sz="2400" dirty="0">
                <a:solidFill>
                  <a:srgbClr val="070DF9"/>
                </a:solidFill>
                <a:latin typeface="DIN Pro Regular" panose="020B0504020101020102" pitchFamily="34" charset="0"/>
                <a:cs typeface="DIN Pro Regular" panose="020B0504020101020102" pitchFamily="34" charset="0"/>
              </a:rPr>
              <a:t>  	}</a:t>
            </a:r>
          </a:p>
        </p:txBody>
      </p:sp>
      <p:grpSp>
        <p:nvGrpSpPr>
          <p:cNvPr id="29" name="Agrupar 28">
            <a:extLst>
              <a:ext uri="{FF2B5EF4-FFF2-40B4-BE49-F238E27FC236}">
                <a16:creationId xmlns:a16="http://schemas.microsoft.com/office/drawing/2014/main" id="{B0BB0CB8-668D-DC52-CA21-EFB1063C53BB}"/>
              </a:ext>
            </a:extLst>
          </p:cNvPr>
          <p:cNvGrpSpPr/>
          <p:nvPr/>
        </p:nvGrpSpPr>
        <p:grpSpPr>
          <a:xfrm>
            <a:off x="188250" y="4689715"/>
            <a:ext cx="7791111" cy="1849197"/>
            <a:chOff x="188250" y="4689715"/>
            <a:chExt cx="7791111" cy="1849197"/>
          </a:xfrm>
        </p:grpSpPr>
        <p:grpSp>
          <p:nvGrpSpPr>
            <p:cNvPr id="2" name="Agrupar 1">
              <a:extLst>
                <a:ext uri="{FF2B5EF4-FFF2-40B4-BE49-F238E27FC236}">
                  <a16:creationId xmlns:a16="http://schemas.microsoft.com/office/drawing/2014/main" id="{A50AA218-59F0-8A22-EEB0-91A8598C9846}"/>
                </a:ext>
              </a:extLst>
            </p:cNvPr>
            <p:cNvGrpSpPr/>
            <p:nvPr/>
          </p:nvGrpSpPr>
          <p:grpSpPr>
            <a:xfrm>
              <a:off x="188250" y="4841129"/>
              <a:ext cx="7791111" cy="1697783"/>
              <a:chOff x="188250" y="4721202"/>
              <a:chExt cx="7791111" cy="1697783"/>
            </a:xfrm>
          </p:grpSpPr>
          <p:grpSp>
            <p:nvGrpSpPr>
              <p:cNvPr id="3" name="Agrupar 2">
                <a:extLst>
                  <a:ext uri="{FF2B5EF4-FFF2-40B4-BE49-F238E27FC236}">
                    <a16:creationId xmlns:a16="http://schemas.microsoft.com/office/drawing/2014/main" id="{9CE8FA33-9550-8A99-E0E7-B28785A3FFA4}"/>
                  </a:ext>
                </a:extLst>
              </p:cNvPr>
              <p:cNvGrpSpPr/>
              <p:nvPr/>
            </p:nvGrpSpPr>
            <p:grpSpPr>
              <a:xfrm>
                <a:off x="188250" y="4721202"/>
                <a:ext cx="7158097" cy="1632247"/>
                <a:chOff x="188250" y="4721202"/>
                <a:chExt cx="7158097" cy="1632247"/>
              </a:xfrm>
            </p:grpSpPr>
            <p:pic>
              <p:nvPicPr>
                <p:cNvPr id="12" name="Gráfico 11" descr="Pessoa usando suéter">
                  <a:extLst>
                    <a:ext uri="{FF2B5EF4-FFF2-40B4-BE49-F238E27FC236}">
                      <a16:creationId xmlns:a16="http://schemas.microsoft.com/office/drawing/2014/main" id="{111E9E27-9905-7364-6C56-65891C8AD4FC}"/>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51026" y="5466877"/>
                  <a:ext cx="621993" cy="886572"/>
                </a:xfrm>
                <a:prstGeom prst="rect">
                  <a:avLst/>
                </a:prstGeom>
              </p:spPr>
            </p:pic>
            <p:pic>
              <p:nvPicPr>
                <p:cNvPr id="13" name="Gráfico 12" descr="Homem usando uma jaqueta">
                  <a:extLst>
                    <a:ext uri="{FF2B5EF4-FFF2-40B4-BE49-F238E27FC236}">
                      <a16:creationId xmlns:a16="http://schemas.microsoft.com/office/drawing/2014/main" id="{FA865E63-8D20-8D9F-B8A7-342BE28CDE02}"/>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5556" y="5503571"/>
                  <a:ext cx="591031" cy="849877"/>
                </a:xfrm>
                <a:prstGeom prst="rect">
                  <a:avLst/>
                </a:prstGeom>
              </p:spPr>
            </p:pic>
            <p:pic>
              <p:nvPicPr>
                <p:cNvPr id="14" name="Gráfico 13" descr="Mulher de cabelo cacheado levantando a mão">
                  <a:extLst>
                    <a:ext uri="{FF2B5EF4-FFF2-40B4-BE49-F238E27FC236}">
                      <a16:creationId xmlns:a16="http://schemas.microsoft.com/office/drawing/2014/main" id="{985FDFBB-4997-6EAB-B654-E1FFC223A938}"/>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30461" y="5466877"/>
                  <a:ext cx="679078" cy="859242"/>
                </a:xfrm>
                <a:prstGeom prst="rect">
                  <a:avLst/>
                </a:prstGeom>
              </p:spPr>
            </p:pic>
            <p:sp>
              <p:nvSpPr>
                <p:cNvPr id="15" name="Retângulo 14">
                  <a:extLst>
                    <a:ext uri="{FF2B5EF4-FFF2-40B4-BE49-F238E27FC236}">
                      <a16:creationId xmlns:a16="http://schemas.microsoft.com/office/drawing/2014/main" id="{8F5F88A8-98EF-C7B1-A1C4-D0195AF639D9}"/>
                    </a:ext>
                  </a:extLst>
                </p:cNvPr>
                <p:cNvSpPr/>
                <p:nvPr/>
              </p:nvSpPr>
              <p:spPr>
                <a:xfrm>
                  <a:off x="2790994" y="5494207"/>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22A39F60-1EB2-8AB5-F97D-43F5F23E13D2}"/>
                    </a:ext>
                  </a:extLst>
                </p:cNvPr>
                <p:cNvSpPr/>
                <p:nvPr/>
              </p:nvSpPr>
              <p:spPr>
                <a:xfrm>
                  <a:off x="2133051" y="5484842"/>
                  <a:ext cx="649865" cy="859242"/>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005A65CE-7BD2-46E8-E5C5-E36BC6A401D6}"/>
                    </a:ext>
                  </a:extLst>
                </p:cNvPr>
                <p:cNvSpPr/>
                <p:nvPr/>
              </p:nvSpPr>
              <p:spPr>
                <a:xfrm>
                  <a:off x="4199180" y="5503572"/>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B66994CB-88A6-5042-7297-0D1FCE306942}"/>
                    </a:ext>
                  </a:extLst>
                </p:cNvPr>
                <p:cNvSpPr/>
                <p:nvPr/>
              </p:nvSpPr>
              <p:spPr>
                <a:xfrm>
                  <a:off x="4849045" y="5503572"/>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2CABA14B-55D5-000D-C4B9-BD8206EF157C}"/>
                    </a:ext>
                  </a:extLst>
                </p:cNvPr>
                <p:cNvSpPr/>
                <p:nvPr/>
              </p:nvSpPr>
              <p:spPr>
                <a:xfrm>
                  <a:off x="6038539" y="5474524"/>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41DFDF74-1594-71D1-3C6D-E40209D3431F}"/>
                    </a:ext>
                  </a:extLst>
                </p:cNvPr>
                <p:cNvSpPr/>
                <p:nvPr/>
              </p:nvSpPr>
              <p:spPr>
                <a:xfrm>
                  <a:off x="6696482" y="5474524"/>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1" name="Agrupar 20">
                  <a:extLst>
                    <a:ext uri="{FF2B5EF4-FFF2-40B4-BE49-F238E27FC236}">
                      <a16:creationId xmlns:a16="http://schemas.microsoft.com/office/drawing/2014/main" id="{A9CC5F88-6A1E-D204-7F8F-253867D7FC31}"/>
                    </a:ext>
                  </a:extLst>
                </p:cNvPr>
                <p:cNvGrpSpPr/>
                <p:nvPr/>
              </p:nvGrpSpPr>
              <p:grpSpPr>
                <a:xfrm>
                  <a:off x="188250" y="4721202"/>
                  <a:ext cx="1971412" cy="763640"/>
                  <a:chOff x="179614" y="1312503"/>
                  <a:chExt cx="1971412" cy="763640"/>
                </a:xfrm>
              </p:grpSpPr>
              <p:cxnSp>
                <p:nvCxnSpPr>
                  <p:cNvPr id="24" name="Conector de Seta Reta 23">
                    <a:extLst>
                      <a:ext uri="{FF2B5EF4-FFF2-40B4-BE49-F238E27FC236}">
                        <a16:creationId xmlns:a16="http://schemas.microsoft.com/office/drawing/2014/main" id="{FE821618-578C-39C9-33F6-D77C413EFB19}"/>
                      </a:ext>
                    </a:extLst>
                  </p:cNvPr>
                  <p:cNvCxnSpPr>
                    <a:cxnSpLocks/>
                  </p:cNvCxnSpPr>
                  <p:nvPr/>
                </p:nvCxnSpPr>
                <p:spPr>
                  <a:xfrm>
                    <a:off x="1289957" y="1992086"/>
                    <a:ext cx="861069" cy="84057"/>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5" name="CaixaDeTexto 24">
                    <a:extLst>
                      <a:ext uri="{FF2B5EF4-FFF2-40B4-BE49-F238E27FC236}">
                        <a16:creationId xmlns:a16="http://schemas.microsoft.com/office/drawing/2014/main" id="{305544EE-DC3B-14EE-F441-06764EB761E5}"/>
                      </a:ext>
                    </a:extLst>
                  </p:cNvPr>
                  <p:cNvSpPr txBox="1"/>
                  <p:nvPr/>
                </p:nvSpPr>
                <p:spPr>
                  <a:xfrm>
                    <a:off x="179614" y="1312503"/>
                    <a:ext cx="1441886" cy="584775"/>
                  </a:xfrm>
                  <a:prstGeom prst="rect">
                    <a:avLst/>
                  </a:prstGeom>
                  <a:noFill/>
                </p:spPr>
                <p:txBody>
                  <a:bodyPr wrap="square" rtlCol="0">
                    <a:spAutoFit/>
                  </a:bodyPr>
                  <a:lstStyle/>
                  <a:p>
                    <a:r>
                      <a:rPr lang="pt-BR" sz="1600" b="1" dirty="0">
                        <a:solidFill>
                          <a:srgbClr val="0000FF"/>
                        </a:solidFill>
                      </a:rPr>
                      <a:t>Primeiro a ser atendido</a:t>
                    </a:r>
                  </a:p>
                </p:txBody>
              </p:sp>
            </p:grpSp>
            <p:cxnSp>
              <p:nvCxnSpPr>
                <p:cNvPr id="22" name="Conector de Seta Reta 21">
                  <a:extLst>
                    <a:ext uri="{FF2B5EF4-FFF2-40B4-BE49-F238E27FC236}">
                      <a16:creationId xmlns:a16="http://schemas.microsoft.com/office/drawing/2014/main" id="{D8A1CC43-9EDE-25F5-BA55-D526310661AA}"/>
                    </a:ext>
                  </a:extLst>
                </p:cNvPr>
                <p:cNvCxnSpPr>
                  <a:cxnSpLocks/>
                  <a:endCxn id="17" idx="1"/>
                </p:cNvCxnSpPr>
                <p:nvPr/>
              </p:nvCxnSpPr>
              <p:spPr>
                <a:xfrm flipV="1">
                  <a:off x="3195856" y="5928511"/>
                  <a:ext cx="1003324" cy="2641"/>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3" name="Conector de Seta Reta 22">
                  <a:extLst>
                    <a:ext uri="{FF2B5EF4-FFF2-40B4-BE49-F238E27FC236}">
                      <a16:creationId xmlns:a16="http://schemas.microsoft.com/office/drawing/2014/main" id="{83CE02CC-B69A-2A93-1C92-921792BBEA2F}"/>
                    </a:ext>
                  </a:extLst>
                </p:cNvPr>
                <p:cNvCxnSpPr>
                  <a:cxnSpLocks/>
                </p:cNvCxnSpPr>
                <p:nvPr/>
              </p:nvCxnSpPr>
              <p:spPr>
                <a:xfrm flipV="1">
                  <a:off x="5035215" y="5935113"/>
                  <a:ext cx="1003324" cy="2641"/>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4" name="Grupo 1">
                <a:extLst>
                  <a:ext uri="{FF2B5EF4-FFF2-40B4-BE49-F238E27FC236}">
                    <a16:creationId xmlns:a16="http://schemas.microsoft.com/office/drawing/2014/main" id="{28112656-0B96-C422-6DEA-9383FB29A0DC}"/>
                  </a:ext>
                </a:extLst>
              </p:cNvPr>
              <p:cNvGrpSpPr/>
              <p:nvPr/>
            </p:nvGrpSpPr>
            <p:grpSpPr>
              <a:xfrm>
                <a:off x="7070537" y="5869309"/>
                <a:ext cx="908824" cy="549676"/>
                <a:chOff x="0" y="0"/>
                <a:chExt cx="538692" cy="218546"/>
              </a:xfrm>
            </p:grpSpPr>
            <p:cxnSp>
              <p:nvCxnSpPr>
                <p:cNvPr id="5" name="Conector reto 4">
                  <a:extLst>
                    <a:ext uri="{FF2B5EF4-FFF2-40B4-BE49-F238E27FC236}">
                      <a16:creationId xmlns:a16="http://schemas.microsoft.com/office/drawing/2014/main" id="{979E6A82-0AD2-A4AD-C4B5-2B776D29E67A}"/>
                    </a:ext>
                  </a:extLst>
                </p:cNvPr>
                <p:cNvCxnSpPr/>
                <p:nvPr/>
              </p:nvCxnSpPr>
              <p:spPr>
                <a:xfrm>
                  <a:off x="0" y="0"/>
                  <a:ext cx="409574" cy="1588"/>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Conector de seta reta 3">
                  <a:extLst>
                    <a:ext uri="{FF2B5EF4-FFF2-40B4-BE49-F238E27FC236}">
                      <a16:creationId xmlns:a16="http://schemas.microsoft.com/office/drawing/2014/main" id="{A0769363-6CFA-AAC2-12AD-2C66C6521D6F}"/>
                    </a:ext>
                  </a:extLst>
                </p:cNvPr>
                <p:cNvCxnSpPr/>
                <p:nvPr/>
              </p:nvCxnSpPr>
              <p:spPr>
                <a:xfrm rot="5400000">
                  <a:off x="328613" y="76731"/>
                  <a:ext cx="157691" cy="8466"/>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upo 4">
                  <a:extLst>
                    <a:ext uri="{FF2B5EF4-FFF2-40B4-BE49-F238E27FC236}">
                      <a16:creationId xmlns:a16="http://schemas.microsoft.com/office/drawing/2014/main" id="{17421567-04EC-C2D6-73BB-6C456ABC0D6C}"/>
                    </a:ext>
                  </a:extLst>
                </p:cNvPr>
                <p:cNvGrpSpPr/>
                <p:nvPr/>
              </p:nvGrpSpPr>
              <p:grpSpPr>
                <a:xfrm>
                  <a:off x="200025" y="166158"/>
                  <a:ext cx="338667" cy="52388"/>
                  <a:chOff x="200025" y="166158"/>
                  <a:chExt cx="338667" cy="52388"/>
                </a:xfrm>
              </p:grpSpPr>
              <p:cxnSp>
                <p:nvCxnSpPr>
                  <p:cNvPr id="10" name="Conector reto 9">
                    <a:extLst>
                      <a:ext uri="{FF2B5EF4-FFF2-40B4-BE49-F238E27FC236}">
                        <a16:creationId xmlns:a16="http://schemas.microsoft.com/office/drawing/2014/main" id="{7EC04ED7-4EE7-A24E-0658-36D591A179E0}"/>
                      </a:ext>
                    </a:extLst>
                  </p:cNvPr>
                  <p:cNvCxnSpPr/>
                  <p:nvPr/>
                </p:nvCxnSpPr>
                <p:spPr>
                  <a:xfrm>
                    <a:off x="200025" y="166158"/>
                    <a:ext cx="338667" cy="1588"/>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Conector reto 10">
                    <a:extLst>
                      <a:ext uri="{FF2B5EF4-FFF2-40B4-BE49-F238E27FC236}">
                        <a16:creationId xmlns:a16="http://schemas.microsoft.com/office/drawing/2014/main" id="{AB18ECB7-C617-5F7E-BC48-A0AE1C8BF151}"/>
                      </a:ext>
                    </a:extLst>
                  </p:cNvPr>
                  <p:cNvCxnSpPr/>
                  <p:nvPr/>
                </p:nvCxnSpPr>
                <p:spPr>
                  <a:xfrm>
                    <a:off x="276226" y="216958"/>
                    <a:ext cx="194733" cy="1588"/>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grpSp>
          </p:grpSp>
        </p:grpSp>
        <p:cxnSp>
          <p:nvCxnSpPr>
            <p:cNvPr id="26" name="Conector de Seta Reta 25">
              <a:extLst>
                <a:ext uri="{FF2B5EF4-FFF2-40B4-BE49-F238E27FC236}">
                  <a16:creationId xmlns:a16="http://schemas.microsoft.com/office/drawing/2014/main" id="{4635BA95-6101-10CE-C1A3-D857DBEC8554}"/>
                </a:ext>
              </a:extLst>
            </p:cNvPr>
            <p:cNvCxnSpPr>
              <a:cxnSpLocks/>
            </p:cNvCxnSpPr>
            <p:nvPr/>
          </p:nvCxnSpPr>
          <p:spPr>
            <a:xfrm>
              <a:off x="5237943" y="5246106"/>
              <a:ext cx="861069" cy="348345"/>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8" name="CaixaDeTexto 27">
              <a:extLst>
                <a:ext uri="{FF2B5EF4-FFF2-40B4-BE49-F238E27FC236}">
                  <a16:creationId xmlns:a16="http://schemas.microsoft.com/office/drawing/2014/main" id="{A917B4A6-F627-EED3-7F80-0D7920485C63}"/>
                </a:ext>
              </a:extLst>
            </p:cNvPr>
            <p:cNvSpPr txBox="1"/>
            <p:nvPr/>
          </p:nvSpPr>
          <p:spPr>
            <a:xfrm>
              <a:off x="4293873" y="4689715"/>
              <a:ext cx="1523603" cy="584775"/>
            </a:xfrm>
            <a:prstGeom prst="rect">
              <a:avLst/>
            </a:prstGeom>
            <a:noFill/>
          </p:spPr>
          <p:txBody>
            <a:bodyPr wrap="square" rtlCol="0">
              <a:spAutoFit/>
            </a:bodyPr>
            <a:lstStyle/>
            <a:p>
              <a:r>
                <a:rPr lang="pt-BR" sz="1600" b="1" dirty="0">
                  <a:solidFill>
                    <a:srgbClr val="0000FF"/>
                  </a:solidFill>
                </a:rPr>
                <a:t>Último a ser atendido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pt-BR"/>
              <a:t>Definição do Tipo de Dado Fila</a:t>
            </a:r>
            <a:endParaRPr lang="en-US"/>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AF5C29C5-3B4A-46FD-9BC0-4864F48A9310}" type="slidenum">
              <a:rPr lang="en-US" altLang="en-US"/>
              <a:pPr/>
              <a:t>5</a:t>
            </a:fld>
            <a:endParaRPr lang="en-US" altLang="en-US"/>
          </a:p>
        </p:txBody>
      </p:sp>
      <p:sp>
        <p:nvSpPr>
          <p:cNvPr id="6147" name="Rectangle 3"/>
          <p:cNvSpPr>
            <a:spLocks noGrp="1" noChangeArrowheads="1"/>
          </p:cNvSpPr>
          <p:nvPr>
            <p:ph type="body" idx="4294967295"/>
          </p:nvPr>
        </p:nvSpPr>
        <p:spPr>
          <a:xfrm>
            <a:off x="457200" y="1600200"/>
            <a:ext cx="8229600" cy="1981200"/>
          </a:xfrm>
        </p:spPr>
        <p:txBody>
          <a:bodyPr>
            <a:normAutofit/>
          </a:bodyPr>
          <a:lstStyle/>
          <a:p>
            <a:pPr algn="just">
              <a:lnSpc>
                <a:spcPct val="90000"/>
              </a:lnSpc>
            </a:pPr>
            <a:r>
              <a:rPr lang="pt-BR" sz="2800" dirty="0"/>
              <a:t> Em JAVA:</a:t>
            </a:r>
            <a:endParaRPr lang="en-US" sz="2800" dirty="0"/>
          </a:p>
        </p:txBody>
      </p:sp>
      <p:sp>
        <p:nvSpPr>
          <p:cNvPr id="6148" name="Rectangle 4"/>
          <p:cNvSpPr>
            <a:spLocks noChangeArrowheads="1"/>
          </p:cNvSpPr>
          <p:nvPr/>
        </p:nvSpPr>
        <p:spPr bwMode="auto">
          <a:xfrm>
            <a:off x="469557" y="2647947"/>
            <a:ext cx="7701985" cy="1569660"/>
          </a:xfrm>
          <a:prstGeom prst="rect">
            <a:avLst/>
          </a:prstGeom>
          <a:solidFill>
            <a:srgbClr val="FFFF99"/>
          </a:solidFill>
          <a:ln w="9525">
            <a:noFill/>
            <a:miter lim="800000"/>
            <a:headEnd/>
            <a:tailEnd/>
          </a:ln>
          <a:effectLst/>
        </p:spPr>
        <p:txBody>
          <a:bodyPr wrap="square" anchor="ctr">
            <a:spAutoFit/>
          </a:bodyPr>
          <a:lstStyle/>
          <a:p>
            <a:r>
              <a:rPr lang="en-US" sz="2400" dirty="0">
                <a:solidFill>
                  <a:srgbClr val="0033CC"/>
                </a:solidFill>
              </a:rPr>
              <a:t>private class NO { </a:t>
            </a:r>
          </a:p>
          <a:p>
            <a:r>
              <a:rPr lang="en-US" sz="2400" dirty="0">
                <a:solidFill>
                  <a:srgbClr val="0033CC"/>
                </a:solidFill>
              </a:rPr>
              <a:t>       int dado;      //</a:t>
            </a:r>
            <a:r>
              <a:rPr lang="en-US" sz="2400" dirty="0" err="1">
                <a:solidFill>
                  <a:srgbClr val="0033CC"/>
                </a:solidFill>
              </a:rPr>
              <a:t>supondo</a:t>
            </a:r>
            <a:r>
              <a:rPr lang="en-US" sz="2400" dirty="0">
                <a:solidFill>
                  <a:srgbClr val="0033CC"/>
                </a:solidFill>
              </a:rPr>
              <a:t> fila </a:t>
            </a:r>
            <a:r>
              <a:rPr lang="en-US" sz="2400" dirty="0" err="1">
                <a:solidFill>
                  <a:srgbClr val="0033CC"/>
                </a:solidFill>
              </a:rPr>
              <a:t>armazena</a:t>
            </a:r>
            <a:r>
              <a:rPr lang="en-US" sz="2400" dirty="0">
                <a:solidFill>
                  <a:srgbClr val="0033CC"/>
                </a:solidFill>
              </a:rPr>
              <a:t> valor </a:t>
            </a:r>
            <a:r>
              <a:rPr lang="en-US" sz="2400" dirty="0" err="1">
                <a:solidFill>
                  <a:srgbClr val="0033CC"/>
                </a:solidFill>
              </a:rPr>
              <a:t>inteiro</a:t>
            </a:r>
            <a:endParaRPr lang="en-US" sz="2400" dirty="0">
              <a:solidFill>
                <a:srgbClr val="0033CC"/>
              </a:solidFill>
            </a:endParaRPr>
          </a:p>
          <a:p>
            <a:r>
              <a:rPr lang="en-US" sz="2400" dirty="0">
                <a:solidFill>
                  <a:srgbClr val="0033CC"/>
                </a:solidFill>
              </a:rPr>
              <a:t>       NO </a:t>
            </a:r>
            <a:r>
              <a:rPr lang="en-US" sz="2400" dirty="0" err="1">
                <a:solidFill>
                  <a:srgbClr val="0033CC"/>
                </a:solidFill>
              </a:rPr>
              <a:t>prox</a:t>
            </a:r>
            <a:r>
              <a:rPr lang="en-US" sz="2400" dirty="0">
                <a:solidFill>
                  <a:srgbClr val="0033CC"/>
                </a:solidFill>
              </a:rPr>
              <a:t>;</a:t>
            </a:r>
          </a:p>
          <a:p>
            <a:r>
              <a:rPr lang="en-US" sz="2400" dirty="0">
                <a:solidFill>
                  <a:srgbClr val="0033CC"/>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pt-BR"/>
              <a:t>Definição do Tipo de Dado Fila</a:t>
            </a:r>
          </a:p>
        </p:txBody>
      </p:sp>
      <p:sp>
        <p:nvSpPr>
          <p:cNvPr id="25" name="Espaço Reservado para Número de Slide 5"/>
          <p:cNvSpPr>
            <a:spLocks noGrp="1"/>
          </p:cNvSpPr>
          <p:nvPr>
            <p:ph type="sldNum" sz="quarter" idx="12"/>
          </p:nvPr>
        </p:nvSpPr>
        <p:spPr/>
        <p:txBody>
          <a:bodyPr/>
          <a:lstStyle/>
          <a:p>
            <a:fld id="{241C0BFB-6DC3-491F-BF79-9432781F6160}" type="slidenum">
              <a:rPr lang="en-US" altLang="en-US"/>
              <a:pPr/>
              <a:t>6</a:t>
            </a:fld>
            <a:endParaRPr lang="en-US" altLang="en-US"/>
          </a:p>
        </p:txBody>
      </p:sp>
      <p:sp>
        <p:nvSpPr>
          <p:cNvPr id="50179" name="Rectangle 3"/>
          <p:cNvSpPr>
            <a:spLocks noGrp="1" noChangeArrowheads="1"/>
          </p:cNvSpPr>
          <p:nvPr>
            <p:ph type="body" idx="4294967295"/>
          </p:nvPr>
        </p:nvSpPr>
        <p:spPr>
          <a:xfrm>
            <a:off x="457200" y="1493837"/>
            <a:ext cx="8229600" cy="4525963"/>
          </a:xfrm>
        </p:spPr>
        <p:txBody>
          <a:bodyPr>
            <a:normAutofit/>
          </a:bodyPr>
          <a:lstStyle/>
          <a:p>
            <a:r>
              <a:rPr lang="pt-BR" sz="2800" dirty="0"/>
              <a:t>Uma fila precisa dos seguintes componentes:</a:t>
            </a:r>
            <a:endParaRPr lang="en-US" sz="2800" dirty="0"/>
          </a:p>
          <a:p>
            <a:pPr lvl="1"/>
            <a:r>
              <a:rPr lang="en-US" sz="2400" dirty="0"/>
              <a:t>Local </a:t>
            </a:r>
            <a:r>
              <a:rPr lang="en-US" sz="2400" dirty="0" err="1"/>
              <a:t>para</a:t>
            </a:r>
            <a:r>
              <a:rPr lang="en-US" sz="2400" dirty="0"/>
              <a:t>  </a:t>
            </a:r>
            <a:r>
              <a:rPr lang="en-US" sz="2400" dirty="0" err="1"/>
              <a:t>armazenar</a:t>
            </a:r>
            <a:r>
              <a:rPr lang="en-US" sz="2400" dirty="0"/>
              <a:t> </a:t>
            </a:r>
            <a:r>
              <a:rPr lang="en-US" sz="2400" dirty="0" err="1"/>
              <a:t>cada</a:t>
            </a:r>
            <a:r>
              <a:rPr lang="en-US" sz="2400" dirty="0"/>
              <a:t> </a:t>
            </a:r>
            <a:r>
              <a:rPr lang="en-US" sz="2400" dirty="0" err="1"/>
              <a:t>elemento</a:t>
            </a:r>
            <a:r>
              <a:rPr lang="en-US" sz="2400" dirty="0"/>
              <a:t> (</a:t>
            </a:r>
            <a:r>
              <a:rPr lang="en-US" sz="2400" dirty="0" err="1"/>
              <a:t>nó</a:t>
            </a:r>
            <a:r>
              <a:rPr lang="en-US" sz="2400" dirty="0"/>
              <a:t>);</a:t>
            </a:r>
            <a:endParaRPr lang="pt-BR" sz="2400" dirty="0"/>
          </a:p>
          <a:p>
            <a:pPr lvl="1"/>
            <a:r>
              <a:rPr lang="pt-BR" sz="2400" dirty="0"/>
              <a:t>Uma indicação de início da fila;</a:t>
            </a:r>
          </a:p>
          <a:p>
            <a:pPr lvl="1"/>
            <a:r>
              <a:rPr lang="pt-BR" sz="2400" dirty="0"/>
              <a:t>Uma indicação de final da fila.</a:t>
            </a:r>
          </a:p>
          <a:p>
            <a:r>
              <a:rPr lang="pt-BR" sz="2800" dirty="0"/>
              <a:t>Exemplo de fila </a:t>
            </a:r>
            <a:r>
              <a:rPr lang="pt-BR" sz="2800"/>
              <a:t>com 3 </a:t>
            </a:r>
            <a:r>
              <a:rPr lang="pt-BR" sz="2800" dirty="0"/>
              <a:t>elementos:</a:t>
            </a:r>
          </a:p>
        </p:txBody>
      </p:sp>
      <p:grpSp>
        <p:nvGrpSpPr>
          <p:cNvPr id="5" name="Agrupar 4">
            <a:extLst>
              <a:ext uri="{FF2B5EF4-FFF2-40B4-BE49-F238E27FC236}">
                <a16:creationId xmlns:a16="http://schemas.microsoft.com/office/drawing/2014/main" id="{81EDBA0C-D123-118E-E189-E18B66EC9C7D}"/>
              </a:ext>
            </a:extLst>
          </p:cNvPr>
          <p:cNvGrpSpPr/>
          <p:nvPr/>
        </p:nvGrpSpPr>
        <p:grpSpPr>
          <a:xfrm>
            <a:off x="398317" y="4140039"/>
            <a:ext cx="7791111" cy="1849197"/>
            <a:chOff x="188250" y="4689715"/>
            <a:chExt cx="7791111" cy="1849197"/>
          </a:xfrm>
        </p:grpSpPr>
        <p:grpSp>
          <p:nvGrpSpPr>
            <p:cNvPr id="6" name="Agrupar 5">
              <a:extLst>
                <a:ext uri="{FF2B5EF4-FFF2-40B4-BE49-F238E27FC236}">
                  <a16:creationId xmlns:a16="http://schemas.microsoft.com/office/drawing/2014/main" id="{BC935840-1583-8665-B4EF-0B04934554FC}"/>
                </a:ext>
              </a:extLst>
            </p:cNvPr>
            <p:cNvGrpSpPr/>
            <p:nvPr/>
          </p:nvGrpSpPr>
          <p:grpSpPr>
            <a:xfrm>
              <a:off x="188250" y="4841129"/>
              <a:ext cx="7791111" cy="1697783"/>
              <a:chOff x="188250" y="4721202"/>
              <a:chExt cx="7791111" cy="1697783"/>
            </a:xfrm>
          </p:grpSpPr>
          <p:grpSp>
            <p:nvGrpSpPr>
              <p:cNvPr id="9" name="Agrupar 8">
                <a:extLst>
                  <a:ext uri="{FF2B5EF4-FFF2-40B4-BE49-F238E27FC236}">
                    <a16:creationId xmlns:a16="http://schemas.microsoft.com/office/drawing/2014/main" id="{7D5424EB-04AF-CED0-8416-DA86213DE0EB}"/>
                  </a:ext>
                </a:extLst>
              </p:cNvPr>
              <p:cNvGrpSpPr/>
              <p:nvPr/>
            </p:nvGrpSpPr>
            <p:grpSpPr>
              <a:xfrm>
                <a:off x="188250" y="4721202"/>
                <a:ext cx="7158097" cy="1632247"/>
                <a:chOff x="188250" y="4721202"/>
                <a:chExt cx="7158097" cy="1632247"/>
              </a:xfrm>
            </p:grpSpPr>
            <p:pic>
              <p:nvPicPr>
                <p:cNvPr id="16" name="Gráfico 15" descr="Pessoa usando suéter">
                  <a:extLst>
                    <a:ext uri="{FF2B5EF4-FFF2-40B4-BE49-F238E27FC236}">
                      <a16:creationId xmlns:a16="http://schemas.microsoft.com/office/drawing/2014/main" id="{6AC692B2-7111-03C8-5906-6707B2D61094}"/>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51026" y="5466877"/>
                  <a:ext cx="621993" cy="886572"/>
                </a:xfrm>
                <a:prstGeom prst="rect">
                  <a:avLst/>
                </a:prstGeom>
              </p:spPr>
            </p:pic>
            <p:pic>
              <p:nvPicPr>
                <p:cNvPr id="17" name="Gráfico 16" descr="Homem usando uma jaqueta">
                  <a:extLst>
                    <a:ext uri="{FF2B5EF4-FFF2-40B4-BE49-F238E27FC236}">
                      <a16:creationId xmlns:a16="http://schemas.microsoft.com/office/drawing/2014/main" id="{DA96AB5E-28D8-7A68-4981-697CB211C3C2}"/>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85556" y="5503571"/>
                  <a:ext cx="591031" cy="849877"/>
                </a:xfrm>
                <a:prstGeom prst="rect">
                  <a:avLst/>
                </a:prstGeom>
              </p:spPr>
            </p:pic>
            <p:pic>
              <p:nvPicPr>
                <p:cNvPr id="18" name="Gráfico 17" descr="Mulher de cabelo cacheado levantando a mão">
                  <a:extLst>
                    <a:ext uri="{FF2B5EF4-FFF2-40B4-BE49-F238E27FC236}">
                      <a16:creationId xmlns:a16="http://schemas.microsoft.com/office/drawing/2014/main" id="{A7B34F67-3958-D6F4-3F80-3962F066D89E}"/>
                    </a:ext>
                  </a:extLst>
                </p:cNvPr>
                <p:cNvPicPr>
                  <a:picLocks noChangeAspect="1"/>
                </p:cNvPicPr>
                <p:nvPr/>
              </p:nvPicPr>
              <p:blipFill>
                <a:blip r:embed="rId6" cstate="email">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30461" y="5466877"/>
                  <a:ext cx="679078" cy="859242"/>
                </a:xfrm>
                <a:prstGeom prst="rect">
                  <a:avLst/>
                </a:prstGeom>
              </p:spPr>
            </p:pic>
            <p:sp>
              <p:nvSpPr>
                <p:cNvPr id="19" name="Retângulo 18">
                  <a:extLst>
                    <a:ext uri="{FF2B5EF4-FFF2-40B4-BE49-F238E27FC236}">
                      <a16:creationId xmlns:a16="http://schemas.microsoft.com/office/drawing/2014/main" id="{9BB61497-AF68-5C2F-5176-A94539ABCB16}"/>
                    </a:ext>
                  </a:extLst>
                </p:cNvPr>
                <p:cNvSpPr/>
                <p:nvPr/>
              </p:nvSpPr>
              <p:spPr>
                <a:xfrm>
                  <a:off x="2790994" y="5494207"/>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9429478C-AF18-B010-B5FA-3E33C02D1D0B}"/>
                    </a:ext>
                  </a:extLst>
                </p:cNvPr>
                <p:cNvSpPr/>
                <p:nvPr/>
              </p:nvSpPr>
              <p:spPr>
                <a:xfrm>
                  <a:off x="2133051" y="5484842"/>
                  <a:ext cx="649865" cy="859242"/>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1C3FE7BC-5278-A416-BA85-2F3676417AAA}"/>
                    </a:ext>
                  </a:extLst>
                </p:cNvPr>
                <p:cNvSpPr/>
                <p:nvPr/>
              </p:nvSpPr>
              <p:spPr>
                <a:xfrm>
                  <a:off x="4199180" y="5503572"/>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B34B19F6-1791-E35C-3F00-5E5609E8507B}"/>
                    </a:ext>
                  </a:extLst>
                </p:cNvPr>
                <p:cNvSpPr/>
                <p:nvPr/>
              </p:nvSpPr>
              <p:spPr>
                <a:xfrm>
                  <a:off x="4849045" y="5503572"/>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A5108A2B-DE3D-9823-D229-602CDC85F2BD}"/>
                    </a:ext>
                  </a:extLst>
                </p:cNvPr>
                <p:cNvSpPr/>
                <p:nvPr/>
              </p:nvSpPr>
              <p:spPr>
                <a:xfrm>
                  <a:off x="6038539" y="5474524"/>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sp>
              <p:nvSpPr>
                <p:cNvPr id="26" name="Retângulo 25">
                  <a:extLst>
                    <a:ext uri="{FF2B5EF4-FFF2-40B4-BE49-F238E27FC236}">
                      <a16:creationId xmlns:a16="http://schemas.microsoft.com/office/drawing/2014/main" id="{BE072719-4B8D-3297-73F3-7CA907B83182}"/>
                    </a:ext>
                  </a:extLst>
                </p:cNvPr>
                <p:cNvSpPr/>
                <p:nvPr/>
              </p:nvSpPr>
              <p:spPr>
                <a:xfrm>
                  <a:off x="6696482" y="5474524"/>
                  <a:ext cx="649865" cy="849877"/>
                </a:xfrm>
                <a:prstGeom prst="rect">
                  <a:avLst/>
                </a:prstGeom>
                <a:noFill/>
                <a:ln>
                  <a:solidFill>
                    <a:srgbClr val="02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pt-BR"/>
                </a:p>
              </p:txBody>
            </p:sp>
            <p:grpSp>
              <p:nvGrpSpPr>
                <p:cNvPr id="27" name="Agrupar 26">
                  <a:extLst>
                    <a:ext uri="{FF2B5EF4-FFF2-40B4-BE49-F238E27FC236}">
                      <a16:creationId xmlns:a16="http://schemas.microsoft.com/office/drawing/2014/main" id="{070DB944-6D57-C073-E0A2-EB993F346C67}"/>
                    </a:ext>
                  </a:extLst>
                </p:cNvPr>
                <p:cNvGrpSpPr/>
                <p:nvPr/>
              </p:nvGrpSpPr>
              <p:grpSpPr>
                <a:xfrm>
                  <a:off x="188250" y="4721202"/>
                  <a:ext cx="1971412" cy="763640"/>
                  <a:chOff x="179614" y="1312503"/>
                  <a:chExt cx="1971412" cy="763640"/>
                </a:xfrm>
              </p:grpSpPr>
              <p:cxnSp>
                <p:nvCxnSpPr>
                  <p:cNvPr id="30" name="Conector de Seta Reta 29">
                    <a:extLst>
                      <a:ext uri="{FF2B5EF4-FFF2-40B4-BE49-F238E27FC236}">
                        <a16:creationId xmlns:a16="http://schemas.microsoft.com/office/drawing/2014/main" id="{62B29EAE-D41D-1E83-9D3E-DC8487BA6D4F}"/>
                      </a:ext>
                    </a:extLst>
                  </p:cNvPr>
                  <p:cNvCxnSpPr>
                    <a:cxnSpLocks/>
                  </p:cNvCxnSpPr>
                  <p:nvPr/>
                </p:nvCxnSpPr>
                <p:spPr>
                  <a:xfrm>
                    <a:off x="1289957" y="1992086"/>
                    <a:ext cx="861069" cy="84057"/>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1" name="CaixaDeTexto 30">
                    <a:extLst>
                      <a:ext uri="{FF2B5EF4-FFF2-40B4-BE49-F238E27FC236}">
                        <a16:creationId xmlns:a16="http://schemas.microsoft.com/office/drawing/2014/main" id="{C818C3CC-4987-CA5A-EE5A-52183908506E}"/>
                      </a:ext>
                    </a:extLst>
                  </p:cNvPr>
                  <p:cNvSpPr txBox="1"/>
                  <p:nvPr/>
                </p:nvSpPr>
                <p:spPr>
                  <a:xfrm>
                    <a:off x="179614" y="1312503"/>
                    <a:ext cx="1441886" cy="584775"/>
                  </a:xfrm>
                  <a:prstGeom prst="rect">
                    <a:avLst/>
                  </a:prstGeom>
                  <a:noFill/>
                </p:spPr>
                <p:txBody>
                  <a:bodyPr wrap="square" rtlCol="0">
                    <a:spAutoFit/>
                  </a:bodyPr>
                  <a:lstStyle/>
                  <a:p>
                    <a:r>
                      <a:rPr lang="pt-BR" sz="1600" b="1" dirty="0">
                        <a:solidFill>
                          <a:srgbClr val="0000FF"/>
                        </a:solidFill>
                      </a:rPr>
                      <a:t>Primeiro a ser atendido</a:t>
                    </a:r>
                  </a:p>
                </p:txBody>
              </p:sp>
            </p:grpSp>
            <p:cxnSp>
              <p:nvCxnSpPr>
                <p:cNvPr id="28" name="Conector de Seta Reta 27">
                  <a:extLst>
                    <a:ext uri="{FF2B5EF4-FFF2-40B4-BE49-F238E27FC236}">
                      <a16:creationId xmlns:a16="http://schemas.microsoft.com/office/drawing/2014/main" id="{CE576741-2755-E504-E6A2-48030DC6605D}"/>
                    </a:ext>
                  </a:extLst>
                </p:cNvPr>
                <p:cNvCxnSpPr>
                  <a:cxnSpLocks/>
                  <a:endCxn id="21" idx="1"/>
                </p:cNvCxnSpPr>
                <p:nvPr/>
              </p:nvCxnSpPr>
              <p:spPr>
                <a:xfrm flipV="1">
                  <a:off x="3195856" y="5928511"/>
                  <a:ext cx="1003324" cy="2641"/>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Conector de Seta Reta 28">
                  <a:extLst>
                    <a:ext uri="{FF2B5EF4-FFF2-40B4-BE49-F238E27FC236}">
                      <a16:creationId xmlns:a16="http://schemas.microsoft.com/office/drawing/2014/main" id="{728A8308-3468-E1C0-35FF-AED1940BAEA1}"/>
                    </a:ext>
                  </a:extLst>
                </p:cNvPr>
                <p:cNvCxnSpPr>
                  <a:cxnSpLocks/>
                </p:cNvCxnSpPr>
                <p:nvPr/>
              </p:nvCxnSpPr>
              <p:spPr>
                <a:xfrm flipV="1">
                  <a:off x="5035215" y="5935113"/>
                  <a:ext cx="1003324" cy="2641"/>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grpSp>
          <p:grpSp>
            <p:nvGrpSpPr>
              <p:cNvPr id="10" name="Grupo 1">
                <a:extLst>
                  <a:ext uri="{FF2B5EF4-FFF2-40B4-BE49-F238E27FC236}">
                    <a16:creationId xmlns:a16="http://schemas.microsoft.com/office/drawing/2014/main" id="{FD7137CA-A64F-D550-297A-765C04E853A4}"/>
                  </a:ext>
                </a:extLst>
              </p:cNvPr>
              <p:cNvGrpSpPr/>
              <p:nvPr/>
            </p:nvGrpSpPr>
            <p:grpSpPr>
              <a:xfrm>
                <a:off x="7070537" y="5869309"/>
                <a:ext cx="908824" cy="549676"/>
                <a:chOff x="0" y="0"/>
                <a:chExt cx="538692" cy="218546"/>
              </a:xfrm>
            </p:grpSpPr>
            <p:cxnSp>
              <p:nvCxnSpPr>
                <p:cNvPr id="11" name="Conector reto 10">
                  <a:extLst>
                    <a:ext uri="{FF2B5EF4-FFF2-40B4-BE49-F238E27FC236}">
                      <a16:creationId xmlns:a16="http://schemas.microsoft.com/office/drawing/2014/main" id="{5A89A4E8-7748-C6FF-A857-1873B3B10696}"/>
                    </a:ext>
                  </a:extLst>
                </p:cNvPr>
                <p:cNvCxnSpPr/>
                <p:nvPr/>
              </p:nvCxnSpPr>
              <p:spPr>
                <a:xfrm>
                  <a:off x="0" y="0"/>
                  <a:ext cx="409574" cy="1588"/>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Conector de seta reta 3">
                  <a:extLst>
                    <a:ext uri="{FF2B5EF4-FFF2-40B4-BE49-F238E27FC236}">
                      <a16:creationId xmlns:a16="http://schemas.microsoft.com/office/drawing/2014/main" id="{CBACBB5A-FC72-CC62-BBD7-94151ED2AA9B}"/>
                    </a:ext>
                  </a:extLst>
                </p:cNvPr>
                <p:cNvCxnSpPr/>
                <p:nvPr/>
              </p:nvCxnSpPr>
              <p:spPr>
                <a:xfrm rot="5400000">
                  <a:off x="328613" y="76731"/>
                  <a:ext cx="157691" cy="8466"/>
                </a:xfrm>
                <a:prstGeom prst="straightConnector1">
                  <a:avLst/>
                </a:prstGeom>
                <a:ln w="15875">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upo 4">
                  <a:extLst>
                    <a:ext uri="{FF2B5EF4-FFF2-40B4-BE49-F238E27FC236}">
                      <a16:creationId xmlns:a16="http://schemas.microsoft.com/office/drawing/2014/main" id="{CFFC8D99-F3B3-C19B-2365-201929FE54D2}"/>
                    </a:ext>
                  </a:extLst>
                </p:cNvPr>
                <p:cNvGrpSpPr/>
                <p:nvPr/>
              </p:nvGrpSpPr>
              <p:grpSpPr>
                <a:xfrm>
                  <a:off x="200025" y="166158"/>
                  <a:ext cx="338667" cy="52388"/>
                  <a:chOff x="200025" y="166158"/>
                  <a:chExt cx="338667" cy="52388"/>
                </a:xfrm>
              </p:grpSpPr>
              <p:cxnSp>
                <p:nvCxnSpPr>
                  <p:cNvPr id="14" name="Conector reto 13">
                    <a:extLst>
                      <a:ext uri="{FF2B5EF4-FFF2-40B4-BE49-F238E27FC236}">
                        <a16:creationId xmlns:a16="http://schemas.microsoft.com/office/drawing/2014/main" id="{D9137585-128C-5FBD-FA3C-16885B37E702}"/>
                      </a:ext>
                    </a:extLst>
                  </p:cNvPr>
                  <p:cNvCxnSpPr/>
                  <p:nvPr/>
                </p:nvCxnSpPr>
                <p:spPr>
                  <a:xfrm>
                    <a:off x="200025" y="166158"/>
                    <a:ext cx="338667" cy="1588"/>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4FBA1F90-C5E1-42AB-12F8-7374102003AA}"/>
                      </a:ext>
                    </a:extLst>
                  </p:cNvPr>
                  <p:cNvCxnSpPr/>
                  <p:nvPr/>
                </p:nvCxnSpPr>
                <p:spPr>
                  <a:xfrm>
                    <a:off x="276226" y="216958"/>
                    <a:ext cx="194733" cy="1588"/>
                  </a:xfrm>
                  <a:prstGeom prst="line">
                    <a:avLst/>
                  </a:prstGeom>
                  <a:ln w="15875">
                    <a:solidFill>
                      <a:srgbClr val="002060"/>
                    </a:solidFill>
                  </a:ln>
                </p:spPr>
                <p:style>
                  <a:lnRef idx="1">
                    <a:schemeClr val="accent1"/>
                  </a:lnRef>
                  <a:fillRef idx="0">
                    <a:schemeClr val="accent1"/>
                  </a:fillRef>
                  <a:effectRef idx="0">
                    <a:schemeClr val="accent1"/>
                  </a:effectRef>
                  <a:fontRef idx="minor">
                    <a:schemeClr val="tx1"/>
                  </a:fontRef>
                </p:style>
              </p:cxnSp>
            </p:grpSp>
          </p:grpSp>
        </p:grpSp>
        <p:cxnSp>
          <p:nvCxnSpPr>
            <p:cNvPr id="7" name="Conector de Seta Reta 6">
              <a:extLst>
                <a:ext uri="{FF2B5EF4-FFF2-40B4-BE49-F238E27FC236}">
                  <a16:creationId xmlns:a16="http://schemas.microsoft.com/office/drawing/2014/main" id="{52E93E6D-5A53-8746-E7B7-8C8333971169}"/>
                </a:ext>
              </a:extLst>
            </p:cNvPr>
            <p:cNvCxnSpPr>
              <a:cxnSpLocks/>
            </p:cNvCxnSpPr>
            <p:nvPr/>
          </p:nvCxnSpPr>
          <p:spPr>
            <a:xfrm>
              <a:off x="5237943" y="5246106"/>
              <a:ext cx="861069" cy="348345"/>
            </a:xfrm>
            <a:prstGeom prst="straightConnector1">
              <a:avLst/>
            </a:prstGeom>
            <a:ln w="57150">
              <a:solidFill>
                <a:srgbClr val="0000FF"/>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
          <p:nvSpPr>
            <p:cNvPr id="8" name="CaixaDeTexto 7">
              <a:extLst>
                <a:ext uri="{FF2B5EF4-FFF2-40B4-BE49-F238E27FC236}">
                  <a16:creationId xmlns:a16="http://schemas.microsoft.com/office/drawing/2014/main" id="{AC258B67-B1AF-0044-89B8-9280F45558C4}"/>
                </a:ext>
              </a:extLst>
            </p:cNvPr>
            <p:cNvSpPr txBox="1"/>
            <p:nvPr/>
          </p:nvSpPr>
          <p:spPr>
            <a:xfrm>
              <a:off x="4293873" y="4689715"/>
              <a:ext cx="1523603" cy="584775"/>
            </a:xfrm>
            <a:prstGeom prst="rect">
              <a:avLst/>
            </a:prstGeom>
            <a:noFill/>
          </p:spPr>
          <p:txBody>
            <a:bodyPr wrap="square" rtlCol="0">
              <a:spAutoFit/>
            </a:bodyPr>
            <a:lstStyle/>
            <a:p>
              <a:r>
                <a:rPr lang="pt-BR" sz="1600" b="1" dirty="0">
                  <a:solidFill>
                    <a:srgbClr val="0000FF"/>
                  </a:solidFill>
                </a:rPr>
                <a:t>Último a ser atendido</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sz="2800" dirty="0"/>
              <a:t>Fila Encadeada: </a:t>
            </a:r>
            <a:r>
              <a:rPr lang="pt-BR" sz="2800" dirty="0" err="1"/>
              <a:t>init</a:t>
            </a:r>
            <a:endParaRPr lang="en-US" sz="2800" dirty="0"/>
          </a:p>
        </p:txBody>
      </p:sp>
      <p:sp>
        <p:nvSpPr>
          <p:cNvPr id="18" name="Espaço Reservado para Rodapé 4"/>
          <p:cNvSpPr>
            <a:spLocks noGrp="1"/>
          </p:cNvSpPr>
          <p:nvPr>
            <p:ph type="ftr" sz="quarter" idx="11"/>
          </p:nvPr>
        </p:nvSpPr>
        <p:spPr/>
        <p:txBody>
          <a:bodyPr/>
          <a:lstStyle/>
          <a:p>
            <a:endParaRPr lang="en-US" altLang="en-US"/>
          </a:p>
        </p:txBody>
      </p:sp>
      <p:sp>
        <p:nvSpPr>
          <p:cNvPr id="19" name="Espaço Reservado para Número de Slide 5"/>
          <p:cNvSpPr>
            <a:spLocks noGrp="1"/>
          </p:cNvSpPr>
          <p:nvPr>
            <p:ph type="sldNum" sz="quarter" idx="12"/>
          </p:nvPr>
        </p:nvSpPr>
        <p:spPr/>
        <p:txBody>
          <a:bodyPr/>
          <a:lstStyle/>
          <a:p>
            <a:fld id="{7F0D3257-B591-4239-91AD-708F575B323D}" type="slidenum">
              <a:rPr lang="en-US" altLang="en-US"/>
              <a:pPr/>
              <a:t>7</a:t>
            </a:fld>
            <a:endParaRPr lang="en-US" altLang="en-US"/>
          </a:p>
        </p:txBody>
      </p:sp>
      <p:sp>
        <p:nvSpPr>
          <p:cNvPr id="9351" name="Rectangle 135"/>
          <p:cNvSpPr>
            <a:spLocks noGrp="1" noChangeArrowheads="1"/>
          </p:cNvSpPr>
          <p:nvPr>
            <p:ph type="body" idx="4294967295"/>
          </p:nvPr>
        </p:nvSpPr>
        <p:spPr>
          <a:xfrm>
            <a:off x="457200" y="1143000"/>
            <a:ext cx="8686800" cy="1752600"/>
          </a:xfrm>
        </p:spPr>
        <p:txBody>
          <a:bodyPr>
            <a:normAutofit/>
          </a:bodyPr>
          <a:lstStyle/>
          <a:p>
            <a:r>
              <a:rPr lang="pt-BR" sz="2800" dirty="0"/>
              <a:t>Inicia a fila deixando-a na condição de fila vazia</a:t>
            </a:r>
          </a:p>
          <a:p>
            <a:pPr lvl="1"/>
            <a:r>
              <a:rPr lang="pt-BR" sz="2400" dirty="0"/>
              <a:t>início = fim = NULO</a:t>
            </a:r>
            <a:endParaRPr lang="en-US" sz="2400" dirty="0"/>
          </a:p>
        </p:txBody>
      </p:sp>
      <p:sp>
        <p:nvSpPr>
          <p:cNvPr id="9378" name="Rectangle 162"/>
          <p:cNvSpPr>
            <a:spLocks noChangeArrowheads="1"/>
          </p:cNvSpPr>
          <p:nvPr/>
        </p:nvSpPr>
        <p:spPr bwMode="auto">
          <a:xfrm>
            <a:off x="0" y="2689225"/>
            <a:ext cx="9144000" cy="0"/>
          </a:xfrm>
          <a:prstGeom prst="rect">
            <a:avLst/>
          </a:prstGeom>
          <a:noFill/>
          <a:ln w="9525">
            <a:noFill/>
            <a:miter lim="800000"/>
            <a:headEnd/>
            <a:tailEnd/>
          </a:ln>
          <a:effectLst/>
        </p:spPr>
        <p:txBody>
          <a:bodyPr wrap="none" anchor="ctr">
            <a:spAutoFit/>
          </a:bodyPr>
          <a:lstStyle/>
          <a:p>
            <a:endParaRPr lang="pt-BR"/>
          </a:p>
        </p:txBody>
      </p:sp>
      <p:sp>
        <p:nvSpPr>
          <p:cNvPr id="9380" name="Rectangle 164"/>
          <p:cNvSpPr>
            <a:spLocks noChangeArrowheads="1"/>
          </p:cNvSpPr>
          <p:nvPr/>
        </p:nvSpPr>
        <p:spPr bwMode="auto">
          <a:xfrm>
            <a:off x="228600" y="3048000"/>
            <a:ext cx="5791200" cy="1938992"/>
          </a:xfrm>
          <a:prstGeom prst="rect">
            <a:avLst/>
          </a:prstGeom>
          <a:solidFill>
            <a:srgbClr val="FFFF99"/>
          </a:solidFill>
          <a:ln w="9525">
            <a:noFill/>
            <a:miter lim="800000"/>
            <a:headEnd/>
            <a:tailEnd/>
          </a:ln>
          <a:effectLst/>
        </p:spPr>
        <p:txBody>
          <a:bodyPr wrap="square" anchor="ctr">
            <a:spAutoFit/>
          </a:bodyPr>
          <a:lstStyle/>
          <a:p>
            <a:pPr indent="449263"/>
            <a:r>
              <a:rPr lang="pt-BR" sz="2400" dirty="0">
                <a:solidFill>
                  <a:srgbClr val="0033CC"/>
                </a:solidFill>
              </a:rPr>
              <a:t>Módulo </a:t>
            </a:r>
            <a:r>
              <a:rPr lang="pt-BR" sz="2400" dirty="0" err="1">
                <a:solidFill>
                  <a:srgbClr val="0033CC"/>
                </a:solidFill>
              </a:rPr>
              <a:t>init</a:t>
            </a:r>
            <a:r>
              <a:rPr lang="pt-BR" sz="2400" dirty="0">
                <a:solidFill>
                  <a:srgbClr val="0033CC"/>
                </a:solidFill>
              </a:rPr>
              <a:t>()</a:t>
            </a:r>
            <a:endParaRPr lang="pt-BR" sz="2400" u="sng" dirty="0">
              <a:solidFill>
                <a:srgbClr val="0033CC"/>
              </a:solidFill>
              <a:cs typeface="Times New Roman" pitchFamily="18" charset="0"/>
            </a:endParaRPr>
          </a:p>
          <a:p>
            <a:pPr indent="449263" eaLnBrk="0" hangingPunct="0"/>
            <a:r>
              <a:rPr lang="pt-BR" sz="2400" dirty="0">
                <a:solidFill>
                  <a:srgbClr val="0033CC"/>
                </a:solidFill>
                <a:cs typeface="Times New Roman" pitchFamily="18" charset="0"/>
              </a:rPr>
              <a:t>{</a:t>
            </a:r>
            <a:endParaRPr lang="pt-BR" sz="2400" dirty="0">
              <a:solidFill>
                <a:srgbClr val="0033CC"/>
              </a:solidFill>
            </a:endParaRPr>
          </a:p>
          <a:p>
            <a:pPr indent="449263" eaLnBrk="0" hangingPunct="0"/>
            <a:r>
              <a:rPr lang="pt-BR" sz="2400" dirty="0" err="1">
                <a:solidFill>
                  <a:srgbClr val="0033CC"/>
                </a:solidFill>
                <a:cs typeface="Times New Roman" pitchFamily="18" charset="0"/>
              </a:rPr>
              <a:t>ini</a:t>
            </a:r>
            <a:r>
              <a:rPr lang="pt-BR" sz="2400" dirty="0">
                <a:solidFill>
                  <a:srgbClr val="0033CC"/>
                </a:solidFill>
                <a:cs typeface="Times New Roman" pitchFamily="18" charset="0"/>
              </a:rPr>
              <a:t> </a:t>
            </a:r>
            <a:r>
              <a:rPr lang="pt-BR" sz="2400" dirty="0">
                <a:solidFill>
                  <a:srgbClr val="0033CC"/>
                </a:solidFill>
                <a:cs typeface="Times New Roman" pitchFamily="18" charset="0"/>
                <a:sym typeface="Wingdings" pitchFamily="2" charset="2"/>
              </a:rPr>
              <a:t>=</a:t>
            </a:r>
            <a:r>
              <a:rPr lang="pt-BR" sz="2400" dirty="0">
                <a:solidFill>
                  <a:srgbClr val="0033CC"/>
                </a:solidFill>
                <a:cs typeface="Times New Roman" pitchFamily="18" charset="0"/>
              </a:rPr>
              <a:t> NULO</a:t>
            </a:r>
            <a:endParaRPr lang="pt-BR" sz="2400" dirty="0">
              <a:solidFill>
                <a:srgbClr val="0033CC"/>
              </a:solidFill>
              <a:sym typeface="Wingdings" pitchFamily="2" charset="2"/>
            </a:endParaRPr>
          </a:p>
          <a:p>
            <a:pPr indent="449263" eaLnBrk="0" hangingPunct="0"/>
            <a:r>
              <a:rPr lang="pt-BR" sz="2400" dirty="0">
                <a:solidFill>
                  <a:srgbClr val="0033CC"/>
                </a:solidFill>
                <a:cs typeface="Times New Roman" pitchFamily="18" charset="0"/>
                <a:sym typeface="Wingdings" pitchFamily="2" charset="2"/>
              </a:rPr>
              <a:t>fim =</a:t>
            </a:r>
            <a:r>
              <a:rPr lang="pt-BR" sz="2400" dirty="0">
                <a:solidFill>
                  <a:srgbClr val="0033CC"/>
                </a:solidFill>
                <a:cs typeface="Times New Roman" pitchFamily="18" charset="0"/>
              </a:rPr>
              <a:t> NULO</a:t>
            </a:r>
            <a:endParaRPr lang="pt-BR" sz="2400" dirty="0">
              <a:solidFill>
                <a:srgbClr val="0033CC"/>
              </a:solidFill>
              <a:sym typeface="Wingdings" pitchFamily="2" charset="2"/>
            </a:endParaRPr>
          </a:p>
          <a:p>
            <a:pPr indent="449263" eaLnBrk="0" hangingPunct="0"/>
            <a:r>
              <a:rPr lang="pt-BR" sz="2400" dirty="0">
                <a:solidFill>
                  <a:srgbClr val="0033CC"/>
                </a:solidFill>
                <a:cs typeface="Times New Roman" pitchFamily="18" charset="0"/>
                <a:sym typeface="Wingdings" pitchFamily="2" charset="2"/>
              </a:rPr>
              <a:t>}</a:t>
            </a:r>
          </a:p>
        </p:txBody>
      </p:sp>
      <p:pic>
        <p:nvPicPr>
          <p:cNvPr id="2" name="Imagem 1">
            <a:extLst>
              <a:ext uri="{FF2B5EF4-FFF2-40B4-BE49-F238E27FC236}">
                <a16:creationId xmlns:a16="http://schemas.microsoft.com/office/drawing/2014/main" id="{1F206FDC-628B-D78A-BF4F-E95F0F661030}"/>
              </a:ext>
            </a:extLst>
          </p:cNvPr>
          <p:cNvPicPr>
            <a:picLocks noChangeAspect="1"/>
          </p:cNvPicPr>
          <p:nvPr/>
        </p:nvPicPr>
        <p:blipFill>
          <a:blip r:embed="rId2"/>
          <a:stretch>
            <a:fillRect/>
          </a:stretch>
        </p:blipFill>
        <p:spPr>
          <a:xfrm>
            <a:off x="6753224" y="3786841"/>
            <a:ext cx="2133599" cy="14771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pt-BR" sz="2800" dirty="0"/>
              <a:t>Implementação em JAVA:  </a:t>
            </a:r>
            <a:r>
              <a:rPr lang="pt-BR" sz="2800" dirty="0" err="1">
                <a:solidFill>
                  <a:srgbClr val="0000FF"/>
                </a:solidFill>
              </a:rPr>
              <a:t>init</a:t>
            </a:r>
            <a:endParaRPr lang="en-US" sz="2800" dirty="0">
              <a:solidFill>
                <a:srgbClr val="0000FF"/>
              </a:solidFill>
            </a:endParaRPr>
          </a:p>
        </p:txBody>
      </p:sp>
      <p:sp>
        <p:nvSpPr>
          <p:cNvPr id="18" name="Espaço Reservado para Rodapé 4"/>
          <p:cNvSpPr>
            <a:spLocks noGrp="1"/>
          </p:cNvSpPr>
          <p:nvPr>
            <p:ph type="ftr" sz="quarter" idx="11"/>
          </p:nvPr>
        </p:nvSpPr>
        <p:spPr/>
        <p:txBody>
          <a:bodyPr/>
          <a:lstStyle/>
          <a:p>
            <a:endParaRPr lang="en-US" altLang="en-US"/>
          </a:p>
        </p:txBody>
      </p:sp>
      <p:sp>
        <p:nvSpPr>
          <p:cNvPr id="19" name="Espaço Reservado para Número de Slide 5"/>
          <p:cNvSpPr>
            <a:spLocks noGrp="1"/>
          </p:cNvSpPr>
          <p:nvPr>
            <p:ph type="sldNum" sz="quarter" idx="12"/>
          </p:nvPr>
        </p:nvSpPr>
        <p:spPr/>
        <p:txBody>
          <a:bodyPr/>
          <a:lstStyle/>
          <a:p>
            <a:fld id="{7F0D3257-B591-4239-91AD-708F575B323D}" type="slidenum">
              <a:rPr lang="en-US" altLang="en-US"/>
              <a:pPr/>
              <a:t>8</a:t>
            </a:fld>
            <a:endParaRPr lang="en-US" altLang="en-US"/>
          </a:p>
        </p:txBody>
      </p:sp>
      <p:sp>
        <p:nvSpPr>
          <p:cNvPr id="9378" name="Rectangle 162"/>
          <p:cNvSpPr>
            <a:spLocks noChangeArrowheads="1"/>
          </p:cNvSpPr>
          <p:nvPr/>
        </p:nvSpPr>
        <p:spPr bwMode="auto">
          <a:xfrm>
            <a:off x="0" y="2689225"/>
            <a:ext cx="9144000" cy="0"/>
          </a:xfrm>
          <a:prstGeom prst="rect">
            <a:avLst/>
          </a:prstGeom>
          <a:noFill/>
          <a:ln w="9525">
            <a:noFill/>
            <a:miter lim="800000"/>
            <a:headEnd/>
            <a:tailEnd/>
          </a:ln>
          <a:effectLst/>
        </p:spPr>
        <p:txBody>
          <a:bodyPr wrap="none" anchor="ctr">
            <a:spAutoFit/>
          </a:bodyPr>
          <a:lstStyle/>
          <a:p>
            <a:endParaRPr lang="pt-BR"/>
          </a:p>
        </p:txBody>
      </p:sp>
      <p:sp>
        <p:nvSpPr>
          <p:cNvPr id="9380" name="Rectangle 164"/>
          <p:cNvSpPr>
            <a:spLocks noChangeArrowheads="1"/>
          </p:cNvSpPr>
          <p:nvPr/>
        </p:nvSpPr>
        <p:spPr bwMode="auto">
          <a:xfrm>
            <a:off x="469557" y="1493728"/>
            <a:ext cx="5791200" cy="1569660"/>
          </a:xfrm>
          <a:prstGeom prst="rect">
            <a:avLst/>
          </a:prstGeom>
          <a:solidFill>
            <a:srgbClr val="FFFF99"/>
          </a:solidFill>
          <a:ln w="9525">
            <a:noFill/>
            <a:miter lim="800000"/>
            <a:headEnd/>
            <a:tailEnd/>
          </a:ln>
          <a:effectLst/>
        </p:spPr>
        <p:txBody>
          <a:bodyPr wrap="square" anchor="ctr">
            <a:spAutoFit/>
          </a:bodyPr>
          <a:lstStyle/>
          <a:p>
            <a:pPr indent="449263"/>
            <a:r>
              <a:rPr lang="pt-BR" sz="2400" dirty="0" err="1">
                <a:solidFill>
                  <a:srgbClr val="0033CC"/>
                </a:solidFill>
              </a:rPr>
              <a:t>public</a:t>
            </a:r>
            <a:r>
              <a:rPr lang="pt-BR" sz="2400" dirty="0">
                <a:solidFill>
                  <a:srgbClr val="0033CC"/>
                </a:solidFill>
              </a:rPr>
              <a:t> </a:t>
            </a:r>
            <a:r>
              <a:rPr lang="pt-BR" sz="2400" dirty="0" err="1">
                <a:solidFill>
                  <a:srgbClr val="0033CC"/>
                </a:solidFill>
              </a:rPr>
              <a:t>void</a:t>
            </a:r>
            <a:r>
              <a:rPr lang="pt-BR" sz="2400" dirty="0">
                <a:solidFill>
                  <a:srgbClr val="0033CC"/>
                </a:solidFill>
              </a:rPr>
              <a:t> </a:t>
            </a:r>
            <a:r>
              <a:rPr lang="pt-BR" sz="2400" dirty="0" err="1">
                <a:solidFill>
                  <a:srgbClr val="0033CC"/>
                </a:solidFill>
              </a:rPr>
              <a:t>init</a:t>
            </a:r>
            <a:r>
              <a:rPr lang="pt-BR" sz="2400" dirty="0">
                <a:solidFill>
                  <a:srgbClr val="0033CC"/>
                </a:solidFill>
              </a:rPr>
              <a:t>()</a:t>
            </a:r>
          </a:p>
          <a:p>
            <a:pPr indent="449263"/>
            <a:r>
              <a:rPr lang="pt-BR" sz="2400" dirty="0">
                <a:solidFill>
                  <a:srgbClr val="0033CC"/>
                </a:solidFill>
              </a:rPr>
              <a:t>{</a:t>
            </a:r>
          </a:p>
          <a:p>
            <a:pPr indent="449263"/>
            <a:r>
              <a:rPr lang="pt-BR" sz="2400" dirty="0" err="1">
                <a:solidFill>
                  <a:srgbClr val="0033CC"/>
                </a:solidFill>
              </a:rPr>
              <a:t>ini</a:t>
            </a:r>
            <a:r>
              <a:rPr lang="pt-BR" sz="2400" dirty="0">
                <a:solidFill>
                  <a:srgbClr val="0033CC"/>
                </a:solidFill>
              </a:rPr>
              <a:t>  =  fim = </a:t>
            </a:r>
            <a:r>
              <a:rPr lang="pt-BR" sz="2400" dirty="0" err="1">
                <a:solidFill>
                  <a:srgbClr val="0033CC"/>
                </a:solidFill>
              </a:rPr>
              <a:t>null</a:t>
            </a:r>
            <a:r>
              <a:rPr lang="pt-BR" sz="2400" dirty="0">
                <a:solidFill>
                  <a:srgbClr val="0033CC"/>
                </a:solidFill>
              </a:rPr>
              <a:t>;</a:t>
            </a:r>
          </a:p>
          <a:p>
            <a:pPr indent="449263"/>
            <a:r>
              <a:rPr lang="pt-BR" sz="2400" dirty="0">
                <a:solidFill>
                  <a:srgbClr val="0033CC"/>
                </a:solidFill>
              </a:rPr>
              <a:t>}</a:t>
            </a:r>
            <a:endParaRPr lang="pt-BR" sz="2400" dirty="0">
              <a:solidFill>
                <a:srgbClr val="0033CC"/>
              </a:solidFill>
              <a:cs typeface="Times New Roman" pitchFamily="18" charset="0"/>
              <a:sym typeface="Wingdings" pitchFamily="2" charset="2"/>
            </a:endParaRPr>
          </a:p>
        </p:txBody>
      </p:sp>
      <p:pic>
        <p:nvPicPr>
          <p:cNvPr id="2" name="Imagem 1">
            <a:extLst>
              <a:ext uri="{FF2B5EF4-FFF2-40B4-BE49-F238E27FC236}">
                <a16:creationId xmlns:a16="http://schemas.microsoft.com/office/drawing/2014/main" id="{0E522721-6029-6761-855A-9E7BED3A239D}"/>
              </a:ext>
            </a:extLst>
          </p:cNvPr>
          <p:cNvPicPr>
            <a:picLocks noChangeAspect="1"/>
          </p:cNvPicPr>
          <p:nvPr/>
        </p:nvPicPr>
        <p:blipFill>
          <a:blip r:embed="rId2"/>
          <a:stretch>
            <a:fillRect/>
          </a:stretch>
        </p:blipFill>
        <p:spPr>
          <a:xfrm>
            <a:off x="3886201" y="3520331"/>
            <a:ext cx="2666999" cy="18463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pt-BR" sz="2800" dirty="0"/>
              <a:t>Fila Encadeada: </a:t>
            </a:r>
            <a:r>
              <a:rPr lang="pt-BR" sz="2800" dirty="0" err="1">
                <a:solidFill>
                  <a:srgbClr val="0000FF"/>
                </a:solidFill>
              </a:rPr>
              <a:t>IsEmpty</a:t>
            </a:r>
            <a:endParaRPr lang="en-US" sz="2800" dirty="0">
              <a:solidFill>
                <a:srgbClr val="0000FF"/>
              </a:solidFill>
            </a:endParaRPr>
          </a:p>
        </p:txBody>
      </p:sp>
      <p:sp>
        <p:nvSpPr>
          <p:cNvPr id="6" name="Espaço Reservado para Rodapé 4"/>
          <p:cNvSpPr>
            <a:spLocks noGrp="1"/>
          </p:cNvSpPr>
          <p:nvPr>
            <p:ph type="ftr" sz="quarter" idx="11"/>
          </p:nvPr>
        </p:nvSpPr>
        <p:spPr/>
        <p:txBody>
          <a:bodyPr/>
          <a:lstStyle/>
          <a:p>
            <a:endParaRPr lang="en-US" altLang="en-US"/>
          </a:p>
        </p:txBody>
      </p:sp>
      <p:sp>
        <p:nvSpPr>
          <p:cNvPr id="7" name="Espaço Reservado para Número de Slide 5"/>
          <p:cNvSpPr>
            <a:spLocks noGrp="1"/>
          </p:cNvSpPr>
          <p:nvPr>
            <p:ph type="sldNum" sz="quarter" idx="12"/>
          </p:nvPr>
        </p:nvSpPr>
        <p:spPr/>
        <p:txBody>
          <a:bodyPr/>
          <a:lstStyle/>
          <a:p>
            <a:fld id="{43127E5A-35EE-4F6F-8F05-16ED4D2AF3D3}" type="slidenum">
              <a:rPr lang="en-US" altLang="en-US"/>
              <a:pPr/>
              <a:t>9</a:t>
            </a:fld>
            <a:endParaRPr lang="en-US" altLang="en-US"/>
          </a:p>
        </p:txBody>
      </p:sp>
      <p:sp>
        <p:nvSpPr>
          <p:cNvPr id="15363" name="Rectangle 3"/>
          <p:cNvSpPr>
            <a:spLocks noGrp="1" noChangeArrowheads="1"/>
          </p:cNvSpPr>
          <p:nvPr>
            <p:ph type="body" idx="4294967295"/>
          </p:nvPr>
        </p:nvSpPr>
        <p:spPr>
          <a:xfrm>
            <a:off x="469557" y="795476"/>
            <a:ext cx="8229600" cy="1677988"/>
          </a:xfrm>
        </p:spPr>
        <p:txBody>
          <a:bodyPr>
            <a:normAutofit/>
          </a:bodyPr>
          <a:lstStyle/>
          <a:p>
            <a:pPr marL="609600" indent="-609600"/>
            <a:r>
              <a:rPr lang="pt-BR" sz="2800" dirty="0"/>
              <a:t>Verifica se a fila está vazia. </a:t>
            </a:r>
          </a:p>
          <a:p>
            <a:pPr marL="990600" lvl="1" indent="-646113"/>
            <a:r>
              <a:rPr lang="pt-BR" sz="2400" dirty="0"/>
              <a:t>Retorna verdade se estiver vazia  </a:t>
            </a:r>
          </a:p>
          <a:p>
            <a:pPr marL="990600" lvl="1" indent="-646113"/>
            <a:r>
              <a:rPr lang="pt-BR" sz="2400" dirty="0"/>
              <a:t>falso caso contrário.</a:t>
            </a:r>
            <a:endParaRPr lang="en-US" sz="2400" dirty="0"/>
          </a:p>
        </p:txBody>
      </p:sp>
      <p:sp>
        <p:nvSpPr>
          <p:cNvPr id="15364" name="Text Box 4"/>
          <p:cNvSpPr txBox="1">
            <a:spLocks noChangeArrowheads="1"/>
          </p:cNvSpPr>
          <p:nvPr/>
        </p:nvSpPr>
        <p:spPr bwMode="auto">
          <a:xfrm>
            <a:off x="469557" y="2386032"/>
            <a:ext cx="7466745" cy="3108543"/>
          </a:xfrm>
          <a:prstGeom prst="rect">
            <a:avLst/>
          </a:prstGeom>
          <a:solidFill>
            <a:srgbClr val="FFFF99"/>
          </a:solidFill>
          <a:ln w="9525">
            <a:noFill/>
            <a:miter lim="800000"/>
            <a:headEnd/>
            <a:tailEnd/>
          </a:ln>
          <a:effectLst/>
        </p:spPr>
        <p:txBody>
          <a:bodyPr wrap="square">
            <a:spAutoFit/>
          </a:bodyPr>
          <a:lstStyle/>
          <a:p>
            <a:r>
              <a:rPr lang="pt-BR" sz="2800" dirty="0">
                <a:solidFill>
                  <a:srgbClr val="0033CC"/>
                </a:solidFill>
              </a:rPr>
              <a:t>modulo </a:t>
            </a:r>
            <a:r>
              <a:rPr lang="pt-BR" sz="2800" dirty="0" err="1">
                <a:solidFill>
                  <a:srgbClr val="0033CC"/>
                </a:solidFill>
              </a:rPr>
              <a:t>IsEmpty</a:t>
            </a:r>
            <a:r>
              <a:rPr lang="pt-BR" sz="2800" dirty="0">
                <a:solidFill>
                  <a:srgbClr val="0033CC"/>
                </a:solidFill>
              </a:rPr>
              <a:t>()</a:t>
            </a:r>
          </a:p>
          <a:p>
            <a:r>
              <a:rPr lang="pt-BR" sz="2800" dirty="0">
                <a:solidFill>
                  <a:srgbClr val="0033CC"/>
                </a:solidFill>
              </a:rPr>
              <a:t>{</a:t>
            </a:r>
          </a:p>
          <a:p>
            <a:r>
              <a:rPr lang="pt-BR" sz="2800" dirty="0">
                <a:solidFill>
                  <a:srgbClr val="0033CC"/>
                </a:solidFill>
              </a:rPr>
              <a:t>se (</a:t>
            </a:r>
            <a:r>
              <a:rPr lang="pt-BR" sz="2800" dirty="0" err="1">
                <a:solidFill>
                  <a:srgbClr val="0033CC"/>
                </a:solidFill>
              </a:rPr>
              <a:t>ini</a:t>
            </a:r>
            <a:r>
              <a:rPr lang="pt-BR" sz="2800" dirty="0">
                <a:solidFill>
                  <a:srgbClr val="0033CC"/>
                </a:solidFill>
              </a:rPr>
              <a:t> == NULO) e (fim == NULO) então</a:t>
            </a:r>
          </a:p>
          <a:p>
            <a:r>
              <a:rPr lang="pt-BR" sz="2800" dirty="0">
                <a:solidFill>
                  <a:srgbClr val="0033CC"/>
                </a:solidFill>
              </a:rPr>
              <a:t>	retorna(verdade)</a:t>
            </a:r>
          </a:p>
          <a:p>
            <a:r>
              <a:rPr lang="pt-BR" sz="2800" dirty="0">
                <a:solidFill>
                  <a:srgbClr val="0033CC"/>
                </a:solidFill>
              </a:rPr>
              <a:t>senão</a:t>
            </a:r>
          </a:p>
          <a:p>
            <a:r>
              <a:rPr lang="pt-BR" sz="2800" dirty="0">
                <a:solidFill>
                  <a:srgbClr val="0033CC"/>
                </a:solidFill>
              </a:rPr>
              <a:t>	retorna(falso)</a:t>
            </a:r>
          </a:p>
          <a:p>
            <a:r>
              <a:rPr lang="pt-BR" sz="2800" dirty="0">
                <a:solidFill>
                  <a:srgbClr val="0033CC"/>
                </a:solidFill>
              </a:rPr>
              <a:t>}</a:t>
            </a:r>
          </a:p>
        </p:txBody>
      </p:sp>
    </p:spTree>
  </p:cSld>
  <p:clrMapOvr>
    <a:masterClrMapping/>
  </p:clrMapOvr>
</p:sld>
</file>

<file path=ppt/theme/theme1.xml><?xml version="1.0" encoding="utf-8"?>
<a:theme xmlns:a="http://schemas.openxmlformats.org/drawingml/2006/main" name="Default Theme">
  <a:themeElements>
    <a:clrScheme name="Opulento">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Escritório Clássico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Personalizar design">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Theme.thmx</Template>
  <TotalTime>1241</TotalTime>
  <Words>1285</Words>
  <Application>Microsoft Office PowerPoint</Application>
  <PresentationFormat>Apresentação na tela (4:3)</PresentationFormat>
  <Paragraphs>188</Paragraphs>
  <Slides>23</Slides>
  <Notes>4</Notes>
  <HiddenSlides>0</HiddenSlides>
  <MMClips>0</MMClips>
  <ScaleCrop>false</ScaleCrop>
  <HeadingPairs>
    <vt:vector size="6" baseType="variant">
      <vt:variant>
        <vt:lpstr>Fontes usadas</vt:lpstr>
      </vt:variant>
      <vt:variant>
        <vt:i4>6</vt:i4>
      </vt:variant>
      <vt:variant>
        <vt:lpstr>Tema</vt:lpstr>
      </vt:variant>
      <vt:variant>
        <vt:i4>4</vt:i4>
      </vt:variant>
      <vt:variant>
        <vt:lpstr>Títulos de slides</vt:lpstr>
      </vt:variant>
      <vt:variant>
        <vt:i4>23</vt:i4>
      </vt:variant>
    </vt:vector>
  </HeadingPairs>
  <TitlesOfParts>
    <vt:vector size="33" baseType="lpstr">
      <vt:lpstr>Arial</vt:lpstr>
      <vt:lpstr>Calibri</vt:lpstr>
      <vt:lpstr>DIN Pro Regular</vt:lpstr>
      <vt:lpstr>Gotham-Bold</vt:lpstr>
      <vt:lpstr>Times New Roman</vt:lpstr>
      <vt:lpstr>Wingdings</vt:lpstr>
      <vt:lpstr>Default Theme</vt:lpstr>
      <vt:lpstr>1_Personalizar design</vt:lpstr>
      <vt:lpstr>2_Personalizar design</vt:lpstr>
      <vt:lpstr>Office Theme</vt:lpstr>
      <vt:lpstr>Apresentação do PowerPoint</vt:lpstr>
      <vt:lpstr>Definição</vt:lpstr>
      <vt:lpstr>Operações com Fila</vt:lpstr>
      <vt:lpstr>Definição do Tipo de Dado Fila</vt:lpstr>
      <vt:lpstr>Definição do Tipo de Dado Fila</vt:lpstr>
      <vt:lpstr>Definição do Tipo de Dado Fila</vt:lpstr>
      <vt:lpstr>Fila Encadeada: init</vt:lpstr>
      <vt:lpstr>Implementação em JAVA:  init</vt:lpstr>
      <vt:lpstr>Fila Encadeada: IsEmpty</vt:lpstr>
      <vt:lpstr>Fila Encadeada: enqueue</vt:lpstr>
      <vt:lpstr>Fila Encadeada: enqueue</vt:lpstr>
      <vt:lpstr>Exemplo de Inserção na Fila Encadeada</vt:lpstr>
      <vt:lpstr>Exemplo de Inserção na Fila Encadeada (cont)</vt:lpstr>
      <vt:lpstr>Exemplo de Inserção na Fila Encadeada</vt:lpstr>
      <vt:lpstr>Implementação em JAVA: enqueue</vt:lpstr>
      <vt:lpstr>FIRST</vt:lpstr>
      <vt:lpstr>dequeue</vt:lpstr>
      <vt:lpstr>Operação dequeue </vt:lpstr>
      <vt:lpstr>Exercícios</vt:lpstr>
      <vt:lpstr>Exercícios</vt:lpstr>
      <vt:lpstr>Exercícios</vt:lpstr>
      <vt:lpstr>Apresentação do PowerPoint</vt:lpstr>
      <vt:lpstr>Apresentação do PowerPoint</vt:lpstr>
    </vt:vector>
  </TitlesOfParts>
  <Company>FIAP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Juliana Reyes</dc:creator>
  <cp:lastModifiedBy>Patrícia Magna</cp:lastModifiedBy>
  <cp:revision>203</cp:revision>
  <dcterms:created xsi:type="dcterms:W3CDTF">2015-01-30T10:46:50Z</dcterms:created>
  <dcterms:modified xsi:type="dcterms:W3CDTF">2025-04-30T21:06:20Z</dcterms:modified>
</cp:coreProperties>
</file>