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334" r:id="rId3"/>
    <p:sldId id="335" r:id="rId4"/>
    <p:sldId id="336" r:id="rId5"/>
    <p:sldId id="337" r:id="rId6"/>
    <p:sldId id="338" r:id="rId7"/>
    <p:sldId id="341" r:id="rId8"/>
    <p:sldId id="340" r:id="rId9"/>
    <p:sldId id="342" r:id="rId10"/>
    <p:sldId id="343" r:id="rId11"/>
    <p:sldId id="262" r:id="rId12"/>
  </p:sldIdLst>
  <p:sldSz cx="12192000" cy="6858000"/>
  <p:notesSz cx="6858000" cy="9144000"/>
  <p:custDataLst>
    <p:tags r:id="rId14"/>
  </p:custDataLst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6pPr>
    <a:lvl7pPr marL="2743200" lvl="6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7pPr>
    <a:lvl8pPr marL="3200400" lvl="7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8pPr>
    <a:lvl9pPr marL="3657600" lvl="8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x j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EFEFE"/>
    <a:srgbClr val="FFDBDB"/>
    <a:srgbClr val="FBFDF8"/>
    <a:srgbClr val="E8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03" autoAdjust="0"/>
    <p:restoredTop sz="94660"/>
  </p:normalViewPr>
  <p:slideViewPr>
    <p:cSldViewPr>
      <p:cViewPr varScale="1">
        <p:scale>
          <a:sx n="128" d="100"/>
          <a:sy n="128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5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  <a:t>2024/1/27</a:t>
            </a:fld>
            <a:endParaRPr kumimoji="1" lang="zh-CN" altLang="en-US"/>
          </a:p>
        </p:txBody>
      </p:sp>
      <p:sp>
        <p:nvSpPr>
          <p:cNvPr id="104859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5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10486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备注占位符 1048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1"/>
          <p:cNvPicPr>
            <a:picLocks noChangeAspect="1"/>
          </p:cNvPicPr>
          <p:nvPr/>
        </p:nvPicPr>
        <p:blipFill rotWithShape="1">
          <a:blip r:embed="rId2"/>
          <a:srcRect r="2593" b="1375"/>
          <a:stretch>
            <a:fillRect/>
          </a:stretch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048591" name="矩形 16"/>
          <p:cNvSpPr/>
          <p:nvPr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48592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lvl="0" indent="0" algn="l">
              <a:buNone/>
              <a:defRPr lang="zh-CN" sz="2400" kern="1200">
                <a:solidFill>
                  <a:schemeClr val="tx1"/>
                </a:solidFill>
                <a:latin typeface="Calibri" panose="020F0502020204030204"/>
                <a:ea typeface="楷体" panose="02010609060101010101" charset="-122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3"/>
          <a:srcRect l="6961" t="35708" b="36372"/>
          <a:stretch>
            <a:fillRect/>
          </a:stretch>
        </p:blipFill>
        <p:spPr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lvl="0" algn="l">
              <a:defRPr lang="zh-CN" sz="4800" b="1" kern="1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2"/>
          <a:srcRect l="4479" t="45070" r="4189" b="45659"/>
          <a:stretch>
            <a:fillRect/>
          </a:stretch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048578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lvl="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1048579" name="矩形 16"/>
          <p:cNvSpPr/>
          <p:nvPr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97153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 lvl="0">
              <a:def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>
                <a:latin typeface="Calibri" panose="020F0502020204030204"/>
              </a:rPr>
              <a:t>CSC1004 Tutorial 3</a:t>
            </a:r>
            <a:br>
              <a:rPr lang="en-US" altLang="zh-CN" sz="3600" dirty="0">
                <a:latin typeface="Calibri" panose="020F0502020204030204"/>
              </a:rPr>
            </a:br>
            <a:r>
              <a:rPr lang="en-US" altLang="zh-CN" sz="2400" dirty="0">
                <a:latin typeface="Calibri" panose="020F0502020204030204"/>
              </a:rPr>
              <a:t>Zhihan Ning</a:t>
            </a:r>
            <a:endParaRPr lang="zh-CN" sz="3600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D118DAF6-55A8-5AE8-974C-DF52A60F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8" y="1198313"/>
            <a:ext cx="5116248" cy="2969101"/>
          </a:xfrm>
          <a:prstGeom prst="rect">
            <a:avLst/>
          </a:prstGeom>
        </p:spPr>
      </p:pic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How to Run Multiple Clients?</a:t>
            </a:r>
            <a:endParaRPr 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3100C0-1433-7D72-A7D3-BB65F6A92211}"/>
              </a:ext>
            </a:extLst>
          </p:cNvPr>
          <p:cNvSpPr txBox="1"/>
          <p:nvPr/>
        </p:nvSpPr>
        <p:spPr>
          <a:xfrm>
            <a:off x="691721" y="1198313"/>
            <a:ext cx="5116248" cy="525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find your Client class.</a:t>
            </a: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click the green triangle button and click “Run 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Client.main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()’”.</a:t>
            </a: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one click creates one Client instance.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E24C01-847A-1004-1FD3-C6322E2F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E18FFB8-3271-9225-6692-E0C3E63E7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653" y="1197399"/>
            <a:ext cx="5296946" cy="29691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9D4D730-1C4A-74E6-297E-B7BEAF1B8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653" y="5517232"/>
            <a:ext cx="5296946" cy="64272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429C556-D213-3D07-BC22-E5EA00E39767}"/>
              </a:ext>
            </a:extLst>
          </p:cNvPr>
          <p:cNvSpPr txBox="1"/>
          <p:nvPr/>
        </p:nvSpPr>
        <p:spPr>
          <a:xfrm>
            <a:off x="479376" y="2231160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⓵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D5139C-4212-E522-42EE-747608D709C4}"/>
              </a:ext>
            </a:extLst>
          </p:cNvPr>
          <p:cNvSpPr txBox="1"/>
          <p:nvPr/>
        </p:nvSpPr>
        <p:spPr>
          <a:xfrm>
            <a:off x="6296659" y="2348880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⓶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A44D27-2A9D-AD4C-EA37-BEB07CB37DF8}"/>
              </a:ext>
            </a:extLst>
          </p:cNvPr>
          <p:cNvSpPr txBox="1"/>
          <p:nvPr/>
        </p:nvSpPr>
        <p:spPr>
          <a:xfrm>
            <a:off x="6909668" y="5159514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⓷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8AB11F0-FEBF-BF1D-E674-224D2151C170}"/>
              </a:ext>
            </a:extLst>
          </p:cNvPr>
          <p:cNvSpPr txBox="1"/>
          <p:nvPr/>
        </p:nvSpPr>
        <p:spPr>
          <a:xfrm>
            <a:off x="968066" y="2276872"/>
            <a:ext cx="375405" cy="339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1BFDD5A-2920-6A87-F4F9-7DBFE74A0086}"/>
              </a:ext>
            </a:extLst>
          </p:cNvPr>
          <p:cNvSpPr txBox="1"/>
          <p:nvPr/>
        </p:nvSpPr>
        <p:spPr>
          <a:xfrm>
            <a:off x="6672064" y="2420888"/>
            <a:ext cx="1296144" cy="267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B923B1F-D079-EE04-9CA7-A73BD7B2E2C9}"/>
              </a:ext>
            </a:extLst>
          </p:cNvPr>
          <p:cNvSpPr txBox="1"/>
          <p:nvPr/>
        </p:nvSpPr>
        <p:spPr>
          <a:xfrm>
            <a:off x="6868532" y="5679093"/>
            <a:ext cx="3187907" cy="303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49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b="1"/>
              <a:t>林天麟 教授</a:t>
            </a:r>
            <a:endParaRPr lang="en-US" sz="2800" b="1"/>
          </a:p>
          <a:p>
            <a:r>
              <a:rPr lang="zh-CN"/>
              <a:t>香港中文大学（深圳）</a:t>
            </a:r>
            <a:endParaRPr lang="en-US"/>
          </a:p>
          <a:p>
            <a:r>
              <a:rPr lang="zh-CN"/>
              <a:t>机器人与</a:t>
            </a:r>
            <a:r>
              <a:rPr lang="zh-TW"/>
              <a:t>人工智能实验室</a:t>
            </a:r>
            <a:endParaRPr lang="en-US"/>
          </a:p>
          <a:p>
            <a:r>
              <a:rPr lang="en-US"/>
              <a:t>WeChat: tinlunlam</a:t>
            </a:r>
            <a:endParaRPr lang="zh-CN"/>
          </a:p>
        </p:txBody>
      </p:sp>
      <p:sp>
        <p:nvSpPr>
          <p:cNvPr id="1048584" name="AutoShape 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/>
          <a:lstStyle/>
          <a:p>
            <a:endParaRPr lang="en-US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44399" cy="6858000"/>
          </a:xfrm>
          <a:prstGeom prst="rect">
            <a:avLst/>
          </a:prstGeom>
          <a:noFill/>
        </p:spPr>
      </p:pic>
      <p:sp>
        <p:nvSpPr>
          <p:cNvPr id="1048585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/>
          <a:lstStyle/>
          <a:p>
            <a:pPr algn="ctr"/>
            <a:r>
              <a:rPr lang="en-US" sz="6000"/>
              <a:t>T</a:t>
            </a:r>
            <a:r>
              <a:rPr lang="en-US" sz="4800"/>
              <a:t>HANK </a:t>
            </a:r>
            <a:r>
              <a:rPr lang="en-US" sz="6000"/>
              <a:t>Y</a:t>
            </a:r>
            <a:r>
              <a:rPr lang="en-US" sz="4800"/>
              <a:t>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Java Socket Programming</a:t>
            </a:r>
            <a:endParaRPr 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DCA41E-BE7D-C986-FFEE-C905CC8EFF32}"/>
              </a:ext>
            </a:extLst>
          </p:cNvPr>
          <p:cNvSpPr txBox="1"/>
          <p:nvPr/>
        </p:nvSpPr>
        <p:spPr>
          <a:xfrm>
            <a:off x="691720" y="1198313"/>
            <a:ext cx="10804879" cy="517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 Socket programming is used for communication between the applications running on different Java Runtime Environment (JRE).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 is a software layer that runs on top of a computer’s operating system software and provides the class libraries and other resources that a specific Java program needs to run.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Socket programming can be connection-oriented or connection-less.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are used for connection-oriented socket programming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DatagramSocket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DatagramPacket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are used for connection-less socket programming.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and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important for our Project #1.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in socket programming must know two information: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Server.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87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 Socket</a:t>
            </a:r>
            <a:endParaRPr 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DCA41E-BE7D-C986-FFEE-C905CC8EFF32}"/>
              </a:ext>
            </a:extLst>
          </p:cNvPr>
          <p:cNvSpPr txBox="1"/>
          <p:nvPr/>
        </p:nvSpPr>
        <p:spPr>
          <a:xfrm>
            <a:off x="691720" y="1198313"/>
            <a:ext cx="10804879" cy="4980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 Socket implements client sockets (also called just "sockets"). A socket is an endpoint for communication between two machines.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in Java is a logical template to create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that share common properties and methods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Hence, all objects in a given class will have the same methods or properties.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work of the socket is performed by an instance of the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SocketImpl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 An application, by changing the socket factory that creates the socket implementation, can configure itself to create sockets appropriate to the local firewall.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 #1, Socket is used to implement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sockets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socket.getOutputStream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socket.getInputStream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“Client” Class are used to write and read messages.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socket.getOutputStream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())));  // Write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socket.getInputStream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())));  // Read</a:t>
            </a:r>
          </a:p>
        </p:txBody>
      </p:sp>
    </p:spTree>
    <p:extLst>
      <p:ext uri="{BB962C8B-B14F-4D97-AF65-F5344CB8AC3E}">
        <p14:creationId xmlns:p14="http://schemas.microsoft.com/office/powerpoint/2010/main" val="42805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 Socket</a:t>
            </a:r>
            <a:endParaRPr lang="zh-CN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74A589-7191-2CC4-A7C4-A0DC9F0F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0" y="1192754"/>
            <a:ext cx="10772270" cy="48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3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 </a:t>
            </a:r>
            <a:r>
              <a:rPr lang="en-US" altLang="zh-CN" sz="4000" dirty="0" err="1"/>
              <a:t>ServerSocket</a:t>
            </a:r>
            <a:endParaRPr 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3100C0-1433-7D72-A7D3-BB65F6A92211}"/>
              </a:ext>
            </a:extLst>
          </p:cNvPr>
          <p:cNvSpPr txBox="1"/>
          <p:nvPr/>
        </p:nvSpPr>
        <p:spPr>
          <a:xfrm>
            <a:off x="691720" y="1198313"/>
            <a:ext cx="10804879" cy="475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 </a:t>
            </a:r>
            <a:r>
              <a:rPr lang="en-US" altLang="zh-CN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ServerSocket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This class implements server sockets. A server socket waits for requests to come in over the network. It performs some operation based on that request, and then possibly returns a result to the requester.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actual work of the server socket is performed by an instance of the </a:t>
            </a:r>
            <a:r>
              <a:rPr lang="en-US" altLang="zh-CN" sz="20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SocketImpl</a:t>
            </a:r>
            <a:r>
              <a:rPr lang="en-US" altLang="zh-CN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class. An application can change the socket factory that creates the socket implementation to configure itself to create sockets appropriate to the local firewall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project #1,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implement the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socket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(1004); // Creates a server socket, bound to the specified port.</a:t>
            </a:r>
          </a:p>
          <a:p>
            <a:pPr marL="742950" lvl="1" indent="-285750" algn="just">
              <a:lnSpc>
                <a:spcPct val="125000"/>
              </a:lnSpc>
              <a:spcBef>
                <a:spcPts val="1200"/>
              </a:spcBef>
              <a:buClr>
                <a:srgbClr val="7030A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serverSocket.accept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returns the socket and establish a connection between server and client.</a:t>
            </a:r>
          </a:p>
        </p:txBody>
      </p:sp>
    </p:spTree>
    <p:extLst>
      <p:ext uri="{BB962C8B-B14F-4D97-AF65-F5344CB8AC3E}">
        <p14:creationId xmlns:p14="http://schemas.microsoft.com/office/powerpoint/2010/main" val="418584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Class </a:t>
            </a:r>
            <a:r>
              <a:rPr lang="en-US" altLang="zh-CN" sz="4000" dirty="0" err="1"/>
              <a:t>ServerSocket</a:t>
            </a:r>
            <a:endParaRPr lang="zh-CN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A397AB-431B-0D20-0762-A63BC2EB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0" y="1192754"/>
            <a:ext cx="10772270" cy="497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27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Server in Project #1</a:t>
            </a:r>
            <a:endParaRPr 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3100C0-1433-7D72-A7D3-BB65F6A92211}"/>
              </a:ext>
            </a:extLst>
          </p:cNvPr>
          <p:cNvSpPr txBox="1"/>
          <p:nvPr/>
        </p:nvSpPr>
        <p:spPr>
          <a:xfrm>
            <a:off x="691720" y="1198313"/>
            <a:ext cx="108048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private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previous slides,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to implement the server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“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this.serverSocket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refers to the private “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in this class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public void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.isClosed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Socket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.accept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See previous slides, returns the socket and establish a connection between server and client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Codes needed here to handle the clients with Multithreading techniques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Note that other functions, e.g., closing the server, are required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“main” function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“1004” is the port number, could be other numbers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Server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server.startServer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E24C01-847A-1004-1FD3-C6322E2F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76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Client(s) in Project #1</a:t>
            </a:r>
            <a:endParaRPr 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3100C0-1433-7D72-A7D3-BB65F6A92211}"/>
              </a:ext>
            </a:extLst>
          </p:cNvPr>
          <p:cNvSpPr txBox="1"/>
          <p:nvPr/>
        </p:nvSpPr>
        <p:spPr>
          <a:xfrm>
            <a:off x="691720" y="1198313"/>
            <a:ext cx="1080487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Client{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Socket </a:t>
            </a:r>
            <a:r>
              <a:rPr lang="nb-NO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previous slides, socket is used to implement the client</a:t>
            </a:r>
            <a:endParaRPr lang="nb-NO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BufferedReader </a:t>
            </a:r>
            <a:r>
              <a:rPr lang="nb-NO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nb-NO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Read from the server</a:t>
            </a: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BufferedWriter </a:t>
            </a:r>
            <a:r>
              <a:rPr lang="nb-NO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nb-NO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Write to the terminal</a:t>
            </a: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nb-NO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(Socket socket, String username){</a:t>
            </a: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b-NO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socket;</a:t>
            </a: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b-NO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BufferedWriter(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OutputStreamWriter((socket.getOutputStream())));</a:t>
            </a: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b-NO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BufferedReader((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InputStreamReader(socket.getInputStream())));</a:t>
            </a:r>
          </a:p>
          <a:p>
            <a:pPr algn="just">
              <a:buClr>
                <a:srgbClr val="FF0000"/>
              </a:buClr>
            </a:pP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nb-NO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nb-NO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nb-NO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username;}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void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sendMessage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Functions leveraging </a:t>
            </a:r>
            <a:r>
              <a:rPr lang="nb-NO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listenForMessage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Functions leveraging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Note that other functions, e.g., closing the client, are required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“main” function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Socket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Socket(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"localhost"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 this project “localhost” is fine. Also, the port number should be equal to the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serverSocket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Client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Client(socket, username);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client.listenForMessage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client.sendMessage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pPr algn="just"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E24C01-847A-1004-1FD3-C6322E2F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1BAA09D-0346-9A11-A3D0-DE5FF91D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98" y="1197399"/>
            <a:ext cx="5508501" cy="5078313"/>
          </a:xfrm>
          <a:prstGeom prst="rect">
            <a:avLst/>
          </a:prstGeom>
        </p:spPr>
      </p:pic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How to Run Multiple Clients?</a:t>
            </a:r>
            <a:endParaRPr lang="zh-CN" sz="4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3100C0-1433-7D72-A7D3-BB65F6A92211}"/>
              </a:ext>
            </a:extLst>
          </p:cNvPr>
          <p:cNvSpPr txBox="1"/>
          <p:nvPr/>
        </p:nvSpPr>
        <p:spPr>
          <a:xfrm>
            <a:off x="691721" y="1198313"/>
            <a:ext cx="5116248" cy="5099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find and click the “Edit Configuration” button on the upper-right position of IntelliJ IDEA.</a:t>
            </a: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click “Modify options” button.</a:t>
            </a: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select “Allow multiple instances” as show in this page.</a:t>
            </a:r>
          </a:p>
          <a:p>
            <a:pPr marL="285750" indent="-285750" algn="just">
              <a:lnSpc>
                <a:spcPct val="125000"/>
              </a:lnSpc>
              <a:spcAft>
                <a:spcPts val="1200"/>
              </a:spcAft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multiple clients could be run…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8E24C01-847A-1004-1FD3-C6322E2FE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77376E-6739-FECE-D81F-7BE516D6D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82" y="2204864"/>
            <a:ext cx="3133725" cy="1743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8D5670-9034-2905-81E2-7D306670BE47}"/>
              </a:ext>
            </a:extLst>
          </p:cNvPr>
          <p:cNvSpPr txBox="1"/>
          <p:nvPr/>
        </p:nvSpPr>
        <p:spPr>
          <a:xfrm>
            <a:off x="1544131" y="3452573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⓵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8C8274-9E40-AE7C-2905-BFA892D511DF}"/>
              </a:ext>
            </a:extLst>
          </p:cNvPr>
          <p:cNvSpPr txBox="1"/>
          <p:nvPr/>
        </p:nvSpPr>
        <p:spPr>
          <a:xfrm>
            <a:off x="8904312" y="1772816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⓶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C9A00F-E9A0-E7E7-43E8-B88343CDEC85}"/>
              </a:ext>
            </a:extLst>
          </p:cNvPr>
          <p:cNvSpPr txBox="1"/>
          <p:nvPr/>
        </p:nvSpPr>
        <p:spPr>
          <a:xfrm>
            <a:off x="10704512" y="2204864"/>
            <a:ext cx="375405" cy="405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Times New Roman" panose="02020603050405020304" pitchFamily="18" charset="0"/>
              </a:rPr>
              <a:t>⓷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C44DCF-186B-318A-2AEE-671056135056}"/>
              </a:ext>
            </a:extLst>
          </p:cNvPr>
          <p:cNvSpPr txBox="1"/>
          <p:nvPr/>
        </p:nvSpPr>
        <p:spPr>
          <a:xfrm>
            <a:off x="1919536" y="3429000"/>
            <a:ext cx="2808312" cy="406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0AC590-6F39-14CB-ADE8-6DADBA3F1E7B}"/>
              </a:ext>
            </a:extLst>
          </p:cNvPr>
          <p:cNvSpPr txBox="1"/>
          <p:nvPr/>
        </p:nvSpPr>
        <p:spPr>
          <a:xfrm>
            <a:off x="9192344" y="2154123"/>
            <a:ext cx="720080" cy="266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7BBDCC-F511-4057-13C4-A2A7F8DD5234}"/>
              </a:ext>
            </a:extLst>
          </p:cNvPr>
          <p:cNvSpPr txBox="1"/>
          <p:nvPr/>
        </p:nvSpPr>
        <p:spPr>
          <a:xfrm>
            <a:off x="9264352" y="2586171"/>
            <a:ext cx="2160240" cy="266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pPr algn="just">
              <a:lnSpc>
                <a:spcPct val="125000"/>
              </a:lnSpc>
              <a:spcBef>
                <a:spcPts val="1200"/>
              </a:spcBef>
              <a:buClr>
                <a:srgbClr val="FF0000"/>
              </a:buClr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3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e9a046-a2a9-43bc-a645-b850c7246860"/>
  <p:tag name="COMMONDATA" val="eyJoZGlkIjoiZTA3OWNmMjM5Yzk3NTBiMmZkZTUxNTExMWY5ZTUx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just">
          <a:lnSpc>
            <a:spcPct val="125000"/>
          </a:lnSpc>
          <a:spcBef>
            <a:spcPts val="1200"/>
          </a:spcBef>
          <a:buClr>
            <a:srgbClr val="FF0000"/>
          </a:buClr>
          <a:defRPr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5382</TotalTime>
  <Words>944</Words>
  <Application>Microsoft Macintosh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等线</vt:lpstr>
      <vt:lpstr>楷体</vt:lpstr>
      <vt:lpstr>微软雅黑</vt:lpstr>
      <vt:lpstr>Arial</vt:lpstr>
      <vt:lpstr>Calibri</vt:lpstr>
      <vt:lpstr>Calibri Light</vt:lpstr>
      <vt:lpstr>Segoe UI Symbol</vt:lpstr>
      <vt:lpstr>Times New Roman</vt:lpstr>
      <vt:lpstr>Wingdings</vt:lpstr>
      <vt:lpstr>Office 主题​​</vt:lpstr>
      <vt:lpstr>CSC1004 Tutorial 3 Zhihan Ning</vt:lpstr>
      <vt:lpstr>Java Socket Programming</vt:lpstr>
      <vt:lpstr>Class Socket</vt:lpstr>
      <vt:lpstr>Class Socket</vt:lpstr>
      <vt:lpstr>Class ServerSocket</vt:lpstr>
      <vt:lpstr>Class ServerSocket</vt:lpstr>
      <vt:lpstr>Server in Project #1</vt:lpstr>
      <vt:lpstr>Client(s) in Project #1</vt:lpstr>
      <vt:lpstr>How to Run Multiple Clients?</vt:lpstr>
      <vt:lpstr>How to Run Multiple Clients?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脉象组近期工作 20310917</dc:title>
  <dc:creator>TEL-AN00a</dc:creator>
  <cp:lastModifiedBy>Prof. LIU Guiliang (SDS)</cp:lastModifiedBy>
  <cp:revision>415</cp:revision>
  <dcterms:created xsi:type="dcterms:W3CDTF">2021-09-16T09:09:00Z</dcterms:created>
  <dcterms:modified xsi:type="dcterms:W3CDTF">2024-01-26T16:07:30Z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DEF2CC9F1FF44862A3C220416D675C3E</vt:lpwstr>
  </property>
  <property fmtid="{D5CDD505-2E9C-101B-9397-08002B2CF9AE}" pid="3" name="KSOProductBuildVer">
    <vt:lpwstr>2052-11.1.0.13703</vt:lpwstr>
  </property>
</Properties>
</file>