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334" r:id="rId3"/>
    <p:sldId id="337" r:id="rId4"/>
    <p:sldId id="338" r:id="rId5"/>
    <p:sldId id="339" r:id="rId6"/>
    <p:sldId id="333" r:id="rId7"/>
    <p:sldId id="335" r:id="rId8"/>
    <p:sldId id="336" r:id="rId9"/>
    <p:sldId id="262" r:id="rId10"/>
  </p:sldIdLst>
  <p:sldSz cx="12192000" cy="6858000"/>
  <p:notesSz cx="6858000" cy="9144000"/>
  <p:custDataLst>
    <p:tags r:id="rId12"/>
  </p:custDataLst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6pPr>
    <a:lvl7pPr marL="2743200" lvl="6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7pPr>
    <a:lvl8pPr marL="3200400" lvl="7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8pPr>
    <a:lvl9pPr marL="3657600" lvl="8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x j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DBDB"/>
    <a:srgbClr val="FBFDF8"/>
    <a:srgbClr val="E8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84" autoAdjust="0"/>
    <p:restoredTop sz="94660"/>
  </p:normalViewPr>
  <p:slideViewPr>
    <p:cSldViewPr>
      <p:cViewPr varScale="1">
        <p:scale>
          <a:sx n="77" d="100"/>
          <a:sy n="77" d="100"/>
        </p:scale>
        <p:origin x="208" y="1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5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  <a:t>2024/1/30</a:t>
            </a:fld>
            <a:endParaRPr kumimoji="1" lang="zh-CN" altLang="en-US"/>
          </a:p>
        </p:txBody>
      </p:sp>
      <p:sp>
        <p:nvSpPr>
          <p:cNvPr id="104859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5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10486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备注占位符 1048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1"/>
          <p:cNvPicPr>
            <a:picLocks noChangeAspect="1"/>
          </p:cNvPicPr>
          <p:nvPr/>
        </p:nvPicPr>
        <p:blipFill rotWithShape="1">
          <a:blip r:embed="rId2"/>
          <a:srcRect r="2593" b="1375"/>
          <a:stretch>
            <a:fillRect/>
          </a:stretch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048591" name="矩形 16"/>
          <p:cNvSpPr/>
          <p:nvPr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48592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lvl="0" indent="0" algn="l">
              <a:buNone/>
              <a:defRPr lang="zh-CN" sz="2400" kern="1200">
                <a:solidFill>
                  <a:schemeClr val="tx1"/>
                </a:solidFill>
                <a:latin typeface="Calibri" panose="020F0502020204030204"/>
                <a:ea typeface="楷体" panose="02010609060101010101" charset="-122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3"/>
          <a:srcRect l="6961" t="35708" b="36372"/>
          <a:stretch>
            <a:fillRect/>
          </a:stretch>
        </p:blipFill>
        <p:spPr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lvl="0" algn="l">
              <a:defRPr lang="zh-CN" sz="4800" b="1" kern="1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2"/>
          <a:srcRect l="4479" t="45070" r="4189" b="45659"/>
          <a:stretch>
            <a:fillRect/>
          </a:stretch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048578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lvl="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1048579" name="矩形 16"/>
          <p:cNvSpPr/>
          <p:nvPr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97153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 lvl="0">
              <a:def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>
                <a:latin typeface="Calibri" panose="020F0502020204030204"/>
              </a:rPr>
              <a:t>CSC1004 Tutorial 2</a:t>
            </a:r>
            <a:br>
              <a:rPr lang="en-US" altLang="zh-CN" sz="3600" dirty="0">
                <a:latin typeface="Calibri" panose="020F0502020204030204"/>
              </a:rPr>
            </a:br>
            <a:r>
              <a:rPr lang="en-US" altLang="zh-CN" sz="2400" dirty="0">
                <a:latin typeface="Calibri" panose="020F0502020204030204"/>
              </a:rPr>
              <a:t>Zhihan Ning</a:t>
            </a:r>
            <a:endParaRPr lang="zh-CN" sz="3600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Framework of Project #1</a:t>
            </a:r>
            <a:endParaRPr lang="zh-CN" sz="4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2412921-588C-7E25-AFA0-6D1F6007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1" y="1198313"/>
            <a:ext cx="10804879" cy="54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7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D7871-9A05-48F1-04E9-E2BB71813CCF}"/>
              </a:ext>
            </a:extLst>
          </p:cNvPr>
          <p:cNvSpPr/>
          <p:nvPr/>
        </p:nvSpPr>
        <p:spPr>
          <a:xfrm>
            <a:off x="4872631" y="1052736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3389-35FA-BD6D-307A-B25AD1926E07}"/>
              </a:ext>
            </a:extLst>
          </p:cNvPr>
          <p:cNvSpPr txBox="1"/>
          <p:nvPr/>
        </p:nvSpPr>
        <p:spPr>
          <a:xfrm>
            <a:off x="5154035" y="1212721"/>
            <a:ext cx="159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Class</a:t>
            </a:r>
            <a:r>
              <a:rPr lang="zh-CN" altLang="en-US" sz="2000" dirty="0"/>
              <a:t> </a:t>
            </a:r>
            <a:r>
              <a:rPr lang="en-CN" sz="2000" dirty="0"/>
              <a:t>Client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5D416-5BA7-F189-4EAC-C002C01E4FB8}"/>
              </a:ext>
            </a:extLst>
          </p:cNvPr>
          <p:cNvSpPr/>
          <p:nvPr/>
        </p:nvSpPr>
        <p:spPr>
          <a:xfrm>
            <a:off x="8616575" y="2884294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E5F95-DAFA-E650-2DF8-E6532BBA2C41}"/>
              </a:ext>
            </a:extLst>
          </p:cNvPr>
          <p:cNvSpPr txBox="1"/>
          <p:nvPr/>
        </p:nvSpPr>
        <p:spPr>
          <a:xfrm>
            <a:off x="8716555" y="3093949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listenForMessage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4D1C94-36C6-A11F-05DD-89952EA7A710}"/>
              </a:ext>
            </a:extLst>
          </p:cNvPr>
          <p:cNvSpPr/>
          <p:nvPr/>
        </p:nvSpPr>
        <p:spPr>
          <a:xfrm>
            <a:off x="4869317" y="4715852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8DC1A-2BCA-69A8-94D1-1B42C3771B93}"/>
              </a:ext>
            </a:extLst>
          </p:cNvPr>
          <p:cNvSpPr txBox="1"/>
          <p:nvPr/>
        </p:nvSpPr>
        <p:spPr>
          <a:xfrm>
            <a:off x="5220070" y="4891226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sendMessage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9C8CE-A594-7DF5-8C26-8C9BB025A02C}"/>
              </a:ext>
            </a:extLst>
          </p:cNvPr>
          <p:cNvSpPr txBox="1"/>
          <p:nvPr/>
        </p:nvSpPr>
        <p:spPr>
          <a:xfrm>
            <a:off x="8400256" y="3814029"/>
            <a:ext cx="297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new thread.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Listen for the message send from the sever.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6F385-EEF9-A012-7857-C76F3B99BB6C}"/>
              </a:ext>
            </a:extLst>
          </p:cNvPr>
          <p:cNvSpPr txBox="1"/>
          <p:nvPr/>
        </p:nvSpPr>
        <p:spPr>
          <a:xfrm>
            <a:off x="744423" y="4653136"/>
            <a:ext cx="3874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Send username to the sever.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while loop until the socket connection ends.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r>
              <a:rPr lang="en-US" dirty="0">
                <a:solidFill>
                  <a:srgbClr val="0070C0"/>
                </a:solidFill>
              </a:rPr>
              <a:t>Inside the while loop</a:t>
            </a:r>
            <a:endParaRPr lang="en-US" dirty="0">
              <a:solidFill>
                <a:srgbClr val="0070C0"/>
              </a:solidFill>
              <a:effectLst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R</a:t>
            </a:r>
            <a:r>
              <a:rPr lang="en-US" dirty="0">
                <a:effectLst/>
              </a:rPr>
              <a:t>ead the msg from keyboard and send it to sever.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83269-146C-27AA-6A86-4D3C96BA6F4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52751" y="1772816"/>
            <a:ext cx="3743944" cy="111147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48D49D-E56C-E1B2-2398-BF80F7B423F0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5949437" y="3604374"/>
            <a:ext cx="0" cy="111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AC5D8FD-451E-87FD-371B-6C530C77DA0B}"/>
              </a:ext>
            </a:extLst>
          </p:cNvPr>
          <p:cNvSpPr/>
          <p:nvPr/>
        </p:nvSpPr>
        <p:spPr>
          <a:xfrm>
            <a:off x="4869317" y="2884294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28349-AC48-C445-0EDB-EE157B42C948}"/>
              </a:ext>
            </a:extLst>
          </p:cNvPr>
          <p:cNvSpPr txBox="1"/>
          <p:nvPr/>
        </p:nvSpPr>
        <p:spPr>
          <a:xfrm>
            <a:off x="5189838" y="3059668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Constructors()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AB8B99-2871-2438-FFB4-EDFEEB56945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5949437" y="1772816"/>
            <a:ext cx="3314" cy="111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FA72E1-CC49-395B-EA2C-B411F9CB0AD2}"/>
              </a:ext>
            </a:extLst>
          </p:cNvPr>
          <p:cNvSpPr txBox="1"/>
          <p:nvPr/>
        </p:nvSpPr>
        <p:spPr>
          <a:xfrm>
            <a:off x="1647186" y="2678450"/>
            <a:ext cx="297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Set up the Socket.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Initialize the reader and the writer.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Record the username.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F48F94F-1F8A-221E-8CDA-1D4AF31DD8CE}"/>
              </a:ext>
            </a:extLst>
          </p:cNvPr>
          <p:cNvCxnSpPr>
            <a:stCxn id="9" idx="1"/>
            <a:endCxn id="9" idx="3"/>
          </p:cNvCxnSpPr>
          <p:nvPr/>
        </p:nvCxnSpPr>
        <p:spPr>
          <a:xfrm rot="10800000" flipH="1">
            <a:off x="4869317" y="5075892"/>
            <a:ext cx="2160240" cy="12700"/>
          </a:xfrm>
          <a:prstGeom prst="curvedConnector5">
            <a:avLst>
              <a:gd name="adj1" fmla="val -10582"/>
              <a:gd name="adj2" fmla="val -9102976"/>
              <a:gd name="adj3" fmla="val 110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2930CBA-CE0A-FB19-B0F9-F3464FCEC665}"/>
              </a:ext>
            </a:extLst>
          </p:cNvPr>
          <p:cNvSpPr txBox="1"/>
          <p:nvPr/>
        </p:nvSpPr>
        <p:spPr>
          <a:xfrm>
            <a:off x="4474994" y="2182504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Main Process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A22F2A-7A43-3B09-BD18-F14D9A6E2610}"/>
              </a:ext>
            </a:extLst>
          </p:cNvPr>
          <p:cNvSpPr txBox="1"/>
          <p:nvPr/>
        </p:nvSpPr>
        <p:spPr>
          <a:xfrm>
            <a:off x="8296406" y="1979548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40" name="标题 4">
            <a:extLst>
              <a:ext uri="{FF2B5EF4-FFF2-40B4-BE49-F238E27FC236}">
                <a16:creationId xmlns:a16="http://schemas.microsoft.com/office/drawing/2014/main" id="{0A7DF2CC-446C-6A40-0CB6-0CE82216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Client</a:t>
            </a:r>
            <a:endParaRPr lang="zh-CN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61746D-2F66-3AFE-2E80-0FD72A7D1197}"/>
              </a:ext>
            </a:extLst>
          </p:cNvPr>
          <p:cNvSpPr txBox="1"/>
          <p:nvPr/>
        </p:nvSpPr>
        <p:spPr>
          <a:xfrm>
            <a:off x="4767837" y="5473704"/>
            <a:ext cx="2363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dirty="0"/>
              <a:t>while(socket.</a:t>
            </a:r>
          </a:p>
          <a:p>
            <a:pPr algn="ctr"/>
            <a:r>
              <a:rPr lang="en-CN" dirty="0"/>
              <a:t>isConnected())</a:t>
            </a:r>
          </a:p>
        </p:txBody>
      </p:sp>
    </p:spTree>
    <p:extLst>
      <p:ext uri="{BB962C8B-B14F-4D97-AF65-F5344CB8AC3E}">
        <p14:creationId xmlns:p14="http://schemas.microsoft.com/office/powerpoint/2010/main" val="19694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D7871-9A05-48F1-04E9-E2BB71813CCF}"/>
              </a:ext>
            </a:extLst>
          </p:cNvPr>
          <p:cNvSpPr/>
          <p:nvPr/>
        </p:nvSpPr>
        <p:spPr>
          <a:xfrm>
            <a:off x="4871864" y="1700808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3389-35FA-BD6D-307A-B25AD1926E07}"/>
              </a:ext>
            </a:extLst>
          </p:cNvPr>
          <p:cNvSpPr txBox="1"/>
          <p:nvPr/>
        </p:nvSpPr>
        <p:spPr>
          <a:xfrm>
            <a:off x="5153268" y="1860793"/>
            <a:ext cx="159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Class</a:t>
            </a:r>
            <a:r>
              <a:rPr lang="zh-CN" altLang="en-US" sz="2000" dirty="0"/>
              <a:t> </a:t>
            </a:r>
            <a:r>
              <a:rPr lang="en-CN" sz="2000" dirty="0"/>
              <a:t>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5D416-5BA7-F189-4EAC-C002C01E4FB8}"/>
              </a:ext>
            </a:extLst>
          </p:cNvPr>
          <p:cNvSpPr/>
          <p:nvPr/>
        </p:nvSpPr>
        <p:spPr>
          <a:xfrm>
            <a:off x="4871864" y="3068960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E5F95-DAFA-E650-2DF8-E6532BBA2C41}"/>
              </a:ext>
            </a:extLst>
          </p:cNvPr>
          <p:cNvSpPr txBox="1"/>
          <p:nvPr/>
        </p:nvSpPr>
        <p:spPr>
          <a:xfrm>
            <a:off x="5274106" y="322894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startServer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9C8CE-A594-7DF5-8C26-8C9BB025A02C}"/>
              </a:ext>
            </a:extLst>
          </p:cNvPr>
          <p:cNvSpPr txBox="1"/>
          <p:nvPr/>
        </p:nvSpPr>
        <p:spPr>
          <a:xfrm>
            <a:off x="309952" y="1700808"/>
            <a:ext cx="375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Set up the </a:t>
            </a:r>
            <a:r>
              <a:rPr lang="en-US" dirty="0" err="1">
                <a:effectLst/>
              </a:rPr>
              <a:t>ServerSocket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>
                <a:solidFill>
                  <a:srgbClr val="0070C0"/>
                </a:solidFill>
              </a:rPr>
              <a:t>a while loop </a:t>
            </a:r>
            <a:r>
              <a:rPr lang="en-US" dirty="0"/>
              <a:t>to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Accept new connection requestion from client.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Construct a </a:t>
            </a:r>
            <a:r>
              <a:rPr lang="en-US" dirty="0" err="1"/>
              <a:t>ClientHandler</a:t>
            </a:r>
            <a:r>
              <a:rPr lang="en-US" dirty="0"/>
              <a:t> for each connected client.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effectLst/>
              </a:rPr>
              <a:t>Put the </a:t>
            </a:r>
            <a:r>
              <a:rPr lang="en-US" dirty="0" err="1"/>
              <a:t>ClientHandler</a:t>
            </a:r>
            <a:r>
              <a:rPr lang="en-US" dirty="0"/>
              <a:t> into a thread and start the thread</a:t>
            </a:r>
            <a:r>
              <a:rPr lang="en-US" dirty="0">
                <a:effectLst/>
              </a:rPr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83269-146C-27AA-6A86-4D3C96BA6F4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51984" y="2420888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30A192F-7DE6-BF06-52A0-9391D38730E6}"/>
              </a:ext>
            </a:extLst>
          </p:cNvPr>
          <p:cNvSpPr/>
          <p:nvPr/>
        </p:nvSpPr>
        <p:spPr>
          <a:xfrm>
            <a:off x="1940430" y="5301208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0465B-5C5C-3B7D-757A-3F33E6253BC4}"/>
              </a:ext>
            </a:extLst>
          </p:cNvPr>
          <p:cNvSpPr txBox="1"/>
          <p:nvPr/>
        </p:nvSpPr>
        <p:spPr>
          <a:xfrm>
            <a:off x="7248128" y="310583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9B7C6"/>
                </a:solidFill>
                <a:effectLst/>
              </a:rPr>
              <a:t>Socket socket = </a:t>
            </a:r>
          </a:p>
          <a:p>
            <a:r>
              <a:rPr lang="en-US" dirty="0" err="1">
                <a:solidFill>
                  <a:srgbClr val="9876AA"/>
                </a:solidFill>
                <a:effectLst/>
              </a:rPr>
              <a:t>serverSocket</a:t>
            </a:r>
            <a:r>
              <a:rPr lang="en-US" dirty="0" err="1">
                <a:solidFill>
                  <a:srgbClr val="A9B7C6"/>
                </a:solidFill>
                <a:effectLst/>
              </a:rPr>
              <a:t>.accept</a:t>
            </a:r>
            <a:r>
              <a:rPr lang="en-US" dirty="0">
                <a:solidFill>
                  <a:srgbClr val="A9B7C6"/>
                </a:solidFill>
                <a:effectLst/>
              </a:rPr>
              <a:t>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endParaRPr lang="en-US" dirty="0">
              <a:solidFill>
                <a:srgbClr val="A9B7C6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9FAC669-A984-86B8-4186-DAF60C91F4E8}"/>
              </a:ext>
            </a:extLst>
          </p:cNvPr>
          <p:cNvSpPr/>
          <p:nvPr/>
        </p:nvSpPr>
        <p:spPr>
          <a:xfrm>
            <a:off x="4770028" y="5301208"/>
            <a:ext cx="2363911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C92AB-3752-751E-7EAE-BFE2DD145581}"/>
              </a:ext>
            </a:extLst>
          </p:cNvPr>
          <p:cNvSpPr txBox="1"/>
          <p:nvPr/>
        </p:nvSpPr>
        <p:spPr>
          <a:xfrm>
            <a:off x="4888509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B85922-76DC-00C2-8873-51597D4DF791}"/>
              </a:ext>
            </a:extLst>
          </p:cNvPr>
          <p:cNvSpPr/>
          <p:nvPr/>
        </p:nvSpPr>
        <p:spPr>
          <a:xfrm>
            <a:off x="7689088" y="5301208"/>
            <a:ext cx="2363911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208ADA-907C-F2B7-52FE-453934A75034}"/>
              </a:ext>
            </a:extLst>
          </p:cNvPr>
          <p:cNvSpPr txBox="1"/>
          <p:nvPr/>
        </p:nvSpPr>
        <p:spPr>
          <a:xfrm>
            <a:off x="7807569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A950C6-C061-79A2-D9BB-8066CBD7CB02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3020550" y="3789040"/>
            <a:ext cx="2931434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E2D1A-B9E3-C4FE-B680-EEFC50D55C9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951984" y="3789040"/>
            <a:ext cx="0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2D9A3F-D2FC-C071-666A-F1FBC0E94C23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951984" y="3789040"/>
            <a:ext cx="2919060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3979BF-905E-A2E8-0B73-D18E34ED5B0B}"/>
              </a:ext>
            </a:extLst>
          </p:cNvPr>
          <p:cNvSpPr txBox="1"/>
          <p:nvPr/>
        </p:nvSpPr>
        <p:spPr>
          <a:xfrm>
            <a:off x="1940430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419CA6-0BF6-4EDA-108B-42D3B1602561}"/>
              </a:ext>
            </a:extLst>
          </p:cNvPr>
          <p:cNvSpPr txBox="1"/>
          <p:nvPr/>
        </p:nvSpPr>
        <p:spPr>
          <a:xfrm>
            <a:off x="1935224" y="4802777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3D0EBE-E0EA-71FD-E574-4EBD4820E3C4}"/>
              </a:ext>
            </a:extLst>
          </p:cNvPr>
          <p:cNvSpPr txBox="1"/>
          <p:nvPr/>
        </p:nvSpPr>
        <p:spPr>
          <a:xfrm>
            <a:off x="4652336" y="4802777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AD1D2-2D82-204B-7E36-339C10CF759B}"/>
              </a:ext>
            </a:extLst>
          </p:cNvPr>
          <p:cNvSpPr txBox="1"/>
          <p:nvPr/>
        </p:nvSpPr>
        <p:spPr>
          <a:xfrm>
            <a:off x="8592426" y="480767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A979896-0ED8-87E8-99BD-0449C225B01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 rot="10800000" flipH="1">
            <a:off x="4871864" y="3429000"/>
            <a:ext cx="2160240" cy="12700"/>
          </a:xfrm>
          <a:prstGeom prst="curvedConnector5">
            <a:avLst>
              <a:gd name="adj1" fmla="val -10582"/>
              <a:gd name="adj2" fmla="val -5958142"/>
              <a:gd name="adj3" fmla="val 110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71B79A-345F-E07C-0EDD-D63EE571DDE0}"/>
              </a:ext>
            </a:extLst>
          </p:cNvPr>
          <p:cNvSpPr txBox="1"/>
          <p:nvPr/>
        </p:nvSpPr>
        <p:spPr>
          <a:xfrm>
            <a:off x="4265826" y="4161092"/>
            <a:ext cx="337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while(!</a:t>
            </a:r>
            <a:r>
              <a:rPr lang="en-US" dirty="0" err="1"/>
              <a:t>serverSocket.isClosed</a:t>
            </a:r>
            <a:r>
              <a:rPr lang="en-US" dirty="0"/>
              <a:t>())</a:t>
            </a:r>
            <a:endParaRPr lang="en-CN" dirty="0"/>
          </a:p>
        </p:txBody>
      </p:sp>
      <p:sp>
        <p:nvSpPr>
          <p:cNvPr id="40" name="标题 4">
            <a:extLst>
              <a:ext uri="{FF2B5EF4-FFF2-40B4-BE49-F238E27FC236}">
                <a16:creationId xmlns:a16="http://schemas.microsoft.com/office/drawing/2014/main" id="{B696CFDD-7DC1-6B6F-A26F-3848702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Server</a:t>
            </a:r>
            <a:endParaRPr lang="zh-CN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93FED-B10F-F9C4-1436-5F70DFBAF398}"/>
              </a:ext>
            </a:extLst>
          </p:cNvPr>
          <p:cNvSpPr txBox="1"/>
          <p:nvPr/>
        </p:nvSpPr>
        <p:spPr>
          <a:xfrm>
            <a:off x="6178931" y="2580873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Main Process</a:t>
            </a:r>
          </a:p>
        </p:txBody>
      </p:sp>
    </p:spTree>
    <p:extLst>
      <p:ext uri="{BB962C8B-B14F-4D97-AF65-F5344CB8AC3E}">
        <p14:creationId xmlns:p14="http://schemas.microsoft.com/office/powerpoint/2010/main" val="407400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D7871-9A05-48F1-04E9-E2BB71813CCF}"/>
              </a:ext>
            </a:extLst>
          </p:cNvPr>
          <p:cNvSpPr/>
          <p:nvPr/>
        </p:nvSpPr>
        <p:spPr>
          <a:xfrm>
            <a:off x="2138689" y="1052736"/>
            <a:ext cx="2595602" cy="100811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3389-35FA-BD6D-307A-B25AD1926E07}"/>
              </a:ext>
            </a:extLst>
          </p:cNvPr>
          <p:cNvSpPr txBox="1"/>
          <p:nvPr/>
        </p:nvSpPr>
        <p:spPr>
          <a:xfrm>
            <a:off x="2253786" y="1176404"/>
            <a:ext cx="248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Class</a:t>
            </a:r>
            <a:r>
              <a:rPr lang="zh-CN" altLang="en-US" sz="2000" dirty="0"/>
              <a:t> </a:t>
            </a:r>
            <a:r>
              <a:rPr lang="en-US" sz="2000" dirty="0" err="1"/>
              <a:t>ClientHandler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implements Runnable</a:t>
            </a:r>
            <a:endParaRPr lang="en-CN" sz="2000" dirty="0">
              <a:solidFill>
                <a:srgbClr val="C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5D416-5BA7-F189-4EAC-C002C01E4FB8}"/>
              </a:ext>
            </a:extLst>
          </p:cNvPr>
          <p:cNvSpPr/>
          <p:nvPr/>
        </p:nvSpPr>
        <p:spPr>
          <a:xfrm>
            <a:off x="2138689" y="2832231"/>
            <a:ext cx="2595602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E5F95-DAFA-E650-2DF8-E6532BBA2C41}"/>
              </a:ext>
            </a:extLst>
          </p:cNvPr>
          <p:cNvSpPr txBox="1"/>
          <p:nvPr/>
        </p:nvSpPr>
        <p:spPr>
          <a:xfrm>
            <a:off x="3102289" y="41534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run()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9C8CE-A594-7DF5-8C26-8C9BB025A02C}"/>
              </a:ext>
            </a:extLst>
          </p:cNvPr>
          <p:cNvSpPr txBox="1"/>
          <p:nvPr/>
        </p:nvSpPr>
        <p:spPr>
          <a:xfrm>
            <a:off x="5040195" y="3745285"/>
            <a:ext cx="558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Inside the while loop: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Read Message from the client</a:t>
            </a:r>
            <a:r>
              <a:rPr lang="en-US" dirty="0"/>
              <a:t> that is being handled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Broadcast the Message to all connected client with </a:t>
            </a:r>
            <a:r>
              <a:rPr lang="en-US" dirty="0" err="1">
                <a:solidFill>
                  <a:srgbClr val="0070C0"/>
                </a:solidFill>
                <a:effectLst/>
              </a:rPr>
              <a:t>broadcastMessage</a:t>
            </a:r>
            <a:r>
              <a:rPr lang="en-US" dirty="0">
                <a:solidFill>
                  <a:srgbClr val="0070C0"/>
                </a:solidFill>
                <a:effectLst/>
              </a:rPr>
              <a:t>().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83269-146C-27AA-6A86-4D3C96BA6F4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436490" y="2060848"/>
            <a:ext cx="0" cy="77138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34883E1-169C-E26E-DF71-A84E537331DA}"/>
              </a:ext>
            </a:extLst>
          </p:cNvPr>
          <p:cNvSpPr/>
          <p:nvPr/>
        </p:nvSpPr>
        <p:spPr>
          <a:xfrm>
            <a:off x="2346938" y="4093288"/>
            <a:ext cx="2160240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954EB-F399-847C-61AA-5CDA3E5D33F1}"/>
              </a:ext>
            </a:extLst>
          </p:cNvPr>
          <p:cNvSpPr txBox="1"/>
          <p:nvPr/>
        </p:nvSpPr>
        <p:spPr>
          <a:xfrm>
            <a:off x="2399791" y="5541689"/>
            <a:ext cx="20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broadcastMessage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3F5947-77D1-8D7B-7595-E5F15530FB99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3427058" y="3321905"/>
            <a:ext cx="9432" cy="77138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39160E-EE1D-8AFE-2816-E245F63242B2}"/>
              </a:ext>
            </a:extLst>
          </p:cNvPr>
          <p:cNvSpPr txBox="1"/>
          <p:nvPr/>
        </p:nvSpPr>
        <p:spPr>
          <a:xfrm>
            <a:off x="4948414" y="5380672"/>
            <a:ext cx="654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for loop to scan over all the created </a:t>
            </a:r>
            <a:r>
              <a:rPr lang="en-US" sz="1800" dirty="0" err="1"/>
              <a:t>ClientHandlers</a:t>
            </a:r>
            <a:r>
              <a:rPr lang="en-US" sz="1800" dirty="0"/>
              <a:t> recorded in the public </a:t>
            </a:r>
            <a:r>
              <a:rPr lang="en-US" sz="1800" dirty="0" err="1">
                <a:solidFill>
                  <a:srgbClr val="C00000"/>
                </a:solidFill>
              </a:rPr>
              <a:t>ArrayList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ClientHandler</a:t>
            </a: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clientHandlers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For each </a:t>
            </a:r>
            <a:r>
              <a:rPr lang="en-US" sz="1800" dirty="0" err="1"/>
              <a:t>ClientHandlers</a:t>
            </a:r>
            <a:r>
              <a:rPr lang="en-US" sz="1800" dirty="0"/>
              <a:t>, use its writer the write the message to its client.</a:t>
            </a:r>
            <a:endParaRPr lang="en-US" dirty="0">
              <a:effectLst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69929D4-5003-8F55-2188-291260870C9A}"/>
              </a:ext>
            </a:extLst>
          </p:cNvPr>
          <p:cNvSpPr/>
          <p:nvPr/>
        </p:nvSpPr>
        <p:spPr>
          <a:xfrm>
            <a:off x="2347621" y="5487351"/>
            <a:ext cx="2160240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C9587A-7890-2FA3-A00B-686A8FA15996}"/>
              </a:ext>
            </a:extLst>
          </p:cNvPr>
          <p:cNvSpPr txBox="1"/>
          <p:nvPr/>
        </p:nvSpPr>
        <p:spPr>
          <a:xfrm>
            <a:off x="2676891" y="2892402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Constructors()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5874C5-7083-1B2E-D333-8984C2843828}"/>
              </a:ext>
            </a:extLst>
          </p:cNvPr>
          <p:cNvSpPr txBox="1"/>
          <p:nvPr/>
        </p:nvSpPr>
        <p:spPr>
          <a:xfrm>
            <a:off x="4943872" y="2121576"/>
            <a:ext cx="5834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Initialize the reader and the writer.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Add this </a:t>
            </a:r>
            <a:r>
              <a:rPr lang="en-US" sz="1800" dirty="0" err="1"/>
              <a:t>ClientHandler</a:t>
            </a:r>
            <a:r>
              <a:rPr lang="en-US" sz="1800" dirty="0"/>
              <a:t> to the public </a:t>
            </a:r>
            <a:r>
              <a:rPr lang="en-US" sz="1800" dirty="0" err="1">
                <a:solidFill>
                  <a:srgbClr val="C00000"/>
                </a:solidFill>
              </a:rPr>
              <a:t>ArrayList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ClientHandler</a:t>
            </a: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clientHandlers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Broadcast the Message to all connected client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82B6AEF-74F5-8CE6-7F83-1E707754DDEF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 rot="10800000" flipH="1">
            <a:off x="2346938" y="4338125"/>
            <a:ext cx="2160240" cy="12700"/>
          </a:xfrm>
          <a:prstGeom prst="curvedConnector5">
            <a:avLst>
              <a:gd name="adj1" fmla="val -18367"/>
              <a:gd name="adj2" fmla="val -19279039"/>
              <a:gd name="adj3" fmla="val 120313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7AB463-5373-CB5B-CF78-01167FED45A0}"/>
              </a:ext>
            </a:extLst>
          </p:cNvPr>
          <p:cNvSpPr txBox="1"/>
          <p:nvPr/>
        </p:nvSpPr>
        <p:spPr>
          <a:xfrm>
            <a:off x="2108480" y="4767628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while(socket.isConnected())</a:t>
            </a:r>
          </a:p>
        </p:txBody>
      </p:sp>
      <p:sp>
        <p:nvSpPr>
          <p:cNvPr id="47" name="标题 4">
            <a:extLst>
              <a:ext uri="{FF2B5EF4-FFF2-40B4-BE49-F238E27FC236}">
                <a16:creationId xmlns:a16="http://schemas.microsoft.com/office/drawing/2014/main" id="{9DC01F5B-6BA9-B129-29AE-C6101DDA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2" y="57066"/>
            <a:ext cx="9048623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</a:t>
            </a:r>
            <a:r>
              <a:rPr lang="en-US" altLang="zh-CN" sz="4000" dirty="0" err="1"/>
              <a:t>ClientHandler</a:t>
            </a:r>
            <a:endParaRPr lang="zh-CN" sz="4000" dirty="0"/>
          </a:p>
        </p:txBody>
      </p:sp>
    </p:spTree>
    <p:extLst>
      <p:ext uri="{BB962C8B-B14F-4D97-AF65-F5344CB8AC3E}">
        <p14:creationId xmlns:p14="http://schemas.microsoft.com/office/powerpoint/2010/main" val="12881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24C518-EE2B-B5C1-A3F1-AA5ACD8B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8" y="1196752"/>
            <a:ext cx="4838700" cy="23183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952D7E-EC2A-B189-5EC4-8096DA3B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8" y="4057228"/>
            <a:ext cx="4838700" cy="2324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BF166E-61AE-BFAD-964D-F23D8015C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242" y="1196751"/>
            <a:ext cx="4866604" cy="23183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89453F6-7CD6-546F-37C5-61584AB8F8BF}"/>
              </a:ext>
            </a:extLst>
          </p:cNvPr>
          <p:cNvSpPr txBox="1"/>
          <p:nvPr/>
        </p:nvSpPr>
        <p:spPr>
          <a:xfrm>
            <a:off x="6628974" y="4005064"/>
            <a:ext cx="48568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First, run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Then input Alice, Bob, and Carol to three clients,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60581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9453F6-7CD6-546F-37C5-61584AB8F8BF}"/>
              </a:ext>
            </a:extLst>
          </p:cNvPr>
          <p:cNvSpPr txBox="1"/>
          <p:nvPr/>
        </p:nvSpPr>
        <p:spPr>
          <a:xfrm>
            <a:off x="6628974" y="4005064"/>
            <a:ext cx="48568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Upper-left: outputs of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Lower-left and upper-right: outputs of the clients.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D89B4-A6FB-0FC4-165F-C6764DED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8" y="1196751"/>
            <a:ext cx="4838700" cy="2343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15831F-E33D-B9DF-47CF-69854F0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8" y="4112016"/>
            <a:ext cx="4838699" cy="22693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5F0A01-9C2C-9459-31E7-B0FF98C3F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975" y="1196751"/>
            <a:ext cx="4838698" cy="22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9453F6-7CD6-546F-37C5-61584AB8F8BF}"/>
              </a:ext>
            </a:extLst>
          </p:cNvPr>
          <p:cNvSpPr txBox="1"/>
          <p:nvPr/>
        </p:nvSpPr>
        <p:spPr>
          <a:xfrm>
            <a:off x="6628974" y="4005064"/>
            <a:ext cx="4856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Upper-left: Alice sends messages.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Lower-left: Bob receives messages from Alice.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Upper-right: Carol’s view when Alice logs out.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39A13E-D7BD-7800-B7D3-08CB8AC3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7" y="1196751"/>
            <a:ext cx="4827616" cy="22010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AA0B12-0941-F8B0-F891-028677FB7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8" y="4253904"/>
            <a:ext cx="4827616" cy="21274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D33F00-867B-A51B-057A-DEB08406B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974" y="1196752"/>
            <a:ext cx="4856872" cy="2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2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b="1"/>
              <a:t>林天麟 教授</a:t>
            </a:r>
            <a:endParaRPr lang="en-US" sz="2800" b="1"/>
          </a:p>
          <a:p>
            <a:r>
              <a:rPr lang="zh-CN"/>
              <a:t>香港中文大学（深圳）</a:t>
            </a:r>
            <a:endParaRPr lang="en-US"/>
          </a:p>
          <a:p>
            <a:r>
              <a:rPr lang="zh-CN"/>
              <a:t>机器人与</a:t>
            </a:r>
            <a:r>
              <a:rPr lang="zh-TW"/>
              <a:t>人工智能实验室</a:t>
            </a:r>
            <a:endParaRPr lang="en-US"/>
          </a:p>
          <a:p>
            <a:r>
              <a:rPr lang="en-US"/>
              <a:t>WeChat: tinlunlam</a:t>
            </a:r>
            <a:endParaRPr lang="zh-CN"/>
          </a:p>
        </p:txBody>
      </p:sp>
      <p:sp>
        <p:nvSpPr>
          <p:cNvPr id="1048584" name="AutoShape 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/>
          <a:lstStyle/>
          <a:p>
            <a:endParaRPr lang="en-US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44399" cy="6858000"/>
          </a:xfrm>
          <a:prstGeom prst="rect">
            <a:avLst/>
          </a:prstGeom>
          <a:noFill/>
        </p:spPr>
      </p:pic>
      <p:sp>
        <p:nvSpPr>
          <p:cNvPr id="1048585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/>
          <a:lstStyle/>
          <a:p>
            <a:pPr algn="ctr"/>
            <a:r>
              <a:rPr lang="en-US" sz="6000"/>
              <a:t>T</a:t>
            </a:r>
            <a:r>
              <a:rPr lang="en-US" sz="4800"/>
              <a:t>HANK </a:t>
            </a:r>
            <a:r>
              <a:rPr lang="en-US" sz="6000"/>
              <a:t>Y</a:t>
            </a:r>
            <a:r>
              <a:rPr lang="en-US" sz="4800"/>
              <a:t>OU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e9a046-a2a9-43bc-a645-b850c7246860"/>
  <p:tag name="COMMONDATA" val="eyJoZGlkIjoiZTA3OWNmMjM5Yzk3NTBiMmZkZTUxNTExMWY5ZTUx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6158</TotalTime>
  <Words>361</Words>
  <Application>Microsoft Macintosh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楷体</vt:lpstr>
      <vt:lpstr>微软雅黑</vt:lpstr>
      <vt:lpstr>Arial</vt:lpstr>
      <vt:lpstr>Calibri</vt:lpstr>
      <vt:lpstr>Calibri Light</vt:lpstr>
      <vt:lpstr>Wingdings</vt:lpstr>
      <vt:lpstr>Office 主题​​</vt:lpstr>
      <vt:lpstr>CSC1004 Tutorial 2 Zhihan Ning</vt:lpstr>
      <vt:lpstr>Framework of Project #1</vt:lpstr>
      <vt:lpstr>Structure of Project: Client</vt:lpstr>
      <vt:lpstr>Structure of Project: Server</vt:lpstr>
      <vt:lpstr>Structure of Project: ClientHandler</vt:lpstr>
      <vt:lpstr>Sample Output</vt:lpstr>
      <vt:lpstr>Sample Output</vt:lpstr>
      <vt:lpstr>Sample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脉象组近期工作 20310917</dc:title>
  <dc:creator>TEL-AN00a</dc:creator>
  <cp:lastModifiedBy>Prof. LIU Guiliang (SDS)</cp:lastModifiedBy>
  <cp:revision>413</cp:revision>
  <dcterms:created xsi:type="dcterms:W3CDTF">2021-09-16T09:09:00Z</dcterms:created>
  <dcterms:modified xsi:type="dcterms:W3CDTF">2024-01-30T16:28:24Z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DEF2CC9F1FF44862A3C220416D675C3E</vt:lpwstr>
  </property>
  <property fmtid="{D5CDD505-2E9C-101B-9397-08002B2CF9AE}" pid="3" name="KSOProductBuildVer">
    <vt:lpwstr>2052-11.1.0.13703</vt:lpwstr>
  </property>
</Properties>
</file>