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334" r:id="rId3"/>
    <p:sldId id="340" r:id="rId4"/>
    <p:sldId id="358" r:id="rId5"/>
    <p:sldId id="362" r:id="rId6"/>
    <p:sldId id="346" r:id="rId7"/>
    <p:sldId id="361" r:id="rId8"/>
    <p:sldId id="360" r:id="rId9"/>
    <p:sldId id="359" r:id="rId10"/>
    <p:sldId id="262" r:id="rId11"/>
  </p:sldIdLst>
  <p:sldSz cx="12192000" cy="6858000"/>
  <p:notesSz cx="6858000" cy="9144000"/>
  <p:custDataLst>
    <p:tags r:id="rId13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F59"/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 autoAdjust="0"/>
    <p:restoredTop sz="94660"/>
  </p:normalViewPr>
  <p:slideViewPr>
    <p:cSldViewPr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2025/4/1</a:t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7</a:t>
            </a:r>
            <a:br>
              <a:rPr lang="en-US" altLang="zh-CN" sz="3600">
                <a:latin typeface="Calibri" panose="020F0502020204030204"/>
              </a:rPr>
            </a:br>
            <a:r>
              <a:rPr lang="en-US" altLang="zh-CN" sz="2400">
                <a:latin typeface="Calibri" panose="020F0502020204030204"/>
              </a:rPr>
              <a:t>Yan KE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 dirty="0"/>
              <a:t>T</a:t>
            </a:r>
            <a:r>
              <a:rPr lang="en-US" sz="4800" dirty="0"/>
              <a:t>HANK </a:t>
            </a:r>
            <a:r>
              <a:rPr lang="en-US" sz="6000" dirty="0"/>
              <a:t>Y</a:t>
            </a:r>
            <a:r>
              <a:rPr lang="en-US" sz="4800" dirty="0"/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>
          <a:xfrm>
            <a:off x="236484" y="68717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Gomoku</a:t>
            </a:r>
            <a:r>
              <a:rPr lang="en-US" altLang="zh-CN" sz="4000" dirty="0"/>
              <a:t> Game (Recall)</a:t>
            </a:r>
            <a:endParaRPr lang="zh-CN" sz="4000" dirty="0"/>
          </a:p>
        </p:txBody>
      </p:sp>
      <p:grpSp>
        <p:nvGrpSpPr>
          <p:cNvPr id="1048602" name="组合 1048601">
            <a:extLst>
              <a:ext uri="{FF2B5EF4-FFF2-40B4-BE49-F238E27FC236}">
                <a16:creationId xmlns:a16="http://schemas.microsoft.com/office/drawing/2014/main" id="{0BD0CBFC-0487-8429-3399-9311E8B012D3}"/>
              </a:ext>
            </a:extLst>
          </p:cNvPr>
          <p:cNvGrpSpPr/>
          <p:nvPr/>
        </p:nvGrpSpPr>
        <p:grpSpPr>
          <a:xfrm>
            <a:off x="3796364" y="1498552"/>
            <a:ext cx="4731335" cy="4777835"/>
            <a:chOff x="3796364" y="1498552"/>
            <a:chExt cx="4731335" cy="477783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243517-090B-9D1F-669B-453042AF7AF7}"/>
                </a:ext>
              </a:extLst>
            </p:cNvPr>
            <p:cNvGrpSpPr/>
            <p:nvPr/>
          </p:nvGrpSpPr>
          <p:grpSpPr>
            <a:xfrm>
              <a:off x="3897566" y="1980335"/>
              <a:ext cx="2409498" cy="1368152"/>
              <a:chOff x="724328" y="2044266"/>
              <a:chExt cx="2409498" cy="136815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57D903-A9CB-7601-8416-1AADA68FE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328" y="2044266"/>
                <a:ext cx="2409498" cy="1368152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CCEF06-40F9-94B7-E47F-804954737886}"/>
                  </a:ext>
                </a:extLst>
              </p:cNvPr>
              <p:cNvSpPr/>
              <p:nvPr/>
            </p:nvSpPr>
            <p:spPr>
              <a:xfrm>
                <a:off x="1147194" y="2708920"/>
                <a:ext cx="1728192" cy="34061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A49612E-8803-E77C-F2A4-DE7C71AFAEAC}"/>
                </a:ext>
              </a:extLst>
            </p:cNvPr>
            <p:cNvGrpSpPr/>
            <p:nvPr/>
          </p:nvGrpSpPr>
          <p:grpSpPr>
            <a:xfrm>
              <a:off x="3796364" y="3708527"/>
              <a:ext cx="2029528" cy="2016224"/>
              <a:chOff x="719995" y="3501008"/>
              <a:chExt cx="2029528" cy="201622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D3CE112-4200-537E-7C35-69798A8A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416" y="3501008"/>
                <a:ext cx="1910107" cy="2016224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74AEA-65DC-EA03-C3A1-DDF38F105DB2}"/>
                  </a:ext>
                </a:extLst>
              </p:cNvPr>
              <p:cNvSpPr/>
              <p:nvPr/>
            </p:nvSpPr>
            <p:spPr>
              <a:xfrm rot="2641072">
                <a:off x="719995" y="4449729"/>
                <a:ext cx="1972671" cy="30216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870A378-5B52-DD8E-6C5D-A77C5FCB10D5}"/>
                </a:ext>
              </a:extLst>
            </p:cNvPr>
            <p:cNvGrpSpPr/>
            <p:nvPr/>
          </p:nvGrpSpPr>
          <p:grpSpPr>
            <a:xfrm>
              <a:off x="6729930" y="1980335"/>
              <a:ext cx="1355246" cy="2434304"/>
              <a:chOff x="3719736" y="1858792"/>
              <a:chExt cx="2009775" cy="3609975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CED12D37-78C1-F9D0-EECD-FBC3F6E68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9736" y="1858792"/>
                <a:ext cx="2009775" cy="3609975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4A264C-EF59-D6FA-2565-DA9164BA97E9}"/>
                  </a:ext>
                </a:extLst>
              </p:cNvPr>
              <p:cNvSpPr/>
              <p:nvPr/>
            </p:nvSpPr>
            <p:spPr>
              <a:xfrm rot="5400000">
                <a:off x="2999655" y="3356995"/>
                <a:ext cx="2880321" cy="5760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B99BE4-0D58-DA92-DC46-AB3BFCDEA269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4887686" y="4699684"/>
              <a:ext cx="1616054" cy="521011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66C1A0D-F2D7-DF22-C793-D3C1A5D164E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184528" y="2985607"/>
              <a:ext cx="1642516" cy="201906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96D682A-98A1-9DF4-4F6C-DD80583DA8F1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7215500" y="4155982"/>
              <a:ext cx="0" cy="848689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12EFF6-9FE3-79C3-0BED-AC8D33C5DB87}"/>
                </a:ext>
              </a:extLst>
            </p:cNvPr>
            <p:cNvSpPr txBox="1"/>
            <p:nvPr/>
          </p:nvSpPr>
          <p:spPr>
            <a:xfrm>
              <a:off x="4217646" y="3307912"/>
              <a:ext cx="1306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Horizontally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B58213-16B7-7650-E667-A9BDCEFA9FE5}"/>
                </a:ext>
              </a:extLst>
            </p:cNvPr>
            <p:cNvSpPr txBox="1"/>
            <p:nvPr/>
          </p:nvSpPr>
          <p:spPr>
            <a:xfrm>
              <a:off x="4129507" y="5686120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diagonally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D05BB2-B30C-10F1-D38D-C11062E5E4A8}"/>
                </a:ext>
              </a:extLst>
            </p:cNvPr>
            <p:cNvSpPr txBox="1"/>
            <p:nvPr/>
          </p:nvSpPr>
          <p:spPr>
            <a:xfrm>
              <a:off x="7232106" y="4389349"/>
              <a:ext cx="1028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vertically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EEFC15-A12B-BE34-7388-88090949C877}"/>
                </a:ext>
              </a:extLst>
            </p:cNvPr>
            <p:cNvSpPr txBox="1"/>
            <p:nvPr/>
          </p:nvSpPr>
          <p:spPr>
            <a:xfrm>
              <a:off x="6516251" y="4995191"/>
              <a:ext cx="2011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/>
                <a:t>Five stones</a:t>
              </a:r>
              <a:r>
                <a:rPr lang="en-US" altLang="zh-CN" dirty="0"/>
                <a:t> in a line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510A85-B214-8FA4-EDB5-9B994A718D4C}"/>
                </a:ext>
              </a:extLst>
            </p:cNvPr>
            <p:cNvSpPr txBox="1"/>
            <p:nvPr/>
          </p:nvSpPr>
          <p:spPr>
            <a:xfrm>
              <a:off x="6719764" y="5508727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Gomo</a:t>
              </a:r>
              <a:endParaRPr lang="zh-CN" altLang="en-US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8B9819-E716-D790-F377-4547D73DECF3}"/>
                </a:ext>
              </a:extLst>
            </p:cNvPr>
            <p:cNvCxnSpPr/>
            <p:nvPr/>
          </p:nvCxnSpPr>
          <p:spPr>
            <a:xfrm>
              <a:off x="6863780" y="5292703"/>
              <a:ext cx="0" cy="309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478FC3D-93E7-376B-ED63-66786601403F}"/>
                </a:ext>
              </a:extLst>
            </p:cNvPr>
            <p:cNvCxnSpPr>
              <a:cxnSpLocks/>
            </p:cNvCxnSpPr>
            <p:nvPr/>
          </p:nvCxnSpPr>
          <p:spPr>
            <a:xfrm>
              <a:off x="6933681" y="5810844"/>
              <a:ext cx="62490" cy="134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1C98199-AA93-9396-43A1-FBF9A7B17BE0}"/>
                </a:ext>
              </a:extLst>
            </p:cNvPr>
            <p:cNvCxnSpPr>
              <a:cxnSpLocks/>
            </p:cNvCxnSpPr>
            <p:nvPr/>
          </p:nvCxnSpPr>
          <p:spPr>
            <a:xfrm>
              <a:off x="7274490" y="5299740"/>
              <a:ext cx="0" cy="352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E6D0104-689F-EDD5-B6AE-19CB9C64E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497" y="5810844"/>
              <a:ext cx="85740" cy="134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424D91-EA71-2DC3-8C4E-54B0C30FB1F9}"/>
                </a:ext>
              </a:extLst>
            </p:cNvPr>
            <p:cNvSpPr/>
            <p:nvPr/>
          </p:nvSpPr>
          <p:spPr>
            <a:xfrm>
              <a:off x="6575748" y="5089378"/>
              <a:ext cx="420423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99578F3-1F57-D2E8-9A99-27C221A99446}"/>
                </a:ext>
              </a:extLst>
            </p:cNvPr>
            <p:cNvSpPr/>
            <p:nvPr/>
          </p:nvSpPr>
          <p:spPr>
            <a:xfrm>
              <a:off x="7016179" y="5089487"/>
              <a:ext cx="639685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15F4E0F-0403-410B-9164-BA2DE51A6080}"/>
                </a:ext>
              </a:extLst>
            </p:cNvPr>
            <p:cNvSpPr txBox="1"/>
            <p:nvPr/>
          </p:nvSpPr>
          <p:spPr>
            <a:xfrm>
              <a:off x="6764952" y="59070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五目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CD9A4E0-1718-2855-00BC-4F05A27C60EF}"/>
                </a:ext>
              </a:extLst>
            </p:cNvPr>
            <p:cNvSpPr txBox="1"/>
            <p:nvPr/>
          </p:nvSpPr>
          <p:spPr>
            <a:xfrm>
              <a:off x="4067504" y="1498552"/>
              <a:ext cx="396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One Player Wins (Black in This Example)</a:t>
              </a:r>
              <a:endParaRPr lang="zh-CN" altLang="en-US" b="1" dirty="0"/>
            </a:p>
          </p:txBody>
        </p:sp>
      </p:grpSp>
      <p:grpSp>
        <p:nvGrpSpPr>
          <p:cNvPr id="1048603" name="组合 1048602">
            <a:extLst>
              <a:ext uri="{FF2B5EF4-FFF2-40B4-BE49-F238E27FC236}">
                <a16:creationId xmlns:a16="http://schemas.microsoft.com/office/drawing/2014/main" id="{4186C3BB-F242-DC36-B0C5-CB51323D2065}"/>
              </a:ext>
            </a:extLst>
          </p:cNvPr>
          <p:cNvGrpSpPr/>
          <p:nvPr/>
        </p:nvGrpSpPr>
        <p:grpSpPr>
          <a:xfrm>
            <a:off x="8721203" y="1484784"/>
            <a:ext cx="2600570" cy="2671198"/>
            <a:chOff x="8721203" y="1484784"/>
            <a:chExt cx="2600570" cy="267119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9E66E03-6B1E-D34C-13BC-C2501FDF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9214" y="1954599"/>
              <a:ext cx="1515475" cy="1530731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930A934-A9CE-5927-9FD8-13A694CC8174}"/>
                </a:ext>
              </a:extLst>
            </p:cNvPr>
            <p:cNvSpPr txBox="1"/>
            <p:nvPr/>
          </p:nvSpPr>
          <p:spPr>
            <a:xfrm>
              <a:off x="8721203" y="1484784"/>
              <a:ext cx="233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 Draw (No One Wins)</a:t>
              </a:r>
              <a:endParaRPr lang="zh-CN" altLang="en-US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C421D74-4FB0-190D-7F6B-1C8F7D50B6A9}"/>
                </a:ext>
              </a:extLst>
            </p:cNvPr>
            <p:cNvSpPr txBox="1"/>
            <p:nvPr/>
          </p:nvSpPr>
          <p:spPr>
            <a:xfrm>
              <a:off x="10528914" y="2071214"/>
              <a:ext cx="7928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(e.g. we</a:t>
              </a:r>
            </a:p>
            <a:p>
              <a:r>
                <a:rPr lang="en-US" altLang="zh-CN" sz="1100" dirty="0"/>
                <a:t>suppose</a:t>
              </a:r>
            </a:p>
            <a:p>
              <a:r>
                <a:rPr lang="en-US" altLang="zh-CN" sz="1100" dirty="0"/>
                <a:t>the board</a:t>
              </a:r>
            </a:p>
            <a:p>
              <a:r>
                <a:rPr lang="en-US" altLang="zh-CN" sz="1100" dirty="0"/>
                <a:t>is scaled </a:t>
              </a:r>
            </a:p>
            <a:p>
              <a:r>
                <a:rPr lang="en-US" altLang="zh-CN" sz="1100" dirty="0"/>
                <a:t>down</a:t>
              </a:r>
            </a:p>
            <a:p>
              <a:r>
                <a:rPr lang="en-US" altLang="zh-CN" sz="1100" dirty="0"/>
                <a:t>to be</a:t>
              </a:r>
            </a:p>
            <a:p>
              <a:r>
                <a:rPr lang="en-US" altLang="zh-CN" sz="1100" dirty="0"/>
                <a:t>5×5)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8DD9226-A8DE-9715-7369-D56A7B83B511}"/>
                </a:ext>
              </a:extLst>
            </p:cNvPr>
            <p:cNvSpPr txBox="1"/>
            <p:nvPr/>
          </p:nvSpPr>
          <p:spPr>
            <a:xfrm>
              <a:off x="8872688" y="3509651"/>
              <a:ext cx="2077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All positions for stones (chess)</a:t>
              </a:r>
            </a:p>
            <a:p>
              <a:r>
                <a:rPr lang="en-US" altLang="zh-CN" sz="1200" dirty="0"/>
                <a:t>are taken without reaching</a:t>
              </a:r>
            </a:p>
            <a:p>
              <a:r>
                <a:rPr lang="en-US" altLang="zh-CN" sz="1200" dirty="0"/>
                <a:t>the winning condition.</a:t>
              </a:r>
              <a:endParaRPr lang="zh-CN" altLang="en-US" sz="1200" dirty="0"/>
            </a:p>
          </p:txBody>
        </p:sp>
      </p:grpSp>
      <p:grpSp>
        <p:nvGrpSpPr>
          <p:cNvPr id="1048600" name="组合 1048599">
            <a:extLst>
              <a:ext uri="{FF2B5EF4-FFF2-40B4-BE49-F238E27FC236}">
                <a16:creationId xmlns:a16="http://schemas.microsoft.com/office/drawing/2014/main" id="{297DF267-9534-5662-9752-7DC738BDD815}"/>
              </a:ext>
            </a:extLst>
          </p:cNvPr>
          <p:cNvGrpSpPr/>
          <p:nvPr/>
        </p:nvGrpSpPr>
        <p:grpSpPr>
          <a:xfrm>
            <a:off x="839416" y="1498552"/>
            <a:ext cx="2334588" cy="2307621"/>
            <a:chOff x="839416" y="1498552"/>
            <a:chExt cx="2334588" cy="2307621"/>
          </a:xfrm>
        </p:grpSpPr>
        <p:pic>
          <p:nvPicPr>
            <p:cNvPr id="1048576" name="图片 1048575">
              <a:extLst>
                <a:ext uri="{FF2B5EF4-FFF2-40B4-BE49-F238E27FC236}">
                  <a16:creationId xmlns:a16="http://schemas.microsoft.com/office/drawing/2014/main" id="{E4172A11-1B2A-9DAF-14D6-31A8A964F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9416" y="1981937"/>
              <a:ext cx="2334588" cy="1824236"/>
            </a:xfrm>
            <a:prstGeom prst="rect">
              <a:avLst/>
            </a:prstGeom>
          </p:spPr>
        </p:pic>
        <p:sp>
          <p:nvSpPr>
            <p:cNvPr id="1048577" name="文本框 1048576">
              <a:extLst>
                <a:ext uri="{FF2B5EF4-FFF2-40B4-BE49-F238E27FC236}">
                  <a16:creationId xmlns:a16="http://schemas.microsoft.com/office/drawing/2014/main" id="{FF5BEC2E-2496-9F2B-4028-C7C5F954E8FA}"/>
                </a:ext>
              </a:extLst>
            </p:cNvPr>
            <p:cNvSpPr txBox="1"/>
            <p:nvPr/>
          </p:nvSpPr>
          <p:spPr>
            <a:xfrm>
              <a:off x="839416" y="1498552"/>
              <a:ext cx="2156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15</a:t>
              </a:r>
              <a:r>
                <a:rPr lang="en-US" altLang="zh-CN" sz="1800" b="1" dirty="0"/>
                <a:t>×15 Chess Board</a:t>
              </a:r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</p:grpSp>
      <p:grpSp>
        <p:nvGrpSpPr>
          <p:cNvPr id="1048606" name="组合 1048605">
            <a:extLst>
              <a:ext uri="{FF2B5EF4-FFF2-40B4-BE49-F238E27FC236}">
                <a16:creationId xmlns:a16="http://schemas.microsoft.com/office/drawing/2014/main" id="{812B2413-84EF-FA92-75BB-C6BBA1D589EF}"/>
              </a:ext>
            </a:extLst>
          </p:cNvPr>
          <p:cNvGrpSpPr/>
          <p:nvPr/>
        </p:nvGrpSpPr>
        <p:grpSpPr>
          <a:xfrm>
            <a:off x="8730949" y="4210994"/>
            <a:ext cx="2996827" cy="2021371"/>
            <a:chOff x="8730949" y="4210994"/>
            <a:chExt cx="2996827" cy="2021371"/>
          </a:xfrm>
        </p:grpSpPr>
        <p:pic>
          <p:nvPicPr>
            <p:cNvPr id="1048593" name="图片 1048592">
              <a:extLst>
                <a:ext uri="{FF2B5EF4-FFF2-40B4-BE49-F238E27FC236}">
                  <a16:creationId xmlns:a16="http://schemas.microsoft.com/office/drawing/2014/main" id="{B16C3330-E60B-A536-2FF4-19489C47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90824" y="4901668"/>
              <a:ext cx="1027321" cy="1058770"/>
            </a:xfrm>
            <a:prstGeom prst="rect">
              <a:avLst/>
            </a:prstGeom>
          </p:spPr>
        </p:pic>
        <p:sp>
          <p:nvSpPr>
            <p:cNvPr id="1048586" name="箭头: 下 1048585">
              <a:extLst>
                <a:ext uri="{FF2B5EF4-FFF2-40B4-BE49-F238E27FC236}">
                  <a16:creationId xmlns:a16="http://schemas.microsoft.com/office/drawing/2014/main" id="{61C18724-532A-0865-2AED-3AE7243F4F26}"/>
                </a:ext>
              </a:extLst>
            </p:cNvPr>
            <p:cNvSpPr/>
            <p:nvPr/>
          </p:nvSpPr>
          <p:spPr>
            <a:xfrm>
              <a:off x="9332477" y="5000727"/>
              <a:ext cx="144016" cy="22271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8" name="文本框 1048587">
              <a:extLst>
                <a:ext uri="{FF2B5EF4-FFF2-40B4-BE49-F238E27FC236}">
                  <a16:creationId xmlns:a16="http://schemas.microsoft.com/office/drawing/2014/main" id="{9B1D29E0-FEE4-511C-430D-FFE53B5A0511}"/>
                </a:ext>
              </a:extLst>
            </p:cNvPr>
            <p:cNvSpPr txBox="1"/>
            <p:nvPr/>
          </p:nvSpPr>
          <p:spPr>
            <a:xfrm>
              <a:off x="8730949" y="4616964"/>
              <a:ext cx="1413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Already Placed</a:t>
              </a:r>
              <a:endParaRPr lang="zh-CN" altLang="en-US" sz="1600" dirty="0"/>
            </a:p>
          </p:txBody>
        </p:sp>
        <p:sp>
          <p:nvSpPr>
            <p:cNvPr id="1048591" name="文本框 1048590">
              <a:extLst>
                <a:ext uri="{FF2B5EF4-FFF2-40B4-BE49-F238E27FC236}">
                  <a16:creationId xmlns:a16="http://schemas.microsoft.com/office/drawing/2014/main" id="{ADB2888C-76CF-00FC-817D-0CE3F47CF1FF}"/>
                </a:ext>
              </a:extLst>
            </p:cNvPr>
            <p:cNvSpPr txBox="1"/>
            <p:nvPr/>
          </p:nvSpPr>
          <p:spPr>
            <a:xfrm>
              <a:off x="8771394" y="4210994"/>
              <a:ext cx="1266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No Overlap</a:t>
              </a:r>
              <a:endParaRPr lang="zh-CN" altLang="en-US" b="1" dirty="0"/>
            </a:p>
          </p:txBody>
        </p:sp>
        <p:sp>
          <p:nvSpPr>
            <p:cNvPr id="1048594" name="箭头: 上弧形 1048593">
              <a:extLst>
                <a:ext uri="{FF2B5EF4-FFF2-40B4-BE49-F238E27FC236}">
                  <a16:creationId xmlns:a16="http://schemas.microsoft.com/office/drawing/2014/main" id="{F4096DCA-0183-C0CD-1A6D-F09A6A66C985}"/>
                </a:ext>
              </a:extLst>
            </p:cNvPr>
            <p:cNvSpPr/>
            <p:nvPr/>
          </p:nvSpPr>
          <p:spPr>
            <a:xfrm flipH="1">
              <a:off x="9532963" y="5074678"/>
              <a:ext cx="441653" cy="210358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8595" name="椭圆 1048594">
              <a:extLst>
                <a:ext uri="{FF2B5EF4-FFF2-40B4-BE49-F238E27FC236}">
                  <a16:creationId xmlns:a16="http://schemas.microsoft.com/office/drawing/2014/main" id="{8BF75A24-D21B-1EE0-2AC1-E55739851DEC}"/>
                </a:ext>
              </a:extLst>
            </p:cNvPr>
            <p:cNvSpPr/>
            <p:nvPr/>
          </p:nvSpPr>
          <p:spPr>
            <a:xfrm>
              <a:off x="9853219" y="5318960"/>
              <a:ext cx="242794" cy="242794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6" name="乘号 1048595">
              <a:extLst>
                <a:ext uri="{FF2B5EF4-FFF2-40B4-BE49-F238E27FC236}">
                  <a16:creationId xmlns:a16="http://schemas.microsoft.com/office/drawing/2014/main" id="{D56BAF49-6869-40D3-2B98-73E33113DAF9}"/>
                </a:ext>
              </a:extLst>
            </p:cNvPr>
            <p:cNvSpPr/>
            <p:nvPr/>
          </p:nvSpPr>
          <p:spPr>
            <a:xfrm>
              <a:off x="9646153" y="4970478"/>
              <a:ext cx="237799" cy="23779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7" name="文本框 1048596">
              <a:extLst>
                <a:ext uri="{FF2B5EF4-FFF2-40B4-BE49-F238E27FC236}">
                  <a16:creationId xmlns:a16="http://schemas.microsoft.com/office/drawing/2014/main" id="{12DA8386-977B-F384-D34C-8366A0B09032}"/>
                </a:ext>
              </a:extLst>
            </p:cNvPr>
            <p:cNvSpPr txBox="1"/>
            <p:nvPr/>
          </p:nvSpPr>
          <p:spPr>
            <a:xfrm>
              <a:off x="10200498" y="4662705"/>
              <a:ext cx="15272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It’s not allowed</a:t>
              </a:r>
            </a:p>
            <a:p>
              <a:r>
                <a:rPr lang="en-US" altLang="zh-CN" sz="1200" dirty="0"/>
                <a:t>to place a stone</a:t>
              </a:r>
            </a:p>
            <a:p>
              <a:r>
                <a:rPr lang="en-US" altLang="zh-CN" sz="1200" dirty="0"/>
                <a:t>on some existing</a:t>
              </a:r>
            </a:p>
            <a:p>
              <a:r>
                <a:rPr lang="en-US" altLang="zh-CN" sz="1200" dirty="0"/>
                <a:t>stone.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(Also, it’s not allowed</a:t>
              </a:r>
            </a:p>
            <a:p>
              <a:r>
                <a:rPr lang="en-US" altLang="zh-CN" sz="1200" dirty="0"/>
                <a:t>to place any stone</a:t>
              </a:r>
            </a:p>
            <a:p>
              <a:r>
                <a:rPr lang="en-US" altLang="zh-CN" sz="1200" dirty="0"/>
                <a:t>If the game is over)</a:t>
              </a:r>
              <a:endParaRPr lang="zh-CN" altLang="en-US" sz="1200" dirty="0"/>
            </a:p>
          </p:txBody>
        </p:sp>
      </p:grpSp>
      <p:grpSp>
        <p:nvGrpSpPr>
          <p:cNvPr id="1048607" name="组合 1048606">
            <a:extLst>
              <a:ext uri="{FF2B5EF4-FFF2-40B4-BE49-F238E27FC236}">
                <a16:creationId xmlns:a16="http://schemas.microsoft.com/office/drawing/2014/main" id="{F48A5DB4-0802-BCAE-0C24-3E5BF9B71945}"/>
              </a:ext>
            </a:extLst>
          </p:cNvPr>
          <p:cNvGrpSpPr/>
          <p:nvPr/>
        </p:nvGrpSpPr>
        <p:grpSpPr>
          <a:xfrm>
            <a:off x="5551249" y="979941"/>
            <a:ext cx="4526690" cy="502681"/>
            <a:chOff x="5551249" y="979941"/>
            <a:chExt cx="4526690" cy="502681"/>
          </a:xfrm>
        </p:grpSpPr>
        <p:sp>
          <p:nvSpPr>
            <p:cNvPr id="1048598" name="左大括号 1048597">
              <a:extLst>
                <a:ext uri="{FF2B5EF4-FFF2-40B4-BE49-F238E27FC236}">
                  <a16:creationId xmlns:a16="http://schemas.microsoft.com/office/drawing/2014/main" id="{A51CA3A6-1860-393B-E3AB-643E0FC6069D}"/>
                </a:ext>
              </a:extLst>
            </p:cNvPr>
            <p:cNvSpPr/>
            <p:nvPr/>
          </p:nvSpPr>
          <p:spPr>
            <a:xfrm rot="5400000">
              <a:off x="7724253" y="-871063"/>
              <a:ext cx="180681" cy="452669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9" name="文本框 1048598">
              <a:extLst>
                <a:ext uri="{FF2B5EF4-FFF2-40B4-BE49-F238E27FC236}">
                  <a16:creationId xmlns:a16="http://schemas.microsoft.com/office/drawing/2014/main" id="{5502319F-D409-98AD-48A5-CED2994B6F62}"/>
                </a:ext>
              </a:extLst>
            </p:cNvPr>
            <p:cNvSpPr txBox="1"/>
            <p:nvPr/>
          </p:nvSpPr>
          <p:spPr>
            <a:xfrm>
              <a:off x="7274490" y="979941"/>
              <a:ext cx="1243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Game Over</a:t>
              </a:r>
              <a:endParaRPr lang="zh-CN" altLang="en-US" dirty="0"/>
            </a:p>
          </p:txBody>
        </p:sp>
      </p:grpSp>
      <p:grpSp>
        <p:nvGrpSpPr>
          <p:cNvPr id="1048605" name="组合 1048604">
            <a:extLst>
              <a:ext uri="{FF2B5EF4-FFF2-40B4-BE49-F238E27FC236}">
                <a16:creationId xmlns:a16="http://schemas.microsoft.com/office/drawing/2014/main" id="{21CBADEE-E4F7-342F-D923-A9000E41F560}"/>
              </a:ext>
            </a:extLst>
          </p:cNvPr>
          <p:cNvGrpSpPr/>
          <p:nvPr/>
        </p:nvGrpSpPr>
        <p:grpSpPr>
          <a:xfrm>
            <a:off x="843532" y="3894916"/>
            <a:ext cx="2731249" cy="2486412"/>
            <a:chOff x="843532" y="3894916"/>
            <a:chExt cx="2731249" cy="2486412"/>
          </a:xfrm>
        </p:grpSpPr>
        <p:pic>
          <p:nvPicPr>
            <p:cNvPr id="1048579" name="图片 1048578">
              <a:extLst>
                <a:ext uri="{FF2B5EF4-FFF2-40B4-BE49-F238E27FC236}">
                  <a16:creationId xmlns:a16="http://schemas.microsoft.com/office/drawing/2014/main" id="{01FCC292-EB54-5245-FE1F-6148C399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3652" y="4576870"/>
              <a:ext cx="1417040" cy="1346482"/>
            </a:xfrm>
            <a:prstGeom prst="rect">
              <a:avLst/>
            </a:prstGeom>
          </p:spPr>
        </p:pic>
        <p:sp>
          <p:nvSpPr>
            <p:cNvPr id="1048580" name="箭头: 下 1048579">
              <a:extLst>
                <a:ext uri="{FF2B5EF4-FFF2-40B4-BE49-F238E27FC236}">
                  <a16:creationId xmlns:a16="http://schemas.microsoft.com/office/drawing/2014/main" id="{679CBE24-8758-2A0D-9C56-7F05327844A6}"/>
                </a:ext>
              </a:extLst>
            </p:cNvPr>
            <p:cNvSpPr/>
            <p:nvPr/>
          </p:nvSpPr>
          <p:spPr>
            <a:xfrm>
              <a:off x="1445060" y="4648470"/>
              <a:ext cx="144016" cy="22271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1" name="箭头: 下 1048580">
              <a:extLst>
                <a:ext uri="{FF2B5EF4-FFF2-40B4-BE49-F238E27FC236}">
                  <a16:creationId xmlns:a16="http://schemas.microsoft.com/office/drawing/2014/main" id="{40BB04CA-8827-1016-F434-D65CDE5C21F5}"/>
                </a:ext>
              </a:extLst>
            </p:cNvPr>
            <p:cNvSpPr/>
            <p:nvPr/>
          </p:nvSpPr>
          <p:spPr>
            <a:xfrm rot="2724509">
              <a:off x="2000671" y="5096896"/>
              <a:ext cx="144016" cy="22271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2" name="文本框 1048581">
              <a:extLst>
                <a:ext uri="{FF2B5EF4-FFF2-40B4-BE49-F238E27FC236}">
                  <a16:creationId xmlns:a16="http://schemas.microsoft.com/office/drawing/2014/main" id="{2B4C343A-D771-9462-9FBE-650E063CAFBC}"/>
                </a:ext>
              </a:extLst>
            </p:cNvPr>
            <p:cNvSpPr txBox="1"/>
            <p:nvPr/>
          </p:nvSpPr>
          <p:spPr>
            <a:xfrm>
              <a:off x="843532" y="4264707"/>
              <a:ext cx="1756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Player 1, place first</a:t>
              </a:r>
              <a:endParaRPr lang="zh-CN" altLang="en-US" sz="1600" dirty="0"/>
            </a:p>
          </p:txBody>
        </p:sp>
        <p:sp>
          <p:nvSpPr>
            <p:cNvPr id="1048583" name="文本框 1048582">
              <a:extLst>
                <a:ext uri="{FF2B5EF4-FFF2-40B4-BE49-F238E27FC236}">
                  <a16:creationId xmlns:a16="http://schemas.microsoft.com/office/drawing/2014/main" id="{B15994A8-2F81-5EE9-34FA-2F862F80CC0F}"/>
                </a:ext>
              </a:extLst>
            </p:cNvPr>
            <p:cNvSpPr txBox="1"/>
            <p:nvPr/>
          </p:nvSpPr>
          <p:spPr>
            <a:xfrm>
              <a:off x="2219313" y="4755142"/>
              <a:ext cx="1055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Player 2,</a:t>
              </a:r>
            </a:p>
            <a:p>
              <a:r>
                <a:rPr lang="en-US" altLang="zh-CN" sz="1600" dirty="0"/>
                <a:t>place later</a:t>
              </a:r>
              <a:endParaRPr lang="zh-CN" altLang="en-US" sz="1600" dirty="0"/>
            </a:p>
          </p:txBody>
        </p:sp>
        <p:sp>
          <p:nvSpPr>
            <p:cNvPr id="1048584" name="文本框 1048583">
              <a:extLst>
                <a:ext uri="{FF2B5EF4-FFF2-40B4-BE49-F238E27FC236}">
                  <a16:creationId xmlns:a16="http://schemas.microsoft.com/office/drawing/2014/main" id="{71A1B5A5-5883-E1E4-00DF-D60B5F4C0BB7}"/>
                </a:ext>
              </a:extLst>
            </p:cNvPr>
            <p:cNvSpPr txBox="1"/>
            <p:nvPr/>
          </p:nvSpPr>
          <p:spPr>
            <a:xfrm>
              <a:off x="1070344" y="3894916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Black Plays First</a:t>
              </a:r>
              <a:endParaRPr lang="zh-CN" altLang="en-US" b="1" dirty="0"/>
            </a:p>
          </p:txBody>
        </p:sp>
        <p:sp>
          <p:nvSpPr>
            <p:cNvPr id="1048604" name="文本框 1048603">
              <a:extLst>
                <a:ext uri="{FF2B5EF4-FFF2-40B4-BE49-F238E27FC236}">
                  <a16:creationId xmlns:a16="http://schemas.microsoft.com/office/drawing/2014/main" id="{F79A6BC2-E0D8-42A9-1249-0F5AA01FDDBC}"/>
                </a:ext>
              </a:extLst>
            </p:cNvPr>
            <p:cNvSpPr txBox="1"/>
            <p:nvPr/>
          </p:nvSpPr>
          <p:spPr>
            <a:xfrm>
              <a:off x="911424" y="5734997"/>
              <a:ext cx="2663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200" dirty="0"/>
            </a:p>
            <a:p>
              <a:r>
                <a:rPr lang="en-US" altLang="zh-CN" sz="1200" dirty="0"/>
                <a:t>(and the stones should be placed on the intersection of the lines of the board)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87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39C9-F02B-53AC-9919-4B60AEBC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2C88CEAC-39AA-AD98-6152-3AB69DB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Design &amp; Control Flow (Recall)</a:t>
            </a:r>
            <a:endParaRPr lang="zh-CN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4C7959-0935-7D4B-AFB3-28EC6D64683C}"/>
              </a:ext>
            </a:extLst>
          </p:cNvPr>
          <p:cNvGrpSpPr/>
          <p:nvPr/>
        </p:nvGrpSpPr>
        <p:grpSpPr>
          <a:xfrm>
            <a:off x="6096000" y="1484784"/>
            <a:ext cx="5907085" cy="4032448"/>
            <a:chOff x="2783632" y="1124744"/>
            <a:chExt cx="8016757" cy="547260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FDF0D91-1367-222D-29D5-A978F11EE2E7}"/>
                </a:ext>
              </a:extLst>
            </p:cNvPr>
            <p:cNvGrpSpPr/>
            <p:nvPr/>
          </p:nvGrpSpPr>
          <p:grpSpPr>
            <a:xfrm>
              <a:off x="3575720" y="1124744"/>
              <a:ext cx="2160240" cy="736643"/>
              <a:chOff x="4872631" y="1036173"/>
              <a:chExt cx="2160240" cy="736643"/>
            </a:xfrm>
          </p:grpSpPr>
          <p:sp>
            <p:nvSpPr>
              <p:cNvPr id="45" name="Rounded Rectangle 3">
                <a:extLst>
                  <a:ext uri="{FF2B5EF4-FFF2-40B4-BE49-F238E27FC236}">
                    <a16:creationId xmlns:a16="http://schemas.microsoft.com/office/drawing/2014/main" id="{E64506E9-AA48-A9E5-57D1-F48B12D3B550}"/>
                  </a:ext>
                </a:extLst>
              </p:cNvPr>
              <p:cNvSpPr/>
              <p:nvPr/>
            </p:nvSpPr>
            <p:spPr>
              <a:xfrm>
                <a:off x="4872631" y="1052736"/>
                <a:ext cx="2160240" cy="72008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46" name="TextBox 4">
                <a:extLst>
                  <a:ext uri="{FF2B5EF4-FFF2-40B4-BE49-F238E27FC236}">
                    <a16:creationId xmlns:a16="http://schemas.microsoft.com/office/drawing/2014/main" id="{17D884E6-C412-6FB8-72C1-2FD5CF1938F1}"/>
                  </a:ext>
                </a:extLst>
              </p:cNvPr>
              <p:cNvSpPr txBox="1"/>
              <p:nvPr/>
            </p:nvSpPr>
            <p:spPr>
              <a:xfrm>
                <a:off x="4974396" y="1036173"/>
                <a:ext cx="1950077" cy="71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400" dirty="0"/>
                  <a:t>Class</a:t>
                </a:r>
                <a:r>
                  <a:rPr lang="zh-CN" altLang="en-US" sz="1400" dirty="0"/>
                  <a:t> </a:t>
                </a:r>
                <a:r>
                  <a:rPr lang="en-US" sz="1400" dirty="0" err="1"/>
                  <a:t>GomokuGame</a:t>
                </a:r>
                <a:endParaRPr lang="en-CN" sz="1400" dirty="0"/>
              </a:p>
            </p:txBody>
          </p:sp>
        </p:grpSp>
        <p:cxnSp>
          <p:nvCxnSpPr>
            <p:cNvPr id="5" name="Straight Arrow Connector 14">
              <a:extLst>
                <a:ext uri="{FF2B5EF4-FFF2-40B4-BE49-F238E27FC236}">
                  <a16:creationId xmlns:a16="http://schemas.microsoft.com/office/drawing/2014/main" id="{5B975E35-2791-C491-21AC-1A26FBEC8DF8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 flipH="1">
              <a:off x="4652523" y="3046843"/>
              <a:ext cx="2" cy="4518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EAE2FF-470A-9534-FE33-7C16D2B22A87}"/>
                </a:ext>
              </a:extLst>
            </p:cNvPr>
            <p:cNvGrpSpPr/>
            <p:nvPr/>
          </p:nvGrpSpPr>
          <p:grpSpPr>
            <a:xfrm>
              <a:off x="3572405" y="2326763"/>
              <a:ext cx="2160240" cy="720080"/>
              <a:chOff x="4869316" y="2238192"/>
              <a:chExt cx="2160240" cy="720080"/>
            </a:xfrm>
          </p:grpSpPr>
          <p:sp>
            <p:nvSpPr>
              <p:cNvPr id="43" name="Rounded Rectangle 17">
                <a:extLst>
                  <a:ext uri="{FF2B5EF4-FFF2-40B4-BE49-F238E27FC236}">
                    <a16:creationId xmlns:a16="http://schemas.microsoft.com/office/drawing/2014/main" id="{BA2B61B8-6D75-5471-558B-22DAA3C56335}"/>
                  </a:ext>
                </a:extLst>
              </p:cNvPr>
              <p:cNvSpPr/>
              <p:nvPr/>
            </p:nvSpPr>
            <p:spPr>
              <a:xfrm>
                <a:off x="4869316" y="2238192"/>
                <a:ext cx="2160240" cy="72008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44" name="TextBox 18">
                <a:extLst>
                  <a:ext uri="{FF2B5EF4-FFF2-40B4-BE49-F238E27FC236}">
                    <a16:creationId xmlns:a16="http://schemas.microsoft.com/office/drawing/2014/main" id="{51BF1973-EE73-18B7-0F0B-1555A7DC9B0C}"/>
                  </a:ext>
                </a:extLst>
              </p:cNvPr>
              <p:cNvSpPr txBox="1"/>
              <p:nvPr/>
            </p:nvSpPr>
            <p:spPr>
              <a:xfrm>
                <a:off x="5189836" y="2413566"/>
                <a:ext cx="1377528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Constructor()</a:t>
                </a:r>
              </a:p>
            </p:txBody>
          </p:sp>
        </p:grpSp>
        <p:cxnSp>
          <p:nvCxnSpPr>
            <p:cNvPr id="8" name="Straight Arrow Connector 21">
              <a:extLst>
                <a:ext uri="{FF2B5EF4-FFF2-40B4-BE49-F238E27FC236}">
                  <a16:creationId xmlns:a16="http://schemas.microsoft.com/office/drawing/2014/main" id="{18C2EB45-2E5F-49AC-A821-0424A932D28D}"/>
                </a:ext>
              </a:extLst>
            </p:cNvPr>
            <p:cNvCxnSpPr>
              <a:cxnSpLocks/>
              <a:stCxn id="45" idx="2"/>
              <a:endCxn id="43" idx="0"/>
            </p:cNvCxnSpPr>
            <p:nvPr/>
          </p:nvCxnSpPr>
          <p:spPr>
            <a:xfrm flipH="1">
              <a:off x="4652525" y="1861387"/>
              <a:ext cx="3315" cy="465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0E893FA-F620-3E21-63D1-F407E638A6DB}"/>
                </a:ext>
              </a:extLst>
            </p:cNvPr>
            <p:cNvGrpSpPr/>
            <p:nvPr/>
          </p:nvGrpSpPr>
          <p:grpSpPr>
            <a:xfrm>
              <a:off x="3752424" y="3498717"/>
              <a:ext cx="1800198" cy="811189"/>
              <a:chOff x="3752424" y="3498717"/>
              <a:chExt cx="1800198" cy="811189"/>
            </a:xfrm>
          </p:grpSpPr>
          <p:sp>
            <p:nvSpPr>
              <p:cNvPr id="41" name="流程图: 决策 40">
                <a:extLst>
                  <a:ext uri="{FF2B5EF4-FFF2-40B4-BE49-F238E27FC236}">
                    <a16:creationId xmlns:a16="http://schemas.microsoft.com/office/drawing/2014/main" id="{7A51239F-DF6E-5808-6DCD-438A5B200507}"/>
                  </a:ext>
                </a:extLst>
              </p:cNvPr>
              <p:cNvSpPr/>
              <p:nvPr/>
            </p:nvSpPr>
            <p:spPr>
              <a:xfrm>
                <a:off x="3752424" y="3498717"/>
                <a:ext cx="1800198" cy="811189"/>
              </a:xfrm>
              <a:prstGeom prst="flowChartDecision">
                <a:avLst/>
              </a:prstGeom>
              <a:noFill/>
              <a:ln w="28575">
                <a:solidFill>
                  <a:srgbClr val="223F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27659BC9-7E61-9C60-5910-738EBB40FA85}"/>
                  </a:ext>
                </a:extLst>
              </p:cNvPr>
              <p:cNvSpPr txBox="1"/>
              <p:nvPr/>
            </p:nvSpPr>
            <p:spPr>
              <a:xfrm>
                <a:off x="4024049" y="3657189"/>
                <a:ext cx="1219326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effectLst/>
                  </a:rPr>
                  <a:t>gameOver</a:t>
                </a:r>
                <a:r>
                  <a:rPr lang="en-US" sz="1200" dirty="0">
                    <a:effectLst/>
                  </a:rPr>
                  <a:t>?</a:t>
                </a:r>
              </a:p>
            </p:txBody>
          </p:sp>
        </p:grpSp>
        <p:cxnSp>
          <p:nvCxnSpPr>
            <p:cNvPr id="10" name="Straight Arrow Connector 14">
              <a:extLst>
                <a:ext uri="{FF2B5EF4-FFF2-40B4-BE49-F238E27FC236}">
                  <a16:creationId xmlns:a16="http://schemas.microsoft.com/office/drawing/2014/main" id="{89BA6DBD-D2A2-DBF6-10DA-5C7157C97B80}"/>
                </a:ext>
              </a:extLst>
            </p:cNvPr>
            <p:cNvCxnSpPr>
              <a:cxnSpLocks/>
            </p:cNvCxnSpPr>
            <p:nvPr/>
          </p:nvCxnSpPr>
          <p:spPr>
            <a:xfrm>
              <a:off x="4652522" y="4334480"/>
              <a:ext cx="1" cy="3267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905049-A023-C83E-9152-1260EA28A99C}"/>
                </a:ext>
              </a:extLst>
            </p:cNvPr>
            <p:cNvGrpSpPr/>
            <p:nvPr/>
          </p:nvGrpSpPr>
          <p:grpSpPr>
            <a:xfrm>
              <a:off x="5372605" y="1907540"/>
              <a:ext cx="5427784" cy="375927"/>
              <a:chOff x="5372605" y="1907540"/>
              <a:chExt cx="5427784" cy="375927"/>
            </a:xfrm>
          </p:grpSpPr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D713EE9-2FB6-3F59-4876-6B649DBB9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605" y="2094075"/>
                <a:ext cx="720080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149C5A3-0508-F318-9B0A-277853B0A801}"/>
                  </a:ext>
                </a:extLst>
              </p:cNvPr>
              <p:cNvSpPr txBox="1"/>
              <p:nvPr/>
            </p:nvSpPr>
            <p:spPr>
              <a:xfrm>
                <a:off x="6092685" y="1907540"/>
                <a:ext cx="4707704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The main() function of Main class holds one instance</a:t>
                </a:r>
                <a:endParaRPr lang="zh-CN" altLang="en-US" sz="1200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A8B3BC7-6D6D-DEF1-36E3-943B74DEC385}"/>
                </a:ext>
              </a:extLst>
            </p:cNvPr>
            <p:cNvGrpSpPr/>
            <p:nvPr/>
          </p:nvGrpSpPr>
          <p:grpSpPr>
            <a:xfrm>
              <a:off x="5409475" y="2945363"/>
              <a:ext cx="4283821" cy="375927"/>
              <a:chOff x="5409475" y="2945363"/>
              <a:chExt cx="4283821" cy="375927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127F7E3-53AA-680A-59CC-9F877253B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9475" y="3140968"/>
                <a:ext cx="720080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90D8C91-FC2C-70AF-43CF-8D68DBA7D517}"/>
                  </a:ext>
                </a:extLst>
              </p:cNvPr>
              <p:cNvSpPr txBox="1"/>
              <p:nvPr/>
            </p:nvSpPr>
            <p:spPr>
              <a:xfrm>
                <a:off x="6109719" y="2945363"/>
                <a:ext cx="3583577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Call the play() function to start the loop</a:t>
                </a:r>
                <a:endParaRPr lang="zh-CN" altLang="en-US" sz="1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336B79E-E354-4FF8-B95E-1DE6DBC1502C}"/>
                </a:ext>
              </a:extLst>
            </p:cNvPr>
            <p:cNvGrpSpPr/>
            <p:nvPr/>
          </p:nvGrpSpPr>
          <p:grpSpPr>
            <a:xfrm>
              <a:off x="4173769" y="4685934"/>
              <a:ext cx="943994" cy="432045"/>
              <a:chOff x="7498305" y="4445169"/>
              <a:chExt cx="943994" cy="432045"/>
            </a:xfrm>
          </p:grpSpPr>
          <p:sp>
            <p:nvSpPr>
              <p:cNvPr id="35" name="Rounded Rectangle 17">
                <a:extLst>
                  <a:ext uri="{FF2B5EF4-FFF2-40B4-BE49-F238E27FC236}">
                    <a16:creationId xmlns:a16="http://schemas.microsoft.com/office/drawing/2014/main" id="{C17970A5-2A01-DDD8-F539-DF499438432C}"/>
                  </a:ext>
                </a:extLst>
              </p:cNvPr>
              <p:cNvSpPr/>
              <p:nvPr/>
            </p:nvSpPr>
            <p:spPr>
              <a:xfrm>
                <a:off x="7509681" y="4445169"/>
                <a:ext cx="890576" cy="432045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6" name="TextBox 18">
                <a:extLst>
                  <a:ext uri="{FF2B5EF4-FFF2-40B4-BE49-F238E27FC236}">
                    <a16:creationId xmlns:a16="http://schemas.microsoft.com/office/drawing/2014/main" id="{52A12F45-0019-FBDE-9FF7-22927168D93A}"/>
                  </a:ext>
                </a:extLst>
              </p:cNvPr>
              <p:cNvSpPr txBox="1"/>
              <p:nvPr/>
            </p:nvSpPr>
            <p:spPr>
              <a:xfrm>
                <a:off x="7498305" y="4476524"/>
                <a:ext cx="943994" cy="37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render()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B34680-1FFC-D5FE-4198-9382C837118B}"/>
                </a:ext>
              </a:extLst>
            </p:cNvPr>
            <p:cNvGrpSpPr/>
            <p:nvPr/>
          </p:nvGrpSpPr>
          <p:grpSpPr>
            <a:xfrm>
              <a:off x="3677485" y="5229200"/>
              <a:ext cx="2162645" cy="432045"/>
              <a:chOff x="7536160" y="5229200"/>
              <a:chExt cx="2162645" cy="432045"/>
            </a:xfrm>
          </p:grpSpPr>
          <p:sp>
            <p:nvSpPr>
              <p:cNvPr id="33" name="Rounded Rectangle 17">
                <a:extLst>
                  <a:ext uri="{FF2B5EF4-FFF2-40B4-BE49-F238E27FC236}">
                    <a16:creationId xmlns:a16="http://schemas.microsoft.com/office/drawing/2014/main" id="{D99FDDD5-F3E0-E0E2-D923-685B73FCC74A}"/>
                  </a:ext>
                </a:extLst>
              </p:cNvPr>
              <p:cNvSpPr/>
              <p:nvPr/>
            </p:nvSpPr>
            <p:spPr>
              <a:xfrm>
                <a:off x="7536160" y="5229200"/>
                <a:ext cx="2162645" cy="432045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4" name="TextBox 18">
                <a:extLst>
                  <a:ext uri="{FF2B5EF4-FFF2-40B4-BE49-F238E27FC236}">
                    <a16:creationId xmlns:a16="http://schemas.microsoft.com/office/drawing/2014/main" id="{7C7765CC-97BF-AF12-12C0-388BAD0342BE}"/>
                  </a:ext>
                </a:extLst>
              </p:cNvPr>
              <p:cNvSpPr txBox="1"/>
              <p:nvPr/>
            </p:nvSpPr>
            <p:spPr>
              <a:xfrm>
                <a:off x="7608169" y="5251906"/>
                <a:ext cx="1964915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0070C0"/>
                    </a:solidFill>
                  </a:rPr>
                  <a:t>x,y</a:t>
                </a:r>
                <a:r>
                  <a:rPr lang="en-US" sz="1200" dirty="0">
                    <a:solidFill>
                      <a:srgbClr val="0070C0"/>
                    </a:solidFill>
                  </a:rPr>
                  <a:t> = </a:t>
                </a:r>
                <a:r>
                  <a:rPr lang="en-US" sz="1200" dirty="0" err="1">
                    <a:solidFill>
                      <a:srgbClr val="0070C0"/>
                    </a:solidFill>
                    <a:effectLst/>
                  </a:rPr>
                  <a:t>hunmanInput</a:t>
                </a:r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()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075BF28-71AA-5B7B-6AE0-3C88BF1676D2}"/>
                </a:ext>
              </a:extLst>
            </p:cNvPr>
            <p:cNvGrpSpPr/>
            <p:nvPr/>
          </p:nvGrpSpPr>
          <p:grpSpPr>
            <a:xfrm>
              <a:off x="4061816" y="5751595"/>
              <a:ext cx="1181411" cy="432045"/>
              <a:chOff x="7608168" y="5821583"/>
              <a:chExt cx="1181411" cy="432045"/>
            </a:xfrm>
          </p:grpSpPr>
          <p:sp>
            <p:nvSpPr>
              <p:cNvPr id="31" name="Rounded Rectangle 17">
                <a:extLst>
                  <a:ext uri="{FF2B5EF4-FFF2-40B4-BE49-F238E27FC236}">
                    <a16:creationId xmlns:a16="http://schemas.microsoft.com/office/drawing/2014/main" id="{9EB6351A-B389-305B-ABC3-B539B1BAE234}"/>
                  </a:ext>
                </a:extLst>
              </p:cNvPr>
              <p:cNvSpPr/>
              <p:nvPr/>
            </p:nvSpPr>
            <p:spPr>
              <a:xfrm>
                <a:off x="7608168" y="5821583"/>
                <a:ext cx="1181411" cy="432045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BAF85DC3-9956-D40E-EE33-ED7E45A04059}"/>
                  </a:ext>
                </a:extLst>
              </p:cNvPr>
              <p:cNvSpPr txBox="1"/>
              <p:nvPr/>
            </p:nvSpPr>
            <p:spPr>
              <a:xfrm>
                <a:off x="7658671" y="5852938"/>
                <a:ext cx="1087404" cy="37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move</a:t>
                </a:r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(</a:t>
                </a:r>
                <a:r>
                  <a:rPr lang="en-US" sz="1200" dirty="0" err="1">
                    <a:solidFill>
                      <a:srgbClr val="0070C0"/>
                    </a:solidFill>
                    <a:effectLst/>
                  </a:rPr>
                  <a:t>x,y</a:t>
                </a:r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)</a:t>
                </a:r>
              </a:p>
            </p:txBody>
          </p:sp>
        </p:grp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2E46D0F2-F6FC-69B1-604A-F804F5B0FCBE}"/>
                </a:ext>
              </a:extLst>
            </p:cNvPr>
            <p:cNvCxnSpPr>
              <a:cxnSpLocks/>
              <a:stCxn id="31" idx="2"/>
              <a:endCxn id="41" idx="1"/>
            </p:cNvCxnSpPr>
            <p:nvPr/>
          </p:nvCxnSpPr>
          <p:spPr>
            <a:xfrm rot="5400000" flipH="1">
              <a:off x="3062809" y="4593927"/>
              <a:ext cx="2279328" cy="900098"/>
            </a:xfrm>
            <a:prstGeom prst="bentConnector4">
              <a:avLst>
                <a:gd name="adj1" fmla="val -10029"/>
                <a:gd name="adj2" fmla="val 14797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A4E2F0-7F18-8C67-E062-0A2AB7DA4535}"/>
                </a:ext>
              </a:extLst>
            </p:cNvPr>
            <p:cNvSpPr txBox="1"/>
            <p:nvPr/>
          </p:nvSpPr>
          <p:spPr>
            <a:xfrm>
              <a:off x="4707197" y="4282539"/>
              <a:ext cx="496451" cy="375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No</a:t>
              </a:r>
              <a:endParaRPr lang="zh-CN" altLang="en-US" sz="1200" dirty="0"/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0E971657-EB25-1B65-C6A1-A21CA87E6BDD}"/>
                </a:ext>
              </a:extLst>
            </p:cNvPr>
            <p:cNvCxnSpPr>
              <a:cxnSpLocks/>
              <a:stCxn id="41" idx="3"/>
              <a:endCxn id="29" idx="0"/>
            </p:cNvCxnSpPr>
            <p:nvPr/>
          </p:nvCxnSpPr>
          <p:spPr>
            <a:xfrm>
              <a:off x="5552622" y="3904312"/>
              <a:ext cx="1911530" cy="146890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8DA670E-7DA1-39B4-B7D0-35CEEAC84320}"/>
                </a:ext>
              </a:extLst>
            </p:cNvPr>
            <p:cNvGrpSpPr/>
            <p:nvPr/>
          </p:nvGrpSpPr>
          <p:grpSpPr>
            <a:xfrm>
              <a:off x="6240016" y="5373216"/>
              <a:ext cx="2376264" cy="720080"/>
              <a:chOff x="6240016" y="5373216"/>
              <a:chExt cx="2376264" cy="720080"/>
            </a:xfrm>
          </p:grpSpPr>
          <p:sp>
            <p:nvSpPr>
              <p:cNvPr id="29" name="Rounded Rectangle 17">
                <a:extLst>
                  <a:ext uri="{FF2B5EF4-FFF2-40B4-BE49-F238E27FC236}">
                    <a16:creationId xmlns:a16="http://schemas.microsoft.com/office/drawing/2014/main" id="{8C7C203C-C778-04AB-6EB8-CA03CFFE3385}"/>
                  </a:ext>
                </a:extLst>
              </p:cNvPr>
              <p:cNvSpPr/>
              <p:nvPr/>
            </p:nvSpPr>
            <p:spPr>
              <a:xfrm>
                <a:off x="6312024" y="5373216"/>
                <a:ext cx="2304256" cy="72008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0" name="TextBox 4">
                <a:extLst>
                  <a:ext uri="{FF2B5EF4-FFF2-40B4-BE49-F238E27FC236}">
                    <a16:creationId xmlns:a16="http://schemas.microsoft.com/office/drawing/2014/main" id="{69604DE5-4F56-D329-C69E-8600B415DE61}"/>
                  </a:ext>
                </a:extLst>
              </p:cNvPr>
              <p:cNvSpPr txBox="1"/>
              <p:nvPr/>
            </p:nvSpPr>
            <p:spPr>
              <a:xfrm>
                <a:off x="6240016" y="5373216"/>
                <a:ext cx="2250734" cy="71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&gt; </a:t>
                </a:r>
                <a:r>
                  <a:rPr lang="en-US" sz="1400" dirty="0"/>
                  <a:t>Show the result</a:t>
                </a:r>
              </a:p>
              <a:p>
                <a:pPr algn="ctr"/>
                <a:r>
                  <a:rPr lang="en-US" altLang="zh-CN" sz="1400" dirty="0"/>
                  <a:t>&gt; </a:t>
                </a:r>
                <a:r>
                  <a:rPr lang="en-US" sz="1400" dirty="0"/>
                  <a:t>Close input flow</a:t>
                </a:r>
                <a:endParaRPr lang="en-CN" sz="1400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408F1E-0250-AFC9-33B3-CA536E565D3A}"/>
                </a:ext>
              </a:extLst>
            </p:cNvPr>
            <p:cNvGrpSpPr/>
            <p:nvPr/>
          </p:nvGrpSpPr>
          <p:grpSpPr>
            <a:xfrm>
              <a:off x="2783632" y="3326889"/>
              <a:ext cx="6192688" cy="3270462"/>
              <a:chOff x="2783632" y="3326889"/>
              <a:chExt cx="6192688" cy="327046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55DF0C-EF1E-5AC9-D05E-9EF71CF9A1E0}"/>
                  </a:ext>
                </a:extLst>
              </p:cNvPr>
              <p:cNvSpPr/>
              <p:nvPr/>
            </p:nvSpPr>
            <p:spPr>
              <a:xfrm>
                <a:off x="2783632" y="3326889"/>
                <a:ext cx="6192688" cy="3270462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EBDC9B9-D746-29A3-95F2-A99863D8B4A0}"/>
                  </a:ext>
                </a:extLst>
              </p:cNvPr>
              <p:cNvSpPr txBox="1"/>
              <p:nvPr/>
            </p:nvSpPr>
            <p:spPr>
              <a:xfrm>
                <a:off x="5841657" y="3357631"/>
                <a:ext cx="3066330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/>
                  <a:t>The While loop in the </a:t>
                </a:r>
                <a:r>
                  <a:rPr lang="en-US" altLang="zh-CN" sz="1200" b="1" dirty="0"/>
                  <a:t>play() </a:t>
                </a:r>
                <a:r>
                  <a:rPr lang="en-US" altLang="zh-CN" sz="1050" dirty="0"/>
                  <a:t>function</a:t>
                </a:r>
                <a:endParaRPr lang="zh-CN" altLang="en-US" sz="1050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EFBE9C3-54D1-1155-2AD0-7557D8D2EFB6}"/>
                </a:ext>
              </a:extLst>
            </p:cNvPr>
            <p:cNvGrpSpPr/>
            <p:nvPr/>
          </p:nvGrpSpPr>
          <p:grpSpPr>
            <a:xfrm>
              <a:off x="5243228" y="5967618"/>
              <a:ext cx="3697467" cy="560622"/>
              <a:chOff x="5243228" y="5967618"/>
              <a:chExt cx="3697467" cy="560622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364F80D-39C3-F185-D4C8-2CD877A0147A}"/>
                  </a:ext>
                </a:extLst>
              </p:cNvPr>
              <p:cNvCxnSpPr>
                <a:cxnSpLocks/>
                <a:stCxn id="31" idx="3"/>
                <a:endCxn id="26" idx="1"/>
              </p:cNvCxnSpPr>
              <p:nvPr/>
            </p:nvCxnSpPr>
            <p:spPr>
              <a:xfrm>
                <a:off x="5243228" y="5967618"/>
                <a:ext cx="692661" cy="38832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7649B9-0D59-E469-61B7-DFD0A89CAF69}"/>
                  </a:ext>
                </a:extLst>
              </p:cNvPr>
              <p:cNvSpPr txBox="1"/>
              <p:nvPr/>
            </p:nvSpPr>
            <p:spPr>
              <a:xfrm>
                <a:off x="5935889" y="6183640"/>
                <a:ext cx="3004806" cy="344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/>
                  <a:t>Use </a:t>
                </a:r>
                <a:r>
                  <a:rPr lang="en-US" altLang="zh-CN" sz="1050" b="1" dirty="0" err="1"/>
                  <a:t>checkWin</a:t>
                </a:r>
                <a:r>
                  <a:rPr lang="en-US" altLang="zh-CN" sz="1050" b="1" dirty="0"/>
                  <a:t>() </a:t>
                </a:r>
                <a:r>
                  <a:rPr lang="en-US" altLang="zh-CN" sz="1050" dirty="0"/>
                  <a:t>to modify </a:t>
                </a:r>
                <a:r>
                  <a:rPr lang="en-US" altLang="zh-CN" sz="1050" b="1" dirty="0" err="1"/>
                  <a:t>gameOver</a:t>
                </a:r>
                <a:endParaRPr lang="en-US" altLang="zh-CN" sz="1050" b="1" dirty="0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259B900-EACC-92E3-0871-C93D41D96592}"/>
                </a:ext>
              </a:extLst>
            </p:cNvPr>
            <p:cNvSpPr txBox="1"/>
            <p:nvPr/>
          </p:nvSpPr>
          <p:spPr>
            <a:xfrm>
              <a:off x="6312024" y="3892118"/>
              <a:ext cx="524993" cy="375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Yes</a:t>
              </a:r>
              <a:endParaRPr lang="zh-CN" altLang="en-US" sz="1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07DF354-E87A-EABD-046D-9D52036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3" y="2038643"/>
            <a:ext cx="5267584" cy="3377904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ED29A57D-2A17-B9C4-FBA9-9E7A15FEAAF5}"/>
              </a:ext>
            </a:extLst>
          </p:cNvPr>
          <p:cNvSpPr/>
          <p:nvPr/>
        </p:nvSpPr>
        <p:spPr>
          <a:xfrm>
            <a:off x="440904" y="3196220"/>
            <a:ext cx="2126704" cy="1096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DC2E18B-E915-247E-7C1A-28F4D1AD55B5}"/>
              </a:ext>
            </a:extLst>
          </p:cNvPr>
          <p:cNvSpPr txBox="1"/>
          <p:nvPr/>
        </p:nvSpPr>
        <p:spPr>
          <a:xfrm>
            <a:off x="440904" y="2061581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Change to JavaFX starter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3692F9C8-DCB4-01BA-9DDB-80811513E1C2}"/>
              </a:ext>
            </a:extLst>
          </p:cNvPr>
          <p:cNvSpPr/>
          <p:nvPr/>
        </p:nvSpPr>
        <p:spPr>
          <a:xfrm rot="19893767">
            <a:off x="1488399" y="2451087"/>
            <a:ext cx="125766" cy="7095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9276AF-AEFD-0C66-5435-F6DCC357A2A3}"/>
              </a:ext>
            </a:extLst>
          </p:cNvPr>
          <p:cNvSpPr/>
          <p:nvPr/>
        </p:nvSpPr>
        <p:spPr>
          <a:xfrm>
            <a:off x="3359696" y="4653136"/>
            <a:ext cx="1152128" cy="1743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E8052C8F-7B2B-8465-3061-B246675D93C8}"/>
              </a:ext>
            </a:extLst>
          </p:cNvPr>
          <p:cNvSpPr/>
          <p:nvPr/>
        </p:nvSpPr>
        <p:spPr>
          <a:xfrm rot="13704046">
            <a:off x="2843255" y="4665091"/>
            <a:ext cx="125766" cy="7095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77D77C-D70A-CE80-491E-82D5F10B14C2}"/>
              </a:ext>
            </a:extLst>
          </p:cNvPr>
          <p:cNvSpPr txBox="1"/>
          <p:nvPr/>
        </p:nvSpPr>
        <p:spPr>
          <a:xfrm>
            <a:off x="642364" y="5339350"/>
            <a:ext cx="232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 JavaFX to render it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(render it outside)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2EF0B2-5BAE-5CC0-6A02-9E2CBAF23F4A}"/>
              </a:ext>
            </a:extLst>
          </p:cNvPr>
          <p:cNvSpPr/>
          <p:nvPr/>
        </p:nvSpPr>
        <p:spPr>
          <a:xfrm>
            <a:off x="3350969" y="4857941"/>
            <a:ext cx="1575297" cy="1743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6F4AC4F-F0CB-5840-B98B-F18E7D5D40EE}"/>
              </a:ext>
            </a:extLst>
          </p:cNvPr>
          <p:cNvSpPr/>
          <p:nvPr/>
        </p:nvSpPr>
        <p:spPr>
          <a:xfrm rot="8728553">
            <a:off x="4798082" y="5018411"/>
            <a:ext cx="125766" cy="7095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40E8494-6AC5-B74B-DBDF-83A19610E59C}"/>
              </a:ext>
            </a:extLst>
          </p:cNvPr>
          <p:cNvSpPr txBox="1"/>
          <p:nvPr/>
        </p:nvSpPr>
        <p:spPr>
          <a:xfrm>
            <a:off x="4872666" y="5708698"/>
            <a:ext cx="218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From “console input”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 “mouse event”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F78DA8-5C01-B3CF-3F87-C9B61CCDE312}"/>
              </a:ext>
            </a:extLst>
          </p:cNvPr>
          <p:cNvSpPr/>
          <p:nvPr/>
        </p:nvSpPr>
        <p:spPr>
          <a:xfrm>
            <a:off x="3350969" y="5058656"/>
            <a:ext cx="991827" cy="1743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71CE22D8-B4CA-C8DF-A558-63FAF444A160}"/>
              </a:ext>
            </a:extLst>
          </p:cNvPr>
          <p:cNvSpPr/>
          <p:nvPr/>
        </p:nvSpPr>
        <p:spPr>
          <a:xfrm rot="10800000">
            <a:off x="3783999" y="5327807"/>
            <a:ext cx="163018" cy="405449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6A827AF-4407-BC35-15D5-04E6A49B7967}"/>
              </a:ext>
            </a:extLst>
          </p:cNvPr>
          <p:cNvSpPr txBox="1"/>
          <p:nvPr/>
        </p:nvSpPr>
        <p:spPr>
          <a:xfrm>
            <a:off x="2757205" y="5738038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Handled by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Event Listener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(Implicit while loop)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F7C8D20-B54D-9771-577E-088DF80DD654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8546801" y="2964793"/>
            <a:ext cx="26405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80" name="直接连接符 1048579">
            <a:extLst>
              <a:ext uri="{FF2B5EF4-FFF2-40B4-BE49-F238E27FC236}">
                <a16:creationId xmlns:a16="http://schemas.microsoft.com/office/drawing/2014/main" id="{1FAD825D-5A0E-681F-4383-A1B7D7B73D3D}"/>
              </a:ext>
            </a:extLst>
          </p:cNvPr>
          <p:cNvCxnSpPr>
            <a:cxnSpLocks/>
          </p:cNvCxnSpPr>
          <p:nvPr/>
        </p:nvCxnSpPr>
        <p:spPr>
          <a:xfrm>
            <a:off x="9264352" y="3283699"/>
            <a:ext cx="11860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85" name="直接连接符 1048584">
            <a:extLst>
              <a:ext uri="{FF2B5EF4-FFF2-40B4-BE49-F238E27FC236}">
                <a16:creationId xmlns:a16="http://schemas.microsoft.com/office/drawing/2014/main" id="{A448C2A2-F593-8AF6-0CC6-D9AC79F3CE08}"/>
              </a:ext>
            </a:extLst>
          </p:cNvPr>
          <p:cNvCxnSpPr>
            <a:cxnSpLocks/>
          </p:cNvCxnSpPr>
          <p:nvPr/>
        </p:nvCxnSpPr>
        <p:spPr>
          <a:xfrm flipH="1">
            <a:off x="8478552" y="3283699"/>
            <a:ext cx="172462" cy="1303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88" name="直接连接符 1048587">
            <a:extLst>
              <a:ext uri="{FF2B5EF4-FFF2-40B4-BE49-F238E27FC236}">
                <a16:creationId xmlns:a16="http://schemas.microsoft.com/office/drawing/2014/main" id="{7E69A1A2-2462-B7BA-C61E-5414CAF99B85}"/>
              </a:ext>
            </a:extLst>
          </p:cNvPr>
          <p:cNvCxnSpPr>
            <a:cxnSpLocks/>
          </p:cNvCxnSpPr>
          <p:nvPr/>
        </p:nvCxnSpPr>
        <p:spPr>
          <a:xfrm>
            <a:off x="8651014" y="3283699"/>
            <a:ext cx="179512" cy="1184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2" name="文本框 1048591">
            <a:extLst>
              <a:ext uri="{FF2B5EF4-FFF2-40B4-BE49-F238E27FC236}">
                <a16:creationId xmlns:a16="http://schemas.microsoft.com/office/drawing/2014/main" id="{CB100E35-B24D-9E71-1C79-C139CABC84F8}"/>
              </a:ext>
            </a:extLst>
          </p:cNvPr>
          <p:cNvSpPr txBox="1"/>
          <p:nvPr/>
        </p:nvSpPr>
        <p:spPr>
          <a:xfrm>
            <a:off x="8368228" y="3335211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implicit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48595" name="文本框 1048594">
            <a:extLst>
              <a:ext uri="{FF2B5EF4-FFF2-40B4-BE49-F238E27FC236}">
                <a16:creationId xmlns:a16="http://schemas.microsoft.com/office/drawing/2014/main" id="{D103F082-5805-13C9-1C7F-E5B9DBFEEFB1}"/>
              </a:ext>
            </a:extLst>
          </p:cNvPr>
          <p:cNvSpPr txBox="1"/>
          <p:nvPr/>
        </p:nvSpPr>
        <p:spPr>
          <a:xfrm>
            <a:off x="9260900" y="3309548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via Event Listener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48596" name="直接连接符 1048595">
            <a:extLst>
              <a:ext uri="{FF2B5EF4-FFF2-40B4-BE49-F238E27FC236}">
                <a16:creationId xmlns:a16="http://schemas.microsoft.com/office/drawing/2014/main" id="{E181E736-7439-95D3-AFED-AF4B4157B3D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7182175" y="4664351"/>
            <a:ext cx="107334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8" name="文本框 1048597">
            <a:extLst>
              <a:ext uri="{FF2B5EF4-FFF2-40B4-BE49-F238E27FC236}">
                <a16:creationId xmlns:a16="http://schemas.microsoft.com/office/drawing/2014/main" id="{11943C1C-9AA8-91FA-BD62-999109D4EEAF}"/>
              </a:ext>
            </a:extLst>
          </p:cNvPr>
          <p:cNvSpPr txBox="1"/>
          <p:nvPr/>
        </p:nvSpPr>
        <p:spPr>
          <a:xfrm>
            <a:off x="7799796" y="4094964"/>
            <a:ext cx="123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via Mouse Event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(</a:t>
            </a:r>
            <a:r>
              <a:rPr lang="en-US" altLang="zh-CN" sz="1100" dirty="0" err="1">
                <a:solidFill>
                  <a:srgbClr val="FF0000"/>
                </a:solidFill>
              </a:rPr>
              <a:t>MouseClick</a:t>
            </a:r>
            <a:r>
              <a:rPr lang="en-US" altLang="zh-CN" sz="1100" dirty="0">
                <a:solidFill>
                  <a:srgbClr val="FF0000"/>
                </a:solidFill>
              </a:rPr>
              <a:t> Here)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48599" name="直接连接符 1048598">
            <a:extLst>
              <a:ext uri="{FF2B5EF4-FFF2-40B4-BE49-F238E27FC236}">
                <a16:creationId xmlns:a16="http://schemas.microsoft.com/office/drawing/2014/main" id="{02587455-213F-305C-45AD-36D57A1BA4D7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8534250" y="2200081"/>
            <a:ext cx="34688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2" name="文本框 1048601">
            <a:extLst>
              <a:ext uri="{FF2B5EF4-FFF2-40B4-BE49-F238E27FC236}">
                <a16:creationId xmlns:a16="http://schemas.microsoft.com/office/drawing/2014/main" id="{BEF4BF7B-96DC-EBCF-AB3C-958473A1F406}"/>
              </a:ext>
            </a:extLst>
          </p:cNvPr>
          <p:cNvSpPr txBox="1"/>
          <p:nvPr/>
        </p:nvSpPr>
        <p:spPr>
          <a:xfrm>
            <a:off x="8572194" y="2256314"/>
            <a:ext cx="3399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The instance of `</a:t>
            </a:r>
            <a:r>
              <a:rPr lang="en-US" altLang="zh-CN" sz="1100" dirty="0" err="1">
                <a:solidFill>
                  <a:srgbClr val="FF0000"/>
                </a:solidFill>
              </a:rPr>
              <a:t>GomokuGameFX</a:t>
            </a:r>
            <a:r>
              <a:rPr lang="en-US" altLang="zh-CN" sz="1100" dirty="0">
                <a:solidFill>
                  <a:srgbClr val="FF0000"/>
                </a:solidFill>
              </a:rPr>
              <a:t>` holds one instance of `</a:t>
            </a:r>
            <a:r>
              <a:rPr lang="en-US" altLang="zh-CN" sz="1100" dirty="0" err="1">
                <a:solidFill>
                  <a:srgbClr val="FF0000"/>
                </a:solidFill>
              </a:rPr>
              <a:t>GomokuGame</a:t>
            </a:r>
            <a:r>
              <a:rPr lang="en-US" altLang="zh-CN" sz="1100" dirty="0">
                <a:solidFill>
                  <a:srgbClr val="FF0000"/>
                </a:solidFill>
              </a:rPr>
              <a:t>`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39C9-F02B-53AC-9919-4B60AEBC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2C88CEAC-39AA-AD98-6152-3AB69DB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Lambda Expression</a:t>
            </a:r>
            <a:endParaRPr lang="zh-CN" sz="3200" dirty="0"/>
          </a:p>
        </p:txBody>
      </p:sp>
      <p:sp>
        <p:nvSpPr>
          <p:cNvPr id="1048583" name="文本框 1048582">
            <a:extLst>
              <a:ext uri="{FF2B5EF4-FFF2-40B4-BE49-F238E27FC236}">
                <a16:creationId xmlns:a16="http://schemas.microsoft.com/office/drawing/2014/main" id="{CFBA47D1-EE41-FCDB-720B-4C38F2959FB6}"/>
              </a:ext>
            </a:extLst>
          </p:cNvPr>
          <p:cNvSpPr txBox="1"/>
          <p:nvPr/>
        </p:nvSpPr>
        <p:spPr>
          <a:xfrm>
            <a:off x="4655840" y="30481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 brief glance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48591" name="图片 1048590">
            <a:extLst>
              <a:ext uri="{FF2B5EF4-FFF2-40B4-BE49-F238E27FC236}">
                <a16:creationId xmlns:a16="http://schemas.microsoft.com/office/drawing/2014/main" id="{4A4477D4-EA19-146C-3F30-9D9F6FC0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2" y="1318456"/>
            <a:ext cx="4647473" cy="5062872"/>
          </a:xfrm>
          <a:prstGeom prst="rect">
            <a:avLst/>
          </a:prstGeom>
        </p:spPr>
      </p:pic>
      <p:pic>
        <p:nvPicPr>
          <p:cNvPr id="1048594" name="图片 1048593">
            <a:extLst>
              <a:ext uri="{FF2B5EF4-FFF2-40B4-BE49-F238E27FC236}">
                <a16:creationId xmlns:a16="http://schemas.microsoft.com/office/drawing/2014/main" id="{75454445-A2E3-F937-BCF8-556C243B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32" y="1916258"/>
            <a:ext cx="2232248" cy="1104313"/>
          </a:xfrm>
          <a:prstGeom prst="rect">
            <a:avLst/>
          </a:prstGeom>
        </p:spPr>
      </p:pic>
      <p:sp>
        <p:nvSpPr>
          <p:cNvPr id="1048597" name="文本框 1048596">
            <a:extLst>
              <a:ext uri="{FF2B5EF4-FFF2-40B4-BE49-F238E27FC236}">
                <a16:creationId xmlns:a16="http://schemas.microsoft.com/office/drawing/2014/main" id="{54E47C41-D63E-9144-BA5E-293C34A91A9D}"/>
              </a:ext>
            </a:extLst>
          </p:cNvPr>
          <p:cNvSpPr txBox="1"/>
          <p:nvPr/>
        </p:nvSpPr>
        <p:spPr>
          <a:xfrm>
            <a:off x="5183485" y="1273736"/>
            <a:ext cx="188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 after running the code</a:t>
            </a:r>
            <a:endParaRPr lang="zh-CN" altLang="en-US" sz="1400" dirty="0"/>
          </a:p>
        </p:txBody>
      </p:sp>
      <p:sp>
        <p:nvSpPr>
          <p:cNvPr id="1048599" name="文本框 1048598">
            <a:extLst>
              <a:ext uri="{FF2B5EF4-FFF2-40B4-BE49-F238E27FC236}">
                <a16:creationId xmlns:a16="http://schemas.microsoft.com/office/drawing/2014/main" id="{1DB881A8-E181-A317-166E-67223F61D3B6}"/>
              </a:ext>
            </a:extLst>
          </p:cNvPr>
          <p:cNvSpPr txBox="1"/>
          <p:nvPr/>
        </p:nvSpPr>
        <p:spPr>
          <a:xfrm>
            <a:off x="5123816" y="3284984"/>
            <a:ext cx="6264696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Lambda expression is some </a:t>
            </a:r>
            <a:r>
              <a:rPr lang="en-US" altLang="zh-CN" sz="1600" dirty="0">
                <a:solidFill>
                  <a:srgbClr val="525252"/>
                </a:solidFill>
                <a:latin typeface="Segoe UI" panose="020B0502040204020203" pitchFamily="34" charset="0"/>
              </a:rPr>
              <a:t>s</a:t>
            </a:r>
            <a:r>
              <a:rPr lang="en-US" altLang="zh-CN" sz="1600" b="0" i="0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yntactic sugar for anonymous initialization of some </a:t>
            </a:r>
            <a:r>
              <a:rPr lang="en-US" altLang="zh-CN" sz="1600" dirty="0">
                <a:solidFill>
                  <a:srgbClr val="525252"/>
                </a:solidFill>
                <a:latin typeface="Segoe UI" panose="020B0502040204020203" pitchFamily="34" charset="0"/>
              </a:rPr>
              <a:t>functional interface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25252"/>
                </a:solidFill>
                <a:latin typeface="Segoe UI" panose="020B0502040204020203" pitchFamily="34" charset="0"/>
              </a:rPr>
              <a:t>A functional interface should be of one and only one abstract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 type of the target class and the type(s) of the argument(s) for the only overridden function is inferred from the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Such context could be the </a:t>
            </a:r>
            <a:r>
              <a:rPr lang="en-US" altLang="zh-CN" sz="1600" dirty="0" err="1"/>
              <a:t>lvalue</a:t>
            </a:r>
            <a:r>
              <a:rPr lang="en-US" altLang="zh-CN" sz="1600" dirty="0"/>
              <a:t> or the function call, without ambiguity.</a:t>
            </a:r>
            <a:endParaRPr lang="zh-CN" altLang="en-US" sz="1600" dirty="0"/>
          </a:p>
        </p:txBody>
      </p:sp>
      <p:sp>
        <p:nvSpPr>
          <p:cNvPr id="1048600" name="文本框 1048599">
            <a:extLst>
              <a:ext uri="{FF2B5EF4-FFF2-40B4-BE49-F238E27FC236}">
                <a16:creationId xmlns:a16="http://schemas.microsoft.com/office/drawing/2014/main" id="{80F6231F-96C5-04DC-BBC6-9F8043B22B5D}"/>
              </a:ext>
            </a:extLst>
          </p:cNvPr>
          <p:cNvSpPr txBox="1"/>
          <p:nvPr/>
        </p:nvSpPr>
        <p:spPr>
          <a:xfrm>
            <a:off x="7824192" y="1124744"/>
            <a:ext cx="400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A small task: try to rewrite project 1 using lambda expression?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8602" name="图片 1048601">
            <a:extLst>
              <a:ext uri="{FF2B5EF4-FFF2-40B4-BE49-F238E27FC236}">
                <a16:creationId xmlns:a16="http://schemas.microsoft.com/office/drawing/2014/main" id="{6D48C2E3-4A7F-AEA7-EAD4-53115AF5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749" y="1468600"/>
            <a:ext cx="1834362" cy="169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8604" name="图片 1048603">
            <a:extLst>
              <a:ext uri="{FF2B5EF4-FFF2-40B4-BE49-F238E27FC236}">
                <a16:creationId xmlns:a16="http://schemas.microsoft.com/office/drawing/2014/main" id="{6B96F6F5-E428-64A2-E2CC-75877FDA3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45" y="1484784"/>
            <a:ext cx="2195064" cy="169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39C9-F02B-53AC-9919-4B60AEBC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2C88CEAC-39AA-AD98-6152-3AB69DB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Lambda Expression</a:t>
            </a:r>
            <a:endParaRPr lang="zh-CN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EDBE125-0081-DEE6-C8B4-48248216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6" y="3034524"/>
            <a:ext cx="4167793" cy="1503776"/>
          </a:xfrm>
          <a:prstGeom prst="rect">
            <a:avLst/>
          </a:prstGeom>
        </p:spPr>
      </p:pic>
      <p:sp>
        <p:nvSpPr>
          <p:cNvPr id="22" name="箭头: 下 21">
            <a:extLst>
              <a:ext uri="{FF2B5EF4-FFF2-40B4-BE49-F238E27FC236}">
                <a16:creationId xmlns:a16="http://schemas.microsoft.com/office/drawing/2014/main" id="{A6360CB5-F68B-7481-51A7-70C4BBAF3E9F}"/>
              </a:ext>
            </a:extLst>
          </p:cNvPr>
          <p:cNvSpPr/>
          <p:nvPr/>
        </p:nvSpPr>
        <p:spPr>
          <a:xfrm>
            <a:off x="2009908" y="4646023"/>
            <a:ext cx="432048" cy="2271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35D1DE8-8C21-3DD9-C66E-4CC6B917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11" y="5998759"/>
            <a:ext cx="4314989" cy="438711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E93BB5EF-5189-40EC-0CA9-12DFDEE3DDE3}"/>
              </a:ext>
            </a:extLst>
          </p:cNvPr>
          <p:cNvSpPr txBox="1"/>
          <p:nvPr/>
        </p:nvSpPr>
        <p:spPr>
          <a:xfrm>
            <a:off x="5159896" y="306021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anonymous class is defined and 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only overridden function is the `handle()`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argument type of the `handle()` function need to be explicitly provided</a:t>
            </a:r>
            <a:endParaRPr lang="zh-CN" altLang="en-US" dirty="0"/>
          </a:p>
        </p:txBody>
      </p:sp>
      <p:pic>
        <p:nvPicPr>
          <p:cNvPr id="1048577" name="图片 1048576">
            <a:extLst>
              <a:ext uri="{FF2B5EF4-FFF2-40B4-BE49-F238E27FC236}">
                <a16:creationId xmlns:a16="http://schemas.microsoft.com/office/drawing/2014/main" id="{1AD34D9D-52A2-F34D-52BC-3D4F9470C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033268"/>
            <a:ext cx="4104456" cy="1661859"/>
          </a:xfrm>
          <a:prstGeom prst="rect">
            <a:avLst/>
          </a:prstGeom>
        </p:spPr>
      </p:pic>
      <p:sp>
        <p:nvSpPr>
          <p:cNvPr id="1048578" name="箭头: 下 1048577">
            <a:extLst>
              <a:ext uri="{FF2B5EF4-FFF2-40B4-BE49-F238E27FC236}">
                <a16:creationId xmlns:a16="http://schemas.microsoft.com/office/drawing/2014/main" id="{0A6D9795-A8C2-CFDD-21A7-A7465428D71E}"/>
              </a:ext>
            </a:extLst>
          </p:cNvPr>
          <p:cNvSpPr/>
          <p:nvPr/>
        </p:nvSpPr>
        <p:spPr>
          <a:xfrm>
            <a:off x="2063552" y="2746930"/>
            <a:ext cx="432048" cy="2271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8581" name="图片 1048580">
            <a:extLst>
              <a:ext uri="{FF2B5EF4-FFF2-40B4-BE49-F238E27FC236}">
                <a16:creationId xmlns:a16="http://schemas.microsoft.com/office/drawing/2014/main" id="{A48BA6EB-AB68-1384-3FF2-E0DBD4421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12" y="4947338"/>
            <a:ext cx="4314989" cy="452701"/>
          </a:xfrm>
          <a:prstGeom prst="rect">
            <a:avLst/>
          </a:prstGeom>
        </p:spPr>
      </p:pic>
      <p:sp>
        <p:nvSpPr>
          <p:cNvPr id="1048582" name="箭头: 下 1048581">
            <a:extLst>
              <a:ext uri="{FF2B5EF4-FFF2-40B4-BE49-F238E27FC236}">
                <a16:creationId xmlns:a16="http://schemas.microsoft.com/office/drawing/2014/main" id="{A514B067-775C-ED54-BAEC-46CDD5693374}"/>
              </a:ext>
            </a:extLst>
          </p:cNvPr>
          <p:cNvSpPr/>
          <p:nvPr/>
        </p:nvSpPr>
        <p:spPr>
          <a:xfrm>
            <a:off x="2009908" y="5597598"/>
            <a:ext cx="432048" cy="2271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3" name="文本框 1048582">
            <a:extLst>
              <a:ext uri="{FF2B5EF4-FFF2-40B4-BE49-F238E27FC236}">
                <a16:creationId xmlns:a16="http://schemas.microsoft.com/office/drawing/2014/main" id="{CFBA47D1-EE41-FCDB-720B-4C38F2959FB6}"/>
              </a:ext>
            </a:extLst>
          </p:cNvPr>
          <p:cNvSpPr txBox="1"/>
          <p:nvPr/>
        </p:nvSpPr>
        <p:spPr>
          <a:xfrm>
            <a:off x="4655840" y="304812"/>
            <a:ext cx="371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Using Instructor’s code as an example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584" name="文本框 1048583">
            <a:extLst>
              <a:ext uri="{FF2B5EF4-FFF2-40B4-BE49-F238E27FC236}">
                <a16:creationId xmlns:a16="http://schemas.microsoft.com/office/drawing/2014/main" id="{DF78D48F-5266-7D4C-A5F8-C5D6D817BD30}"/>
              </a:ext>
            </a:extLst>
          </p:cNvPr>
          <p:cNvSpPr txBox="1"/>
          <p:nvPr/>
        </p:nvSpPr>
        <p:spPr>
          <a:xfrm>
            <a:off x="5159896" y="472514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Statement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argument type of the `handle()` function is omitted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Write lines (and return statement) inside “{}”</a:t>
            </a:r>
          </a:p>
        </p:txBody>
      </p:sp>
      <p:sp>
        <p:nvSpPr>
          <p:cNvPr id="1048586" name="文本框 1048585">
            <a:extLst>
              <a:ext uri="{FF2B5EF4-FFF2-40B4-BE49-F238E27FC236}">
                <a16:creationId xmlns:a16="http://schemas.microsoft.com/office/drawing/2014/main" id="{997E03AB-E5AF-FE27-9BFE-93EE0ABFBB79}"/>
              </a:ext>
            </a:extLst>
          </p:cNvPr>
          <p:cNvSpPr txBox="1"/>
          <p:nvPr/>
        </p:nvSpPr>
        <p:spPr>
          <a:xfrm>
            <a:off x="5159896" y="589494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Expression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Only an expression is allowed, without “;”</a:t>
            </a:r>
          </a:p>
        </p:txBody>
      </p:sp>
      <p:sp>
        <p:nvSpPr>
          <p:cNvPr id="1048587" name="文本框 1048586">
            <a:extLst>
              <a:ext uri="{FF2B5EF4-FFF2-40B4-BE49-F238E27FC236}">
                <a16:creationId xmlns:a16="http://schemas.microsoft.com/office/drawing/2014/main" id="{F1183685-C8CF-C45B-F7A0-4ADA909502DE}"/>
              </a:ext>
            </a:extLst>
          </p:cNvPr>
          <p:cNvSpPr txBox="1"/>
          <p:nvPr/>
        </p:nvSpPr>
        <p:spPr>
          <a:xfrm>
            <a:off x="5159896" y="1275357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explicit local class `</a:t>
            </a:r>
            <a:r>
              <a:rPr lang="en-US" altLang="zh-CN" dirty="0" err="1"/>
              <a:t>MyEventHandler</a:t>
            </a:r>
            <a:r>
              <a:rPr lang="en-US" altLang="zh-CN" dirty="0"/>
              <a:t>` is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only overridden function is the `handle()`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argument type of the `handle()` function need to be explicitly provided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3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593" name="图片 1048592">
            <a:extLst>
              <a:ext uri="{FF2B5EF4-FFF2-40B4-BE49-F238E27FC236}">
                <a16:creationId xmlns:a16="http://schemas.microsoft.com/office/drawing/2014/main" id="{55EBAE0D-C823-10B0-143E-915A6388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80" y="4053491"/>
            <a:ext cx="2200075" cy="2207401"/>
          </a:xfrm>
          <a:prstGeom prst="rect">
            <a:avLst/>
          </a:prstGeom>
        </p:spPr>
      </p:pic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Layout</a:t>
            </a:r>
            <a:endParaRPr lang="zh-CN" sz="32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DAE1351-8E49-04F6-48F7-5A3204417E24}"/>
              </a:ext>
            </a:extLst>
          </p:cNvPr>
          <p:cNvGrpSpPr/>
          <p:nvPr/>
        </p:nvGrpSpPr>
        <p:grpSpPr>
          <a:xfrm>
            <a:off x="191344" y="1340768"/>
            <a:ext cx="5326932" cy="2448272"/>
            <a:chOff x="335359" y="1052736"/>
            <a:chExt cx="5326932" cy="244827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64B2256-CC21-CFF1-26B9-2ACCDBD5F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359" y="1052736"/>
              <a:ext cx="5326932" cy="244827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A911A9-9EC9-E7A9-D3C6-941B54A55412}"/>
                </a:ext>
              </a:extLst>
            </p:cNvPr>
            <p:cNvSpPr/>
            <p:nvPr/>
          </p:nvSpPr>
          <p:spPr>
            <a:xfrm>
              <a:off x="1822713" y="1124744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7A5831-412D-00C4-1930-56C1E1D9CC4C}"/>
              </a:ext>
            </a:extLst>
          </p:cNvPr>
          <p:cNvGrpSpPr/>
          <p:nvPr/>
        </p:nvGrpSpPr>
        <p:grpSpPr>
          <a:xfrm>
            <a:off x="335359" y="3933056"/>
            <a:ext cx="4729523" cy="2448272"/>
            <a:chOff x="335359" y="3933056"/>
            <a:chExt cx="4729523" cy="244827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E57913C-C933-55A8-D54F-647E4DD3A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359" y="3933056"/>
              <a:ext cx="4729523" cy="2448272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099E590-A543-6CAE-B4A5-4F544C29D7AD}"/>
                </a:ext>
              </a:extLst>
            </p:cNvPr>
            <p:cNvSpPr/>
            <p:nvPr/>
          </p:nvSpPr>
          <p:spPr>
            <a:xfrm>
              <a:off x="1991544" y="5517232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BB3B846-A226-94FF-4656-03A49DFE1395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 flipH="1" flipV="1">
            <a:off x="1750706" y="1412776"/>
            <a:ext cx="384854" cy="4176464"/>
          </a:xfrm>
          <a:prstGeom prst="curvedConnector4">
            <a:avLst>
              <a:gd name="adj1" fmla="val -893173"/>
              <a:gd name="adj2" fmla="val 1073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A682D10-BE8A-EBA2-6B7F-3341BBE68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1340768"/>
            <a:ext cx="5256584" cy="2452827"/>
          </a:xfrm>
          <a:prstGeom prst="rect">
            <a:avLst/>
          </a:prstGeom>
        </p:spPr>
      </p:pic>
      <p:sp>
        <p:nvSpPr>
          <p:cNvPr id="1048584" name="文本框 1048583">
            <a:extLst>
              <a:ext uri="{FF2B5EF4-FFF2-40B4-BE49-F238E27FC236}">
                <a16:creationId xmlns:a16="http://schemas.microsoft.com/office/drawing/2014/main" id="{0409340B-FD2C-2B7A-5584-D6B0A2BABD33}"/>
              </a:ext>
            </a:extLst>
          </p:cNvPr>
          <p:cNvSpPr txBox="1"/>
          <p:nvPr/>
        </p:nvSpPr>
        <p:spPr>
          <a:xfrm>
            <a:off x="8040216" y="4149080"/>
            <a:ext cx="360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Each unit presents some “+” (except for the boundary &amp; corners)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For the boundary or the corner, let the line start from the center of the unit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The horizontal line and the vertical line in each block is stored in a Pane instance rather than directly placed on the </a:t>
            </a:r>
            <a:r>
              <a:rPr lang="en-US" altLang="zh-CN" sz="1200" dirty="0" err="1"/>
              <a:t>StackPane</a:t>
            </a:r>
            <a:r>
              <a:rPr lang="en-US" altLang="zh-CN" sz="1200" dirty="0"/>
              <a:t> instance </a:t>
            </a:r>
            <a:r>
              <a:rPr lang="en-US" altLang="zh-CN" sz="1200" b="1" dirty="0"/>
              <a:t>(why?)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Note that some blank space here is added to make it more obvious (will not appear with the code provided)</a:t>
            </a:r>
          </a:p>
        </p:txBody>
      </p:sp>
      <p:sp>
        <p:nvSpPr>
          <p:cNvPr id="1048590" name="矩形 1048589">
            <a:extLst>
              <a:ext uri="{FF2B5EF4-FFF2-40B4-BE49-F238E27FC236}">
                <a16:creationId xmlns:a16="http://schemas.microsoft.com/office/drawing/2014/main" id="{524778AF-6B60-C17B-84DE-96AB4AB97283}"/>
              </a:ext>
            </a:extLst>
          </p:cNvPr>
          <p:cNvSpPr/>
          <p:nvPr/>
        </p:nvSpPr>
        <p:spPr>
          <a:xfrm>
            <a:off x="5587180" y="4060042"/>
            <a:ext cx="155921" cy="16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4" name="矩形 1048593">
            <a:extLst>
              <a:ext uri="{FF2B5EF4-FFF2-40B4-BE49-F238E27FC236}">
                <a16:creationId xmlns:a16="http://schemas.microsoft.com/office/drawing/2014/main" id="{ED0470DF-8183-380D-47A8-462DB0A01F0F}"/>
              </a:ext>
            </a:extLst>
          </p:cNvPr>
          <p:cNvSpPr/>
          <p:nvPr/>
        </p:nvSpPr>
        <p:spPr>
          <a:xfrm>
            <a:off x="6459522" y="4638845"/>
            <a:ext cx="155921" cy="16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9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Layout</a:t>
            </a:r>
            <a:endParaRPr lang="zh-CN" sz="3200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A682D10-BE8A-EBA2-6B7F-3341BBE6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340768"/>
            <a:ext cx="5256584" cy="2452827"/>
          </a:xfrm>
          <a:prstGeom prst="rect">
            <a:avLst/>
          </a:prstGeom>
        </p:spPr>
      </p:pic>
      <p:sp>
        <p:nvSpPr>
          <p:cNvPr id="1048579" name="文本框 1048578">
            <a:extLst>
              <a:ext uri="{FF2B5EF4-FFF2-40B4-BE49-F238E27FC236}">
                <a16:creationId xmlns:a16="http://schemas.microsoft.com/office/drawing/2014/main" id="{91109C26-825E-2D43-9375-04AAE09E66A1}"/>
              </a:ext>
            </a:extLst>
          </p:cNvPr>
          <p:cNvSpPr txBox="1"/>
          <p:nvPr/>
        </p:nvSpPr>
        <p:spPr>
          <a:xfrm>
            <a:off x="5447928" y="3933056"/>
            <a:ext cx="59046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In JavaFX, when you're dealing with layout containers such as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the layout of child nodes is managed by the container itself, which includes their positioning. This means that properties like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and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of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Line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node will not directly control its position within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the way you might expect if you're trying to position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Line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relative to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's top-left corner.</a:t>
            </a: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Instead,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and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properties of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Line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define the start and end points of the line relative to the line's own local coordinate system. When you add the line to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the line will be centered in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by default, and its start and end points will be calculated from the center position where the line is placed, not from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's top-left corner.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We may check the size of a block’s children to see whether a stone is placed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If the size &gt; 1, there is some stone on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Remove element starting from 1 to remove the stone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5E8E56-BA72-740D-FBED-9C184535FDAE}"/>
              </a:ext>
            </a:extLst>
          </p:cNvPr>
          <p:cNvGrpSpPr/>
          <p:nvPr/>
        </p:nvGrpSpPr>
        <p:grpSpPr>
          <a:xfrm>
            <a:off x="191344" y="1340768"/>
            <a:ext cx="5326932" cy="2448272"/>
            <a:chOff x="335359" y="1052736"/>
            <a:chExt cx="5326932" cy="244827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EF78D0F-4A94-F1EA-86CB-16F41732A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359" y="1052736"/>
              <a:ext cx="5326932" cy="24482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26AAA0-618C-A52A-3C4A-3715D286824F}"/>
                </a:ext>
              </a:extLst>
            </p:cNvPr>
            <p:cNvSpPr/>
            <p:nvPr/>
          </p:nvSpPr>
          <p:spPr>
            <a:xfrm>
              <a:off x="1822713" y="1124744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ECEB65-8809-69C3-BA3C-D75BCF6524DB}"/>
              </a:ext>
            </a:extLst>
          </p:cNvPr>
          <p:cNvGrpSpPr/>
          <p:nvPr/>
        </p:nvGrpSpPr>
        <p:grpSpPr>
          <a:xfrm>
            <a:off x="335359" y="3933056"/>
            <a:ext cx="4729523" cy="2448272"/>
            <a:chOff x="335359" y="3933056"/>
            <a:chExt cx="4729523" cy="244827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6AABE08-CA87-8905-7EF1-306CFAB4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359" y="3933056"/>
              <a:ext cx="4729523" cy="244827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03D8D2-8316-1B14-2BAF-651EE7E8ECF1}"/>
                </a:ext>
              </a:extLst>
            </p:cNvPr>
            <p:cNvSpPr/>
            <p:nvPr/>
          </p:nvSpPr>
          <p:spPr>
            <a:xfrm>
              <a:off x="1991544" y="5517232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23C2404-D9B8-12AE-B7CC-0858C312799D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flipH="1" flipV="1">
            <a:off x="1750706" y="1412776"/>
            <a:ext cx="384854" cy="4176464"/>
          </a:xfrm>
          <a:prstGeom prst="curvedConnector4">
            <a:avLst>
              <a:gd name="adj1" fmla="val -893173"/>
              <a:gd name="adj2" fmla="val 1073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5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Layout</a:t>
            </a:r>
            <a:endParaRPr lang="zh-CN" sz="3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3BA647-58B0-E6AC-D892-5A878A16E56C}"/>
              </a:ext>
            </a:extLst>
          </p:cNvPr>
          <p:cNvSpPr/>
          <p:nvPr/>
        </p:nvSpPr>
        <p:spPr>
          <a:xfrm>
            <a:off x="2423578" y="1444868"/>
            <a:ext cx="208823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DE5A59-FDF5-C549-B053-381E7AE7EE67}"/>
              </a:ext>
            </a:extLst>
          </p:cNvPr>
          <p:cNvSpPr txBox="1"/>
          <p:nvPr/>
        </p:nvSpPr>
        <p:spPr>
          <a:xfrm>
            <a:off x="2436996" y="1439096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B1BA732F-DE61-5B85-A23D-E12E775E4CEE}"/>
              </a:ext>
            </a:extLst>
          </p:cNvPr>
          <p:cNvSpPr/>
          <p:nvPr/>
        </p:nvSpPr>
        <p:spPr>
          <a:xfrm>
            <a:off x="2891630" y="1912920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3FB37008-FA19-71B6-C753-7EDCEA6A9D76}"/>
              </a:ext>
            </a:extLst>
          </p:cNvPr>
          <p:cNvSpPr/>
          <p:nvPr/>
        </p:nvSpPr>
        <p:spPr>
          <a:xfrm rot="2161550">
            <a:off x="3510133" y="1534420"/>
            <a:ext cx="108153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103A25-9C94-08D3-EAA1-A54E784EE718}"/>
              </a:ext>
            </a:extLst>
          </p:cNvPr>
          <p:cNvCxnSpPr>
            <a:stCxn id="45" idx="1"/>
            <a:endCxn id="45" idx="3"/>
          </p:cNvCxnSpPr>
          <p:nvPr/>
        </p:nvCxnSpPr>
        <p:spPr>
          <a:xfrm>
            <a:off x="2423578" y="1984928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03131EC-95A6-58EE-CB7A-AA0D07CC9419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3467694" y="1444868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8" name="文本框 1048577">
            <a:extLst>
              <a:ext uri="{FF2B5EF4-FFF2-40B4-BE49-F238E27FC236}">
                <a16:creationId xmlns:a16="http://schemas.microsoft.com/office/drawing/2014/main" id="{9609B090-D1CB-4C34-5E7C-A32655BE9530}"/>
              </a:ext>
            </a:extLst>
          </p:cNvPr>
          <p:cNvSpPr txBox="1"/>
          <p:nvPr/>
        </p:nvSpPr>
        <p:spPr>
          <a:xfrm>
            <a:off x="3322409" y="1190952"/>
            <a:ext cx="1398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layoutX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layoutY</a:t>
            </a:r>
            <a:r>
              <a:rPr lang="en-US" altLang="zh-CN" sz="1050" dirty="0"/>
              <a:t> = 0, 0</a:t>
            </a:r>
            <a:endParaRPr lang="zh-CN" altLang="en-US" sz="1050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3E94AAE6-C732-7B66-B231-13569AC1310B}"/>
              </a:ext>
            </a:extLst>
          </p:cNvPr>
          <p:cNvSpPr/>
          <p:nvPr/>
        </p:nvSpPr>
        <p:spPr>
          <a:xfrm rot="10800000">
            <a:off x="2808258" y="2159373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A33EAA0-F17A-D08E-4460-BFA45B4526DE}"/>
              </a:ext>
            </a:extLst>
          </p:cNvPr>
          <p:cNvSpPr/>
          <p:nvPr/>
        </p:nvSpPr>
        <p:spPr>
          <a:xfrm rot="10800000">
            <a:off x="4004434" y="2175684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FE45AD-1CFF-5C99-7B3E-F12883A42C83}"/>
              </a:ext>
            </a:extLst>
          </p:cNvPr>
          <p:cNvSpPr txBox="1"/>
          <p:nvPr/>
        </p:nvSpPr>
        <p:spPr>
          <a:xfrm>
            <a:off x="2063538" y="2810131"/>
            <a:ext cx="12923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startX</a:t>
            </a:r>
            <a:r>
              <a:rPr lang="en-US" altLang="zh-CN" sz="1050" dirty="0"/>
              <a:t> = CELLSIZE / 2</a:t>
            </a:r>
          </a:p>
          <a:p>
            <a:r>
              <a:rPr lang="en-US" altLang="zh-CN" sz="1050" dirty="0" err="1"/>
              <a:t>startY</a:t>
            </a:r>
            <a:r>
              <a:rPr lang="en-US" altLang="zh-CN" sz="1050" dirty="0"/>
              <a:t> = CELLSIZE / 2</a:t>
            </a:r>
            <a:endParaRPr lang="zh-CN" altLang="en-US" sz="105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C26FDB-FBBC-C2F9-BA4F-1ED8388B43CB}"/>
              </a:ext>
            </a:extLst>
          </p:cNvPr>
          <p:cNvSpPr txBox="1"/>
          <p:nvPr/>
        </p:nvSpPr>
        <p:spPr>
          <a:xfrm>
            <a:off x="361154" y="1815743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StackPane</a:t>
            </a:r>
            <a:r>
              <a:rPr lang="en-US" altLang="zh-CN" sz="1200" dirty="0"/>
              <a:t> Instance’s</a:t>
            </a:r>
          </a:p>
          <a:p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altLang="zh-CN" sz="1200" b="0" dirty="0" err="1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US" altLang="zh-CN" sz="1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/>
              <a:t>(Default)</a:t>
            </a:r>
          </a:p>
          <a:p>
            <a:r>
              <a:rPr lang="en-US" altLang="zh-CN" sz="1200" dirty="0"/>
              <a:t>Size: not yet set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2EACB-9335-5990-D0A2-CC9DDCE3DD94}"/>
              </a:ext>
            </a:extLst>
          </p:cNvPr>
          <p:cNvSpPr txBox="1"/>
          <p:nvPr/>
        </p:nvSpPr>
        <p:spPr>
          <a:xfrm>
            <a:off x="3575706" y="2820900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endX</a:t>
            </a:r>
            <a:r>
              <a:rPr lang="en-US" altLang="zh-CN" sz="1050" dirty="0"/>
              <a:t> = CELLSIZE</a:t>
            </a:r>
          </a:p>
          <a:p>
            <a:r>
              <a:rPr lang="en-US" altLang="zh-CN" sz="1050" dirty="0" err="1"/>
              <a:t>endY</a:t>
            </a:r>
            <a:r>
              <a:rPr lang="en-US" altLang="zh-CN" sz="1050" dirty="0"/>
              <a:t> = CELLSIZE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EFFD3A-CE51-7D23-E611-9DEBC798179B}"/>
              </a:ext>
            </a:extLst>
          </p:cNvPr>
          <p:cNvSpPr/>
          <p:nvPr/>
        </p:nvSpPr>
        <p:spPr>
          <a:xfrm>
            <a:off x="5237615" y="1439096"/>
            <a:ext cx="2088232" cy="10801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BD5C2D-B229-0C82-59B3-33136792DCDA}"/>
              </a:ext>
            </a:extLst>
          </p:cNvPr>
          <p:cNvSpPr txBox="1"/>
          <p:nvPr/>
        </p:nvSpPr>
        <p:spPr>
          <a:xfrm>
            <a:off x="5876171" y="1623481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DD2DB37-BB29-66E2-7CB4-6B22BB0D2AD8}"/>
              </a:ext>
            </a:extLst>
          </p:cNvPr>
          <p:cNvSpPr/>
          <p:nvPr/>
        </p:nvSpPr>
        <p:spPr>
          <a:xfrm>
            <a:off x="5705667" y="1907148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1809A4D-B345-25AF-1576-5BF7F1A31B11}"/>
              </a:ext>
            </a:extLst>
          </p:cNvPr>
          <p:cNvSpPr/>
          <p:nvPr/>
        </p:nvSpPr>
        <p:spPr>
          <a:xfrm rot="18313489" flipH="1">
            <a:off x="5322925" y="1351168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CC1859-9E78-B3DE-EC64-ED25D5D5E78C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5237615" y="1979156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4B43CF-BE2B-3E68-6E1A-6E334E9E4918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281731" y="1439096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4CB324D-47CF-1A17-FE94-488E72AD6414}"/>
              </a:ext>
            </a:extLst>
          </p:cNvPr>
          <p:cNvSpPr/>
          <p:nvPr/>
        </p:nvSpPr>
        <p:spPr>
          <a:xfrm>
            <a:off x="5568224" y="1661763"/>
            <a:ext cx="1439178" cy="6139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8FC0030-4DFD-A1D8-000D-B0DDEFCE4E9A}"/>
              </a:ext>
            </a:extLst>
          </p:cNvPr>
          <p:cNvSpPr/>
          <p:nvPr/>
        </p:nvSpPr>
        <p:spPr>
          <a:xfrm rot="13693932" flipH="1">
            <a:off x="5329814" y="2223033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8078A00-930C-5F39-2897-6D25065FB0C1}"/>
              </a:ext>
            </a:extLst>
          </p:cNvPr>
          <p:cNvSpPr/>
          <p:nvPr/>
        </p:nvSpPr>
        <p:spPr>
          <a:xfrm rot="3133855" flipH="1">
            <a:off x="7079260" y="1355682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5C4790C-FDB8-3371-9B80-225A9386E6D6}"/>
              </a:ext>
            </a:extLst>
          </p:cNvPr>
          <p:cNvSpPr/>
          <p:nvPr/>
        </p:nvSpPr>
        <p:spPr>
          <a:xfrm rot="7333323" flipH="1">
            <a:off x="7090244" y="2193409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D1F735-DFB9-F1AE-94E2-D6EA95AF8F6F}"/>
              </a:ext>
            </a:extLst>
          </p:cNvPr>
          <p:cNvSpPr txBox="1"/>
          <p:nvPr/>
        </p:nvSpPr>
        <p:spPr>
          <a:xfrm>
            <a:off x="5710538" y="2633525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Auto Shrinking</a:t>
            </a:r>
          </a:p>
          <a:p>
            <a:r>
              <a:rPr lang="en-US" altLang="zh-CN" sz="1100" dirty="0"/>
              <a:t>for Size not Specified</a:t>
            </a:r>
            <a:endParaRPr lang="zh-CN" altLang="en-US" sz="1100" dirty="0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F9169D4A-8E33-F0BF-E47F-40B3DA21BADF}"/>
              </a:ext>
            </a:extLst>
          </p:cNvPr>
          <p:cNvSpPr/>
          <p:nvPr/>
        </p:nvSpPr>
        <p:spPr>
          <a:xfrm>
            <a:off x="7973919" y="1959660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6E9B63-B38F-FF44-5C19-E856A51668C0}"/>
              </a:ext>
            </a:extLst>
          </p:cNvPr>
          <p:cNvSpPr/>
          <p:nvPr/>
        </p:nvSpPr>
        <p:spPr>
          <a:xfrm>
            <a:off x="7901911" y="1887652"/>
            <a:ext cx="1296144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7AD966-64BE-6901-3C19-827814866260}"/>
              </a:ext>
            </a:extLst>
          </p:cNvPr>
          <p:cNvSpPr/>
          <p:nvPr/>
        </p:nvSpPr>
        <p:spPr>
          <a:xfrm>
            <a:off x="2977363" y="4394889"/>
            <a:ext cx="208823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2555C2-568F-623D-B1F9-F781C5DF45BB}"/>
              </a:ext>
            </a:extLst>
          </p:cNvPr>
          <p:cNvSpPr txBox="1"/>
          <p:nvPr/>
        </p:nvSpPr>
        <p:spPr>
          <a:xfrm>
            <a:off x="2990781" y="4389117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CBAE9FAB-5CF8-23A8-7F5A-E74BF7E99457}"/>
              </a:ext>
            </a:extLst>
          </p:cNvPr>
          <p:cNvSpPr/>
          <p:nvPr/>
        </p:nvSpPr>
        <p:spPr>
          <a:xfrm>
            <a:off x="3445415" y="4862941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26232940-BAA1-45D0-0BD8-2AEE81C3B02B}"/>
              </a:ext>
            </a:extLst>
          </p:cNvPr>
          <p:cNvSpPr/>
          <p:nvPr/>
        </p:nvSpPr>
        <p:spPr>
          <a:xfrm rot="2161550">
            <a:off x="4063918" y="4484441"/>
            <a:ext cx="108153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9C624E0-4820-03B8-E90F-CCB1D58AC129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2977363" y="4934949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3353DC3-72D6-47D3-1715-B61A42FA5AFA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4021479" y="4394889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216D658-0953-718A-0670-B1E934A15291}"/>
              </a:ext>
            </a:extLst>
          </p:cNvPr>
          <p:cNvSpPr txBox="1"/>
          <p:nvPr/>
        </p:nvSpPr>
        <p:spPr>
          <a:xfrm>
            <a:off x="3876194" y="4140973"/>
            <a:ext cx="1398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layoutX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layoutY</a:t>
            </a:r>
            <a:r>
              <a:rPr lang="en-US" altLang="zh-CN" sz="1050" dirty="0"/>
              <a:t> = 0, 0</a:t>
            </a:r>
            <a:endParaRPr lang="zh-CN" altLang="en-US" sz="1050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FB883FC9-15C5-A195-BE5F-0BD579B11A64}"/>
              </a:ext>
            </a:extLst>
          </p:cNvPr>
          <p:cNvSpPr/>
          <p:nvPr/>
        </p:nvSpPr>
        <p:spPr>
          <a:xfrm rot="10800000">
            <a:off x="3362043" y="5109394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D285D022-37F1-E29C-4C99-F40B2E353496}"/>
              </a:ext>
            </a:extLst>
          </p:cNvPr>
          <p:cNvSpPr/>
          <p:nvPr/>
        </p:nvSpPr>
        <p:spPr>
          <a:xfrm rot="10800000">
            <a:off x="4558219" y="5125705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D5B22E-297E-5289-D07D-ACAF2CCA4C54}"/>
              </a:ext>
            </a:extLst>
          </p:cNvPr>
          <p:cNvSpPr txBox="1"/>
          <p:nvPr/>
        </p:nvSpPr>
        <p:spPr>
          <a:xfrm>
            <a:off x="2617323" y="5760152"/>
            <a:ext cx="12923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startX</a:t>
            </a:r>
            <a:r>
              <a:rPr lang="en-US" altLang="zh-CN" sz="1050" dirty="0"/>
              <a:t> = CELLSIZE / 2</a:t>
            </a:r>
          </a:p>
          <a:p>
            <a:r>
              <a:rPr lang="en-US" altLang="zh-CN" sz="1050" dirty="0" err="1"/>
              <a:t>startY</a:t>
            </a:r>
            <a:r>
              <a:rPr lang="en-US" altLang="zh-CN" sz="1050" dirty="0"/>
              <a:t> = CELLSIZE / 2</a:t>
            </a:r>
            <a:endParaRPr lang="zh-CN" altLang="en-US" sz="105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0D3499-9D38-23D6-9F26-F335B1B4DA82}"/>
              </a:ext>
            </a:extLst>
          </p:cNvPr>
          <p:cNvSpPr txBox="1"/>
          <p:nvPr/>
        </p:nvSpPr>
        <p:spPr>
          <a:xfrm>
            <a:off x="539723" y="4504801"/>
            <a:ext cx="2280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StackPane</a:t>
            </a:r>
            <a:r>
              <a:rPr lang="en-US" altLang="zh-CN" sz="1200" dirty="0"/>
              <a:t> Instance’s</a:t>
            </a:r>
          </a:p>
          <a:p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altLang="zh-CN" sz="1200" b="0" dirty="0" err="1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US" altLang="zh-CN" sz="1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/>
              <a:t>(Default)</a:t>
            </a:r>
          </a:p>
          <a:p>
            <a:r>
              <a:rPr lang="en-US" altLang="zh-CN" sz="1200" b="1" dirty="0" err="1">
                <a:solidFill>
                  <a:srgbClr val="AA37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setMinSize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9A15FF1-FDB4-E3D7-773A-A2974D6AC2A2}"/>
              </a:ext>
            </a:extLst>
          </p:cNvPr>
          <p:cNvSpPr txBox="1"/>
          <p:nvPr/>
        </p:nvSpPr>
        <p:spPr>
          <a:xfrm>
            <a:off x="4129491" y="5770921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endX</a:t>
            </a:r>
            <a:r>
              <a:rPr lang="en-US" altLang="zh-CN" sz="1050" dirty="0"/>
              <a:t> = CELLSIZE</a:t>
            </a:r>
          </a:p>
          <a:p>
            <a:r>
              <a:rPr lang="en-US" altLang="zh-CN" sz="1050" dirty="0" err="1"/>
              <a:t>endY</a:t>
            </a:r>
            <a:r>
              <a:rPr lang="en-US" altLang="zh-CN" sz="1050" dirty="0"/>
              <a:t> = CELLSIZE</a:t>
            </a:r>
            <a:endParaRPr lang="zh-CN" altLang="en-US" sz="105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27C61A-57BA-6F95-8497-5877771564AE}"/>
              </a:ext>
            </a:extLst>
          </p:cNvPr>
          <p:cNvCxnSpPr/>
          <p:nvPr/>
        </p:nvCxnSpPr>
        <p:spPr>
          <a:xfrm>
            <a:off x="335360" y="3573016"/>
            <a:ext cx="1152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6ADA6AB-EAB3-8B96-7B7A-E1FB2AF2C19D}"/>
              </a:ext>
            </a:extLst>
          </p:cNvPr>
          <p:cNvCxnSpPr>
            <a:cxnSpLocks/>
          </p:cNvCxnSpPr>
          <p:nvPr/>
        </p:nvCxnSpPr>
        <p:spPr>
          <a:xfrm>
            <a:off x="6090061" y="3645024"/>
            <a:ext cx="0" cy="28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67D746-7072-9D07-A451-5E6A13130019}"/>
              </a:ext>
            </a:extLst>
          </p:cNvPr>
          <p:cNvSpPr/>
          <p:nvPr/>
        </p:nvSpPr>
        <p:spPr>
          <a:xfrm>
            <a:off x="8963384" y="4394889"/>
            <a:ext cx="208823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766994F-1F91-07E7-1688-ECD61ACC329A}"/>
              </a:ext>
            </a:extLst>
          </p:cNvPr>
          <p:cNvSpPr txBox="1"/>
          <p:nvPr/>
        </p:nvSpPr>
        <p:spPr>
          <a:xfrm>
            <a:off x="9001288" y="4547251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1048576" name="箭头: 下 1048575">
            <a:extLst>
              <a:ext uri="{FF2B5EF4-FFF2-40B4-BE49-F238E27FC236}">
                <a16:creationId xmlns:a16="http://schemas.microsoft.com/office/drawing/2014/main" id="{0AFA6D90-14C2-E153-CEF6-EEAB9E59D0B7}"/>
              </a:ext>
            </a:extLst>
          </p:cNvPr>
          <p:cNvSpPr/>
          <p:nvPr/>
        </p:nvSpPr>
        <p:spPr>
          <a:xfrm rot="2161550">
            <a:off x="8971342" y="3954456"/>
            <a:ext cx="108153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8577" name="直接连接符 1048576">
            <a:extLst>
              <a:ext uri="{FF2B5EF4-FFF2-40B4-BE49-F238E27FC236}">
                <a16:creationId xmlns:a16="http://schemas.microsoft.com/office/drawing/2014/main" id="{6824AA42-049F-84F0-50DF-A21448343DCB}"/>
              </a:ext>
            </a:extLst>
          </p:cNvPr>
          <p:cNvCxnSpPr>
            <a:stCxn id="60" idx="1"/>
            <a:endCxn id="60" idx="3"/>
          </p:cNvCxnSpPr>
          <p:nvPr/>
        </p:nvCxnSpPr>
        <p:spPr>
          <a:xfrm>
            <a:off x="8963384" y="4934949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79" name="直接连接符 1048578">
            <a:extLst>
              <a:ext uri="{FF2B5EF4-FFF2-40B4-BE49-F238E27FC236}">
                <a16:creationId xmlns:a16="http://schemas.microsoft.com/office/drawing/2014/main" id="{7A1BCAA8-60DA-F5F0-B31B-2587FCCE4FDC}"/>
              </a:ext>
            </a:extLst>
          </p:cNvPr>
          <p:cNvCxnSpPr>
            <a:cxnSpLocks/>
            <a:stCxn id="60" idx="0"/>
            <a:endCxn id="60" idx="2"/>
          </p:cNvCxnSpPr>
          <p:nvPr/>
        </p:nvCxnSpPr>
        <p:spPr>
          <a:xfrm>
            <a:off x="10007500" y="4394889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0" name="文本框 1048579">
            <a:extLst>
              <a:ext uri="{FF2B5EF4-FFF2-40B4-BE49-F238E27FC236}">
                <a16:creationId xmlns:a16="http://schemas.microsoft.com/office/drawing/2014/main" id="{D124B27E-1171-4696-1197-37DFF5E4463C}"/>
              </a:ext>
            </a:extLst>
          </p:cNvPr>
          <p:cNvSpPr txBox="1"/>
          <p:nvPr/>
        </p:nvSpPr>
        <p:spPr>
          <a:xfrm>
            <a:off x="9142770" y="3847836"/>
            <a:ext cx="1398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layoutX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layoutY</a:t>
            </a:r>
            <a:r>
              <a:rPr lang="en-US" altLang="zh-CN" sz="1050" dirty="0"/>
              <a:t> = 0, 0</a:t>
            </a:r>
            <a:endParaRPr lang="zh-CN" altLang="en-US" sz="1050" dirty="0"/>
          </a:p>
        </p:txBody>
      </p:sp>
      <p:sp>
        <p:nvSpPr>
          <p:cNvPr id="1048581" name="箭头: 下 1048580">
            <a:extLst>
              <a:ext uri="{FF2B5EF4-FFF2-40B4-BE49-F238E27FC236}">
                <a16:creationId xmlns:a16="http://schemas.microsoft.com/office/drawing/2014/main" id="{A7C8FAE9-5AB0-FCCA-C7C8-C3411A1C2939}"/>
              </a:ext>
            </a:extLst>
          </p:cNvPr>
          <p:cNvSpPr/>
          <p:nvPr/>
        </p:nvSpPr>
        <p:spPr>
          <a:xfrm rot="10800000">
            <a:off x="8852359" y="4527615"/>
            <a:ext cx="73269" cy="1133629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2" name="箭头: 下 1048581">
            <a:extLst>
              <a:ext uri="{FF2B5EF4-FFF2-40B4-BE49-F238E27FC236}">
                <a16:creationId xmlns:a16="http://schemas.microsoft.com/office/drawing/2014/main" id="{03F3C317-CB54-4B06-C4C3-D8D09BAF0CB9}"/>
              </a:ext>
            </a:extLst>
          </p:cNvPr>
          <p:cNvSpPr/>
          <p:nvPr/>
        </p:nvSpPr>
        <p:spPr>
          <a:xfrm rot="10800000">
            <a:off x="10036072" y="4530200"/>
            <a:ext cx="83369" cy="115838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3" name="文本框 1048582">
            <a:extLst>
              <a:ext uri="{FF2B5EF4-FFF2-40B4-BE49-F238E27FC236}">
                <a16:creationId xmlns:a16="http://schemas.microsoft.com/office/drawing/2014/main" id="{38B57FD5-BA74-94B4-AB4E-06A63C6CF6F2}"/>
              </a:ext>
            </a:extLst>
          </p:cNvPr>
          <p:cNvSpPr txBox="1"/>
          <p:nvPr/>
        </p:nvSpPr>
        <p:spPr>
          <a:xfrm>
            <a:off x="8206188" y="5701165"/>
            <a:ext cx="12923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startX</a:t>
            </a:r>
            <a:r>
              <a:rPr lang="en-US" altLang="zh-CN" sz="1050" dirty="0"/>
              <a:t> = CELLSIZE / 2</a:t>
            </a:r>
          </a:p>
          <a:p>
            <a:r>
              <a:rPr lang="en-US" altLang="zh-CN" sz="1050" dirty="0" err="1"/>
              <a:t>startY</a:t>
            </a:r>
            <a:r>
              <a:rPr lang="en-US" altLang="zh-CN" sz="1050" dirty="0"/>
              <a:t> = CELLSIZE / 2</a:t>
            </a:r>
            <a:endParaRPr lang="zh-CN" altLang="en-US" sz="1050" dirty="0"/>
          </a:p>
        </p:txBody>
      </p:sp>
      <p:sp>
        <p:nvSpPr>
          <p:cNvPr id="1048584" name="文本框 1048583">
            <a:extLst>
              <a:ext uri="{FF2B5EF4-FFF2-40B4-BE49-F238E27FC236}">
                <a16:creationId xmlns:a16="http://schemas.microsoft.com/office/drawing/2014/main" id="{C51B1ACC-E0F8-2B61-58B5-37975EE2AC08}"/>
              </a:ext>
            </a:extLst>
          </p:cNvPr>
          <p:cNvSpPr txBox="1"/>
          <p:nvPr/>
        </p:nvSpPr>
        <p:spPr>
          <a:xfrm>
            <a:off x="6525744" y="4504801"/>
            <a:ext cx="2280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StackPane</a:t>
            </a:r>
            <a:r>
              <a:rPr lang="en-US" altLang="zh-CN" sz="1200" dirty="0"/>
              <a:t> Instance’s</a:t>
            </a:r>
          </a:p>
          <a:p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altLang="zh-CN" sz="1200" b="0" dirty="0" err="1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TOP_LEFT</a:t>
            </a:r>
            <a:r>
              <a:rPr lang="en-US" altLang="zh-CN" sz="1200" dirty="0"/>
              <a:t>(Default)</a:t>
            </a:r>
          </a:p>
          <a:p>
            <a:r>
              <a:rPr lang="en-US" altLang="zh-CN" sz="1200" b="1" dirty="0" err="1">
                <a:solidFill>
                  <a:srgbClr val="AA37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setMinSize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200" dirty="0"/>
          </a:p>
        </p:txBody>
      </p:sp>
      <p:sp>
        <p:nvSpPr>
          <p:cNvPr id="1048585" name="文本框 1048584">
            <a:extLst>
              <a:ext uri="{FF2B5EF4-FFF2-40B4-BE49-F238E27FC236}">
                <a16:creationId xmlns:a16="http://schemas.microsoft.com/office/drawing/2014/main" id="{F182F515-580E-C7DB-E3DD-1C012A141314}"/>
              </a:ext>
            </a:extLst>
          </p:cNvPr>
          <p:cNvSpPr txBox="1"/>
          <p:nvPr/>
        </p:nvSpPr>
        <p:spPr>
          <a:xfrm>
            <a:off x="9718834" y="57011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endX</a:t>
            </a:r>
            <a:r>
              <a:rPr lang="en-US" altLang="zh-CN" sz="1050" dirty="0"/>
              <a:t> = CELLSIZE</a:t>
            </a:r>
          </a:p>
          <a:p>
            <a:r>
              <a:rPr lang="en-US" altLang="zh-CN" sz="1050" dirty="0" err="1"/>
              <a:t>endY</a:t>
            </a:r>
            <a:r>
              <a:rPr lang="en-US" altLang="zh-CN" sz="1050" dirty="0"/>
              <a:t> = CELLSIZE</a:t>
            </a:r>
            <a:endParaRPr lang="zh-CN" altLang="en-US" sz="1050" dirty="0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2B9A0F29-6A08-716A-3167-C9B7C84C9713}"/>
              </a:ext>
            </a:extLst>
          </p:cNvPr>
          <p:cNvSpPr/>
          <p:nvPr/>
        </p:nvSpPr>
        <p:spPr>
          <a:xfrm>
            <a:off x="8925629" y="4328656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48587" name="直接连接符 1048586">
            <a:extLst>
              <a:ext uri="{FF2B5EF4-FFF2-40B4-BE49-F238E27FC236}">
                <a16:creationId xmlns:a16="http://schemas.microsoft.com/office/drawing/2014/main" id="{3CD3B22D-B031-A1B4-CA5C-41B320365AD4}"/>
              </a:ext>
            </a:extLst>
          </p:cNvPr>
          <p:cNvCxnSpPr>
            <a:cxnSpLocks/>
          </p:cNvCxnSpPr>
          <p:nvPr/>
        </p:nvCxnSpPr>
        <p:spPr>
          <a:xfrm flipH="1">
            <a:off x="9002521" y="1587680"/>
            <a:ext cx="892775" cy="13781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88" name="矩形 1048587">
            <a:extLst>
              <a:ext uri="{FF2B5EF4-FFF2-40B4-BE49-F238E27FC236}">
                <a16:creationId xmlns:a16="http://schemas.microsoft.com/office/drawing/2014/main" id="{1DEF78EF-EBF0-C6AD-43AE-9D79ECB35A25}"/>
              </a:ext>
            </a:extLst>
          </p:cNvPr>
          <p:cNvSpPr/>
          <p:nvPr/>
        </p:nvSpPr>
        <p:spPr>
          <a:xfrm>
            <a:off x="10155497" y="1966722"/>
            <a:ext cx="1096131" cy="10383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590" name="流程图: 过程 1048589">
            <a:extLst>
              <a:ext uri="{FF2B5EF4-FFF2-40B4-BE49-F238E27FC236}">
                <a16:creationId xmlns:a16="http://schemas.microsoft.com/office/drawing/2014/main" id="{BE93B013-DE65-3946-6B22-0879A63DD1D4}"/>
              </a:ext>
            </a:extLst>
          </p:cNvPr>
          <p:cNvSpPr/>
          <p:nvPr/>
        </p:nvSpPr>
        <p:spPr>
          <a:xfrm rot="5400000">
            <a:off x="10238312" y="2416872"/>
            <a:ext cx="929884" cy="11494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48592" name="流程图: 过程 1048591">
            <a:extLst>
              <a:ext uri="{FF2B5EF4-FFF2-40B4-BE49-F238E27FC236}">
                <a16:creationId xmlns:a16="http://schemas.microsoft.com/office/drawing/2014/main" id="{65223FB4-EDEF-F194-B987-5E79CF053A4B}"/>
              </a:ext>
            </a:extLst>
          </p:cNvPr>
          <p:cNvSpPr/>
          <p:nvPr/>
        </p:nvSpPr>
        <p:spPr>
          <a:xfrm>
            <a:off x="10238312" y="2415430"/>
            <a:ext cx="929884" cy="11494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48593" name="文本框 1048592">
            <a:extLst>
              <a:ext uri="{FF2B5EF4-FFF2-40B4-BE49-F238E27FC236}">
                <a16:creationId xmlns:a16="http://schemas.microsoft.com/office/drawing/2014/main" id="{0C866F0D-98B9-F23C-3E89-AA597513CDBE}"/>
              </a:ext>
            </a:extLst>
          </p:cNvPr>
          <p:cNvSpPr txBox="1"/>
          <p:nvPr/>
        </p:nvSpPr>
        <p:spPr>
          <a:xfrm>
            <a:off x="7844554" y="1023863"/>
            <a:ext cx="1707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Size of the </a:t>
            </a:r>
            <a:r>
              <a:rPr lang="en-US" altLang="zh-CN" sz="1100" dirty="0" err="1">
                <a:solidFill>
                  <a:schemeClr val="accent1"/>
                </a:solidFill>
              </a:rPr>
              <a:t>StackPane</a:t>
            </a:r>
            <a:r>
              <a:rPr lang="en-US" altLang="zh-CN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/>
              <a:t>instance (approximately):</a:t>
            </a:r>
          </a:p>
          <a:p>
            <a:r>
              <a:rPr lang="en-US" altLang="zh-CN" sz="1100" dirty="0"/>
              <a:t>Height = </a:t>
            </a:r>
            <a:r>
              <a:rPr lang="en-US" altLang="zh-CN" sz="1100" dirty="0" err="1"/>
              <a:t>LineWidth</a:t>
            </a:r>
            <a:endParaRPr lang="en-US" altLang="zh-CN" sz="1100" dirty="0"/>
          </a:p>
          <a:p>
            <a:r>
              <a:rPr lang="en-US" altLang="zh-CN" sz="1100" dirty="0"/>
              <a:t>Width = CELLSIZE / 2</a:t>
            </a:r>
          </a:p>
        </p:txBody>
      </p:sp>
      <p:sp>
        <p:nvSpPr>
          <p:cNvPr id="1048595" name="文本框 1048594">
            <a:extLst>
              <a:ext uri="{FF2B5EF4-FFF2-40B4-BE49-F238E27FC236}">
                <a16:creationId xmlns:a16="http://schemas.microsoft.com/office/drawing/2014/main" id="{328BC0A1-70DD-A6F8-3DCF-6B62578E82FF}"/>
              </a:ext>
            </a:extLst>
          </p:cNvPr>
          <p:cNvSpPr txBox="1"/>
          <p:nvPr/>
        </p:nvSpPr>
        <p:spPr>
          <a:xfrm>
            <a:off x="10194647" y="1041517"/>
            <a:ext cx="17078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Add one vertical line:</a:t>
            </a:r>
          </a:p>
          <a:p>
            <a:r>
              <a:rPr lang="en-US" altLang="zh-CN" sz="1100" dirty="0"/>
              <a:t>Height = CELLSIZE / 2</a:t>
            </a:r>
          </a:p>
          <a:p>
            <a:r>
              <a:rPr lang="en-US" altLang="zh-CN" sz="1100" dirty="0"/>
              <a:t>Width = CELLSIZE / 2</a:t>
            </a:r>
          </a:p>
          <a:p>
            <a:r>
              <a:rPr lang="en-US" altLang="zh-CN" sz="1100" dirty="0"/>
              <a:t>(A minimum closure for inner contents)</a:t>
            </a:r>
          </a:p>
        </p:txBody>
      </p:sp>
    </p:spTree>
    <p:extLst>
      <p:ext uri="{BB962C8B-B14F-4D97-AF65-F5344CB8AC3E}">
        <p14:creationId xmlns:p14="http://schemas.microsoft.com/office/powerpoint/2010/main" val="84618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Canvas</a:t>
            </a:r>
            <a:endParaRPr lang="zh-CN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988B94-DB40-433B-5DDE-33DA1434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96752"/>
            <a:ext cx="3600400" cy="53152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0D4C80-23F8-B92B-0CDC-4487CB32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76" y="1766160"/>
            <a:ext cx="4267934" cy="25269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158869-AD8D-C621-51BD-991205C9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099" y="1196752"/>
            <a:ext cx="4240157" cy="500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802B6F-3453-457B-D8A0-1F4D5C56F987}"/>
              </a:ext>
            </a:extLst>
          </p:cNvPr>
          <p:cNvSpPr txBox="1"/>
          <p:nvPr/>
        </p:nvSpPr>
        <p:spPr>
          <a:xfrm>
            <a:off x="4157436" y="4722086"/>
            <a:ext cx="5202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Only the canvas can provide `GraphicsContext2D`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May draw the line first and draw each stone in each move</a:t>
            </a:r>
            <a:r>
              <a:rPr lang="zh-CN" altLang="en-US" dirty="0"/>
              <a:t> </a:t>
            </a:r>
            <a:r>
              <a:rPr lang="en-US" altLang="zh-CN" dirty="0"/>
              <a:t>rather than redraw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However, redrawing is convenience when we reset the whole game</a:t>
            </a:r>
          </a:p>
        </p:txBody>
      </p:sp>
      <p:grpSp>
        <p:nvGrpSpPr>
          <p:cNvPr id="1048577" name="组合 1048576">
            <a:extLst>
              <a:ext uri="{FF2B5EF4-FFF2-40B4-BE49-F238E27FC236}">
                <a16:creationId xmlns:a16="http://schemas.microsoft.com/office/drawing/2014/main" id="{D52F91FE-8631-1EC5-1DBF-33A75535C077}"/>
              </a:ext>
            </a:extLst>
          </p:cNvPr>
          <p:cNvGrpSpPr/>
          <p:nvPr/>
        </p:nvGrpSpPr>
        <p:grpSpPr>
          <a:xfrm>
            <a:off x="10488488" y="1262104"/>
            <a:ext cx="1016951" cy="1008112"/>
            <a:chOff x="10272464" y="1268760"/>
            <a:chExt cx="1368152" cy="1008112"/>
          </a:xfrm>
        </p:grpSpPr>
        <p:cxnSp>
          <p:nvCxnSpPr>
            <p:cNvPr id="1048578" name="直接连接符 1048577">
              <a:extLst>
                <a:ext uri="{FF2B5EF4-FFF2-40B4-BE49-F238E27FC236}">
                  <a16:creationId xmlns:a16="http://schemas.microsoft.com/office/drawing/2014/main" id="{8B50A2DA-6271-1DBF-E99B-3468FC025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26876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79" name="直接连接符 1048578">
              <a:extLst>
                <a:ext uri="{FF2B5EF4-FFF2-40B4-BE49-F238E27FC236}">
                  <a16:creationId xmlns:a16="http://schemas.microsoft.com/office/drawing/2014/main" id="{9981B629-A824-1E26-9765-8E646EEA93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1277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0" name="直接连接符 1048579">
              <a:extLst>
                <a:ext uri="{FF2B5EF4-FFF2-40B4-BE49-F238E27FC236}">
                  <a16:creationId xmlns:a16="http://schemas.microsoft.com/office/drawing/2014/main" id="{017ED6CB-7636-3431-56CC-7CC0254F17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55013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1" name="直接连接符 1048580">
              <a:extLst>
                <a:ext uri="{FF2B5EF4-FFF2-40B4-BE49-F238E27FC236}">
                  <a16:creationId xmlns:a16="http://schemas.microsoft.com/office/drawing/2014/main" id="{043A3606-4E29-18B7-BE87-DE8D77C869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0080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2" name="直接连接符 1048581">
              <a:extLst>
                <a:ext uri="{FF2B5EF4-FFF2-40B4-BE49-F238E27FC236}">
                  <a16:creationId xmlns:a16="http://schemas.microsoft.com/office/drawing/2014/main" id="{446A39CC-4336-99A2-CDB2-FB1FC57C3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84482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3" name="直接连接符 1048582">
              <a:extLst>
                <a:ext uri="{FF2B5EF4-FFF2-40B4-BE49-F238E27FC236}">
                  <a16:creationId xmlns:a16="http://schemas.microsoft.com/office/drawing/2014/main" id="{70295C6D-46EC-E807-04AF-55692D4683B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8884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4" name="直接连接符 1048583">
              <a:extLst>
                <a:ext uri="{FF2B5EF4-FFF2-40B4-BE49-F238E27FC236}">
                  <a16:creationId xmlns:a16="http://schemas.microsoft.com/office/drawing/2014/main" id="{30DBB5D9-692B-8A26-1D56-26A4E2C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13285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5" name="直接连接符 1048584">
              <a:extLst>
                <a:ext uri="{FF2B5EF4-FFF2-40B4-BE49-F238E27FC236}">
                  <a16:creationId xmlns:a16="http://schemas.microsoft.com/office/drawing/2014/main" id="{59695806-5A5A-E1D1-491D-39D533E4593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34076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6" name="直接连接符 1048585">
              <a:extLst>
                <a:ext uri="{FF2B5EF4-FFF2-40B4-BE49-F238E27FC236}">
                  <a16:creationId xmlns:a16="http://schemas.microsoft.com/office/drawing/2014/main" id="{826A8798-3D60-B3F5-0A81-78D569AE0D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8478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7" name="直接连接符 1048586">
              <a:extLst>
                <a:ext uri="{FF2B5EF4-FFF2-40B4-BE49-F238E27FC236}">
                  <a16:creationId xmlns:a16="http://schemas.microsoft.com/office/drawing/2014/main" id="{FD3D8586-86C2-37B2-107F-B725852D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62214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8" name="直接连接符 1048587">
              <a:extLst>
                <a:ext uri="{FF2B5EF4-FFF2-40B4-BE49-F238E27FC236}">
                  <a16:creationId xmlns:a16="http://schemas.microsoft.com/office/drawing/2014/main" id="{5954D887-7A83-5487-06FD-D5332EC418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7281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0" name="直接连接符 1048589">
              <a:extLst>
                <a:ext uri="{FF2B5EF4-FFF2-40B4-BE49-F238E27FC236}">
                  <a16:creationId xmlns:a16="http://schemas.microsoft.com/office/drawing/2014/main" id="{02F95ADD-A231-CAE5-A9F7-D008595D2E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1683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1" name="直接连接符 1048590">
              <a:extLst>
                <a:ext uri="{FF2B5EF4-FFF2-40B4-BE49-F238E27FC236}">
                  <a16:creationId xmlns:a16="http://schemas.microsoft.com/office/drawing/2014/main" id="{C405DECD-0D9C-3883-893A-950BB21E78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06084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2" name="直接连接符 1048591">
              <a:extLst>
                <a:ext uri="{FF2B5EF4-FFF2-40B4-BE49-F238E27FC236}">
                  <a16:creationId xmlns:a16="http://schemas.microsoft.com/office/drawing/2014/main" id="{08C66065-FBC5-2D06-26A3-DF4452A10C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0486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3" name="直接连接符 1048592">
              <a:extLst>
                <a:ext uri="{FF2B5EF4-FFF2-40B4-BE49-F238E27FC236}">
                  <a16:creationId xmlns:a16="http://schemas.microsoft.com/office/drawing/2014/main" id="{D89F431E-3C4B-42B5-4511-E23D8D64F7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7687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8594" name="组合 1048593">
            <a:extLst>
              <a:ext uri="{FF2B5EF4-FFF2-40B4-BE49-F238E27FC236}">
                <a16:creationId xmlns:a16="http://schemas.microsoft.com/office/drawing/2014/main" id="{A2EE7016-1A6C-3951-992E-2F4B21105AC2}"/>
              </a:ext>
            </a:extLst>
          </p:cNvPr>
          <p:cNvGrpSpPr/>
          <p:nvPr/>
        </p:nvGrpSpPr>
        <p:grpSpPr>
          <a:xfrm rot="5400000">
            <a:off x="10492907" y="2613253"/>
            <a:ext cx="1016951" cy="1008112"/>
            <a:chOff x="10272464" y="1268760"/>
            <a:chExt cx="1368152" cy="1008112"/>
          </a:xfrm>
        </p:grpSpPr>
        <p:cxnSp>
          <p:nvCxnSpPr>
            <p:cNvPr id="1048595" name="直接连接符 1048594">
              <a:extLst>
                <a:ext uri="{FF2B5EF4-FFF2-40B4-BE49-F238E27FC236}">
                  <a16:creationId xmlns:a16="http://schemas.microsoft.com/office/drawing/2014/main" id="{26AAE6A1-8275-B41B-5E3D-0731FE3F06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26876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6" name="直接连接符 1048595">
              <a:extLst>
                <a:ext uri="{FF2B5EF4-FFF2-40B4-BE49-F238E27FC236}">
                  <a16:creationId xmlns:a16="http://schemas.microsoft.com/office/drawing/2014/main" id="{851E1286-551F-DFC2-C1E9-1C4FA21DD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1277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7" name="直接连接符 1048596">
              <a:extLst>
                <a:ext uri="{FF2B5EF4-FFF2-40B4-BE49-F238E27FC236}">
                  <a16:creationId xmlns:a16="http://schemas.microsoft.com/office/drawing/2014/main" id="{742950E2-41F1-8985-4BE7-9BFF6BB798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55013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8" name="直接连接符 1048597">
              <a:extLst>
                <a:ext uri="{FF2B5EF4-FFF2-40B4-BE49-F238E27FC236}">
                  <a16:creationId xmlns:a16="http://schemas.microsoft.com/office/drawing/2014/main" id="{31795D5C-6EEC-376C-B8FD-18E777CC7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0080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9" name="直接连接符 1048598">
              <a:extLst>
                <a:ext uri="{FF2B5EF4-FFF2-40B4-BE49-F238E27FC236}">
                  <a16:creationId xmlns:a16="http://schemas.microsoft.com/office/drawing/2014/main" id="{556CB633-801E-1410-DFF4-E2B8D722D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84482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0" name="直接连接符 1048599">
              <a:extLst>
                <a:ext uri="{FF2B5EF4-FFF2-40B4-BE49-F238E27FC236}">
                  <a16:creationId xmlns:a16="http://schemas.microsoft.com/office/drawing/2014/main" id="{CCDD2A21-2869-3391-2820-3D6754CF21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8884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1" name="直接连接符 1048600">
              <a:extLst>
                <a:ext uri="{FF2B5EF4-FFF2-40B4-BE49-F238E27FC236}">
                  <a16:creationId xmlns:a16="http://schemas.microsoft.com/office/drawing/2014/main" id="{5729B1A3-422C-ED3D-B88B-211A2B35E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13285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2" name="直接连接符 1048601">
              <a:extLst>
                <a:ext uri="{FF2B5EF4-FFF2-40B4-BE49-F238E27FC236}">
                  <a16:creationId xmlns:a16="http://schemas.microsoft.com/office/drawing/2014/main" id="{A1CDB4E6-6917-70E5-C7A7-55143ABB8C0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34076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3" name="直接连接符 1048602">
              <a:extLst>
                <a:ext uri="{FF2B5EF4-FFF2-40B4-BE49-F238E27FC236}">
                  <a16:creationId xmlns:a16="http://schemas.microsoft.com/office/drawing/2014/main" id="{79C8948D-B65C-5582-CB8B-C3FC49CD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8478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4" name="直接连接符 1048603">
              <a:extLst>
                <a:ext uri="{FF2B5EF4-FFF2-40B4-BE49-F238E27FC236}">
                  <a16:creationId xmlns:a16="http://schemas.microsoft.com/office/drawing/2014/main" id="{A32E5D8C-9AC0-E73A-4CA0-8AF89B79B8C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62214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5" name="直接连接符 1048604">
              <a:extLst>
                <a:ext uri="{FF2B5EF4-FFF2-40B4-BE49-F238E27FC236}">
                  <a16:creationId xmlns:a16="http://schemas.microsoft.com/office/drawing/2014/main" id="{2C43689A-C1CB-2A22-3F98-CD7302BFF4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7281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6" name="直接连接符 1048605">
              <a:extLst>
                <a:ext uri="{FF2B5EF4-FFF2-40B4-BE49-F238E27FC236}">
                  <a16:creationId xmlns:a16="http://schemas.microsoft.com/office/drawing/2014/main" id="{08E356E5-D9C5-E9A6-DA5D-4F0A92CED5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1683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7" name="直接连接符 1048606">
              <a:extLst>
                <a:ext uri="{FF2B5EF4-FFF2-40B4-BE49-F238E27FC236}">
                  <a16:creationId xmlns:a16="http://schemas.microsoft.com/office/drawing/2014/main" id="{79D143FC-904B-FC16-4183-51E7119BC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06084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8" name="直接连接符 1048607">
              <a:extLst>
                <a:ext uri="{FF2B5EF4-FFF2-40B4-BE49-F238E27FC236}">
                  <a16:creationId xmlns:a16="http://schemas.microsoft.com/office/drawing/2014/main" id="{B75FEEB9-352C-5FD2-6D75-BFF0F65063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0486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9" name="直接连接符 1048608">
              <a:extLst>
                <a:ext uri="{FF2B5EF4-FFF2-40B4-BE49-F238E27FC236}">
                  <a16:creationId xmlns:a16="http://schemas.microsoft.com/office/drawing/2014/main" id="{B024A502-3E3F-3367-8613-5C0DBD9C54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7687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8610" name="文本框 1048609">
            <a:extLst>
              <a:ext uri="{FF2B5EF4-FFF2-40B4-BE49-F238E27FC236}">
                <a16:creationId xmlns:a16="http://schemas.microsoft.com/office/drawing/2014/main" id="{BAA8A7CA-F9B7-4993-BAB1-4F1920CA37DD}"/>
              </a:ext>
            </a:extLst>
          </p:cNvPr>
          <p:cNvSpPr txBox="1"/>
          <p:nvPr/>
        </p:nvSpPr>
        <p:spPr>
          <a:xfrm>
            <a:off x="8483387" y="1521641"/>
            <a:ext cx="208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Draw Horizontal Lines</a:t>
            </a:r>
          </a:p>
        </p:txBody>
      </p:sp>
      <p:sp>
        <p:nvSpPr>
          <p:cNvPr id="1048611" name="文本框 1048610">
            <a:extLst>
              <a:ext uri="{FF2B5EF4-FFF2-40B4-BE49-F238E27FC236}">
                <a16:creationId xmlns:a16="http://schemas.microsoft.com/office/drawing/2014/main" id="{D6ACBC44-3D5C-F446-2B99-CBDE0787D18A}"/>
              </a:ext>
            </a:extLst>
          </p:cNvPr>
          <p:cNvSpPr txBox="1"/>
          <p:nvPr/>
        </p:nvSpPr>
        <p:spPr>
          <a:xfrm>
            <a:off x="8531037" y="2948032"/>
            <a:ext cx="195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Draw Vertical Lines</a:t>
            </a:r>
          </a:p>
        </p:txBody>
      </p:sp>
      <p:grpSp>
        <p:nvGrpSpPr>
          <p:cNvPr id="1048644" name="组合 1048643">
            <a:extLst>
              <a:ext uri="{FF2B5EF4-FFF2-40B4-BE49-F238E27FC236}">
                <a16:creationId xmlns:a16="http://schemas.microsoft.com/office/drawing/2014/main" id="{3C579479-BE32-478C-F842-118C44CB6D9B}"/>
              </a:ext>
            </a:extLst>
          </p:cNvPr>
          <p:cNvGrpSpPr/>
          <p:nvPr/>
        </p:nvGrpSpPr>
        <p:grpSpPr>
          <a:xfrm>
            <a:off x="10497326" y="4362921"/>
            <a:ext cx="1016951" cy="1016951"/>
            <a:chOff x="10483450" y="4368642"/>
            <a:chExt cx="1016951" cy="1016951"/>
          </a:xfrm>
        </p:grpSpPr>
        <p:grpSp>
          <p:nvGrpSpPr>
            <p:cNvPr id="1048612" name="组合 1048611">
              <a:extLst>
                <a:ext uri="{FF2B5EF4-FFF2-40B4-BE49-F238E27FC236}">
                  <a16:creationId xmlns:a16="http://schemas.microsoft.com/office/drawing/2014/main" id="{A934B3C6-5764-7E52-5FEC-72679E967036}"/>
                </a:ext>
              </a:extLst>
            </p:cNvPr>
            <p:cNvGrpSpPr/>
            <p:nvPr/>
          </p:nvGrpSpPr>
          <p:grpSpPr>
            <a:xfrm>
              <a:off x="10483450" y="4374423"/>
              <a:ext cx="1016951" cy="1008112"/>
              <a:chOff x="10272464" y="1268760"/>
              <a:chExt cx="1368152" cy="1008112"/>
            </a:xfrm>
          </p:grpSpPr>
          <p:cxnSp>
            <p:nvCxnSpPr>
              <p:cNvPr id="1048613" name="直接连接符 1048612">
                <a:extLst>
                  <a:ext uri="{FF2B5EF4-FFF2-40B4-BE49-F238E27FC236}">
                    <a16:creationId xmlns:a16="http://schemas.microsoft.com/office/drawing/2014/main" id="{3FAD0A0B-3600-F22F-0C11-68C2CCB01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26876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4" name="直接连接符 1048613">
                <a:extLst>
                  <a:ext uri="{FF2B5EF4-FFF2-40B4-BE49-F238E27FC236}">
                    <a16:creationId xmlns:a16="http://schemas.microsoft.com/office/drawing/2014/main" id="{7CA6A906-AD86-CE49-58EE-426FA566B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1277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5" name="直接连接符 1048614">
                <a:extLst>
                  <a:ext uri="{FF2B5EF4-FFF2-40B4-BE49-F238E27FC236}">
                    <a16:creationId xmlns:a16="http://schemas.microsoft.com/office/drawing/2014/main" id="{81E9F891-2B6F-08B0-4D87-4992BEAA6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55013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6" name="直接连接符 1048615">
                <a:extLst>
                  <a:ext uri="{FF2B5EF4-FFF2-40B4-BE49-F238E27FC236}">
                    <a16:creationId xmlns:a16="http://schemas.microsoft.com/office/drawing/2014/main" id="{0E8917CF-2E7A-5A31-A42B-8AA07474A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0080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7" name="直接连接符 1048616">
                <a:extLst>
                  <a:ext uri="{FF2B5EF4-FFF2-40B4-BE49-F238E27FC236}">
                    <a16:creationId xmlns:a16="http://schemas.microsoft.com/office/drawing/2014/main" id="{5130E126-0F85-2115-9FF3-F6B51360F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84482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8" name="直接连接符 1048617">
                <a:extLst>
                  <a:ext uri="{FF2B5EF4-FFF2-40B4-BE49-F238E27FC236}">
                    <a16:creationId xmlns:a16="http://schemas.microsoft.com/office/drawing/2014/main" id="{631B7022-3D07-6605-956C-23D6E6D92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8884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9" name="直接连接符 1048618">
                <a:extLst>
                  <a:ext uri="{FF2B5EF4-FFF2-40B4-BE49-F238E27FC236}">
                    <a16:creationId xmlns:a16="http://schemas.microsoft.com/office/drawing/2014/main" id="{078CD895-C2FE-C0A7-B8BB-F42453C11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13285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0" name="直接连接符 1048619">
                <a:extLst>
                  <a:ext uri="{FF2B5EF4-FFF2-40B4-BE49-F238E27FC236}">
                    <a16:creationId xmlns:a16="http://schemas.microsoft.com/office/drawing/2014/main" id="{8AC68814-1F58-529B-0180-870B5EC44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34076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1" name="直接连接符 1048620">
                <a:extLst>
                  <a:ext uri="{FF2B5EF4-FFF2-40B4-BE49-F238E27FC236}">
                    <a16:creationId xmlns:a16="http://schemas.microsoft.com/office/drawing/2014/main" id="{2A04ACDE-BBFF-0B0E-57DB-F23C068E3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8478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2" name="直接连接符 1048621">
                <a:extLst>
                  <a:ext uri="{FF2B5EF4-FFF2-40B4-BE49-F238E27FC236}">
                    <a16:creationId xmlns:a16="http://schemas.microsoft.com/office/drawing/2014/main" id="{E644493B-2395-78E9-43AC-978FA6FB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62214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3" name="直接连接符 1048622">
                <a:extLst>
                  <a:ext uri="{FF2B5EF4-FFF2-40B4-BE49-F238E27FC236}">
                    <a16:creationId xmlns:a16="http://schemas.microsoft.com/office/drawing/2014/main" id="{67380E09-1D9C-5AAF-532B-FFB799146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7281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4" name="直接连接符 1048623">
                <a:extLst>
                  <a:ext uri="{FF2B5EF4-FFF2-40B4-BE49-F238E27FC236}">
                    <a16:creationId xmlns:a16="http://schemas.microsoft.com/office/drawing/2014/main" id="{EB46491A-0189-F6BB-0ECB-8E3172334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1683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5" name="直接连接符 1048624">
                <a:extLst>
                  <a:ext uri="{FF2B5EF4-FFF2-40B4-BE49-F238E27FC236}">
                    <a16:creationId xmlns:a16="http://schemas.microsoft.com/office/drawing/2014/main" id="{F84AED8F-9781-C5F3-AE4D-BD3E0A9F8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06084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6" name="直接连接符 1048625">
                <a:extLst>
                  <a:ext uri="{FF2B5EF4-FFF2-40B4-BE49-F238E27FC236}">
                    <a16:creationId xmlns:a16="http://schemas.microsoft.com/office/drawing/2014/main" id="{9EF4417C-F96B-FC69-0AF7-8D144E774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0486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7" name="直接连接符 1048626">
                <a:extLst>
                  <a:ext uri="{FF2B5EF4-FFF2-40B4-BE49-F238E27FC236}">
                    <a16:creationId xmlns:a16="http://schemas.microsoft.com/office/drawing/2014/main" id="{F924A515-9422-9D2A-20DB-D2324DC90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7687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8628" name="组合 1048627">
              <a:extLst>
                <a:ext uri="{FF2B5EF4-FFF2-40B4-BE49-F238E27FC236}">
                  <a16:creationId xmlns:a16="http://schemas.microsoft.com/office/drawing/2014/main" id="{3DEA901B-FEE7-4BCB-8E22-1D8C15446860}"/>
                </a:ext>
              </a:extLst>
            </p:cNvPr>
            <p:cNvGrpSpPr/>
            <p:nvPr/>
          </p:nvGrpSpPr>
          <p:grpSpPr>
            <a:xfrm rot="5400000">
              <a:off x="10479030" y="4373062"/>
              <a:ext cx="1016951" cy="1008112"/>
              <a:chOff x="10272464" y="1268760"/>
              <a:chExt cx="1368152" cy="1008112"/>
            </a:xfrm>
          </p:grpSpPr>
          <p:cxnSp>
            <p:nvCxnSpPr>
              <p:cNvPr id="1048629" name="直接连接符 1048628">
                <a:extLst>
                  <a:ext uri="{FF2B5EF4-FFF2-40B4-BE49-F238E27FC236}">
                    <a16:creationId xmlns:a16="http://schemas.microsoft.com/office/drawing/2014/main" id="{780C0D33-3ABF-5ECB-C32A-100E99EC8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26876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0" name="直接连接符 1048629">
                <a:extLst>
                  <a:ext uri="{FF2B5EF4-FFF2-40B4-BE49-F238E27FC236}">
                    <a16:creationId xmlns:a16="http://schemas.microsoft.com/office/drawing/2014/main" id="{FDB4A3F3-31AF-FC4D-72AB-722146F4F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1277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1" name="直接连接符 1048630">
                <a:extLst>
                  <a:ext uri="{FF2B5EF4-FFF2-40B4-BE49-F238E27FC236}">
                    <a16:creationId xmlns:a16="http://schemas.microsoft.com/office/drawing/2014/main" id="{86AE6C7D-D4D2-A451-94FD-8A804D3CB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55013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2" name="直接连接符 1048631">
                <a:extLst>
                  <a:ext uri="{FF2B5EF4-FFF2-40B4-BE49-F238E27FC236}">
                    <a16:creationId xmlns:a16="http://schemas.microsoft.com/office/drawing/2014/main" id="{1518C72D-1B92-0740-ACCB-027323FCB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0080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3" name="直接连接符 1048632">
                <a:extLst>
                  <a:ext uri="{FF2B5EF4-FFF2-40B4-BE49-F238E27FC236}">
                    <a16:creationId xmlns:a16="http://schemas.microsoft.com/office/drawing/2014/main" id="{D397132C-37FE-6972-4C09-22C0EAC2C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84482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4" name="直接连接符 1048633">
                <a:extLst>
                  <a:ext uri="{FF2B5EF4-FFF2-40B4-BE49-F238E27FC236}">
                    <a16:creationId xmlns:a16="http://schemas.microsoft.com/office/drawing/2014/main" id="{0549ADDF-5A64-796F-B87A-C6A948A5E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8884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5" name="直接连接符 1048634">
                <a:extLst>
                  <a:ext uri="{FF2B5EF4-FFF2-40B4-BE49-F238E27FC236}">
                    <a16:creationId xmlns:a16="http://schemas.microsoft.com/office/drawing/2014/main" id="{6C986943-E301-A573-EEC6-AE22A0D10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13285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6" name="直接连接符 1048635">
                <a:extLst>
                  <a:ext uri="{FF2B5EF4-FFF2-40B4-BE49-F238E27FC236}">
                    <a16:creationId xmlns:a16="http://schemas.microsoft.com/office/drawing/2014/main" id="{4D6CB3F8-A276-02C6-D410-59BD4C717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34076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7" name="直接连接符 1048636">
                <a:extLst>
                  <a:ext uri="{FF2B5EF4-FFF2-40B4-BE49-F238E27FC236}">
                    <a16:creationId xmlns:a16="http://schemas.microsoft.com/office/drawing/2014/main" id="{D835A498-C03F-A473-15EF-51994DA27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8478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8" name="直接连接符 1048637">
                <a:extLst>
                  <a:ext uri="{FF2B5EF4-FFF2-40B4-BE49-F238E27FC236}">
                    <a16:creationId xmlns:a16="http://schemas.microsoft.com/office/drawing/2014/main" id="{CD61B97A-BFC0-8A66-5D0A-D6A66094C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62214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9" name="直接连接符 1048638">
                <a:extLst>
                  <a:ext uri="{FF2B5EF4-FFF2-40B4-BE49-F238E27FC236}">
                    <a16:creationId xmlns:a16="http://schemas.microsoft.com/office/drawing/2014/main" id="{68C5BB2C-9A58-421C-4734-AFC7F15EF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7281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0" name="直接连接符 1048639">
                <a:extLst>
                  <a:ext uri="{FF2B5EF4-FFF2-40B4-BE49-F238E27FC236}">
                    <a16:creationId xmlns:a16="http://schemas.microsoft.com/office/drawing/2014/main" id="{BDF3886D-ABFA-ACBB-F145-1999266A5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1683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1" name="直接连接符 1048640">
                <a:extLst>
                  <a:ext uri="{FF2B5EF4-FFF2-40B4-BE49-F238E27FC236}">
                    <a16:creationId xmlns:a16="http://schemas.microsoft.com/office/drawing/2014/main" id="{99D3B7F9-6ED9-5ECF-5F63-F20C78407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06084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2" name="直接连接符 1048641">
                <a:extLst>
                  <a:ext uri="{FF2B5EF4-FFF2-40B4-BE49-F238E27FC236}">
                    <a16:creationId xmlns:a16="http://schemas.microsoft.com/office/drawing/2014/main" id="{18CDBF9F-D33A-D1A5-35AC-768A92514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0486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3" name="直接连接符 1048642">
                <a:extLst>
                  <a:ext uri="{FF2B5EF4-FFF2-40B4-BE49-F238E27FC236}">
                    <a16:creationId xmlns:a16="http://schemas.microsoft.com/office/drawing/2014/main" id="{0D6EDDCA-5843-63C8-6995-6C05A6F58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7687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48645" name="箭头: 下 1048644">
            <a:extLst>
              <a:ext uri="{FF2B5EF4-FFF2-40B4-BE49-F238E27FC236}">
                <a16:creationId xmlns:a16="http://schemas.microsoft.com/office/drawing/2014/main" id="{859C7A5B-1CAB-7C8D-C307-4BE5AF2313DE}"/>
              </a:ext>
            </a:extLst>
          </p:cNvPr>
          <p:cNvSpPr/>
          <p:nvPr/>
        </p:nvSpPr>
        <p:spPr>
          <a:xfrm>
            <a:off x="10833653" y="3928955"/>
            <a:ext cx="326620" cy="236813"/>
          </a:xfrm>
          <a:prstGeom prst="down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6" name="文本框 1048645">
            <a:extLst>
              <a:ext uri="{FF2B5EF4-FFF2-40B4-BE49-F238E27FC236}">
                <a16:creationId xmlns:a16="http://schemas.microsoft.com/office/drawing/2014/main" id="{3ECFF975-0A04-DFA1-9C5A-FF462F8102C7}"/>
              </a:ext>
            </a:extLst>
          </p:cNvPr>
          <p:cNvSpPr txBox="1"/>
          <p:nvPr/>
        </p:nvSpPr>
        <p:spPr>
          <a:xfrm>
            <a:off x="10094663" y="5538617"/>
            <a:ext cx="195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Chess Board Attained</a:t>
            </a:r>
          </a:p>
        </p:txBody>
      </p:sp>
    </p:spTree>
    <p:extLst>
      <p:ext uri="{BB962C8B-B14F-4D97-AF65-F5344CB8AC3E}">
        <p14:creationId xmlns:p14="http://schemas.microsoft.com/office/powerpoint/2010/main" val="871368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995</Words>
  <Application>Microsoft Macintosh PowerPoint</Application>
  <PresentationFormat>Widescreen</PresentationFormat>
  <Paragraphs>153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楷体</vt:lpstr>
      <vt:lpstr>微软雅黑</vt:lpstr>
      <vt:lpstr>Arial</vt:lpstr>
      <vt:lpstr>Calibri</vt:lpstr>
      <vt:lpstr>Calibri Light</vt:lpstr>
      <vt:lpstr>Segoe UI</vt:lpstr>
      <vt:lpstr>Wingdings</vt:lpstr>
      <vt:lpstr>Office 主题​​</vt:lpstr>
      <vt:lpstr>CSC1004 Tutorial 7 Yan KE</vt:lpstr>
      <vt:lpstr>Gomoku Game (Recall)</vt:lpstr>
      <vt:lpstr>Class Design &amp; Control Flow (Recall)</vt:lpstr>
      <vt:lpstr>Lambda Expression</vt:lpstr>
      <vt:lpstr>Lambda Expression</vt:lpstr>
      <vt:lpstr>Rendering in JavaFX – via Layout</vt:lpstr>
      <vt:lpstr>Rendering in JavaFX – via Layout</vt:lpstr>
      <vt:lpstr>Rendering in JavaFX – via Layout</vt:lpstr>
      <vt:lpstr>Rendering in JavaFX – via Canvas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Prof. LIU Guiliang (SDS)</cp:lastModifiedBy>
  <cp:revision>436</cp:revision>
  <dcterms:created xsi:type="dcterms:W3CDTF">2021-09-16T09:09:00Z</dcterms:created>
  <dcterms:modified xsi:type="dcterms:W3CDTF">2025-04-01T15:20:03Z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2052-11.1.0.13703</vt:lpwstr>
  </property>
</Properties>
</file>