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38" r:id="rId5"/>
    <p:sldId id="337" r:id="rId6"/>
    <p:sldId id="339" r:id="rId7"/>
    <p:sldId id="334" r:id="rId8"/>
    <p:sldId id="333" r:id="rId9"/>
    <p:sldId id="335" r:id="rId10"/>
    <p:sldId id="344" r:id="rId11"/>
    <p:sldId id="336" r:id="rId12"/>
    <p:sldId id="262" r:id="rId13"/>
  </p:sldIdLst>
  <p:sldSz cx="12192000" cy="6858000"/>
  <p:notesSz cx="6858000" cy="9144000"/>
  <p:custDataLst>
    <p:tags r:id="rId18"/>
  </p:custDataLst>
  <p:defaultTextStyle>
    <a:lvl1pPr marL="0" lvl="0" algn="l" defTabSz="914400">
      <a:defRPr sz="1800" kern="1200">
        <a:solidFill>
          <a:schemeClr val="tx1"/>
        </a:solidFill>
        <a:latin typeface="Calibri" panose="020F0502020204030204"/>
        <a:ea typeface="宋体" pitchFamily="2" charset="-122"/>
      </a:defRPr>
    </a:lvl1pPr>
    <a:lvl2pPr marL="457200" lvl="1" algn="l" defTabSz="914400">
      <a:defRPr sz="1800" kern="1200">
        <a:solidFill>
          <a:schemeClr val="tx1"/>
        </a:solidFill>
        <a:latin typeface="Calibri" panose="020F0502020204030204"/>
        <a:ea typeface="宋体" pitchFamily="2" charset="-122"/>
      </a:defRPr>
    </a:lvl2pPr>
    <a:lvl3pPr marL="914400" lvl="2" algn="l" defTabSz="914400">
      <a:defRPr sz="1800" kern="1200">
        <a:solidFill>
          <a:schemeClr val="tx1"/>
        </a:solidFill>
        <a:latin typeface="Calibri" panose="020F0502020204030204"/>
        <a:ea typeface="宋体" pitchFamily="2" charset="-122"/>
      </a:defRPr>
    </a:lvl3pPr>
    <a:lvl4pPr marL="1371600" lvl="3" algn="l" defTabSz="914400">
      <a:defRPr sz="1800" kern="1200">
        <a:solidFill>
          <a:schemeClr val="tx1"/>
        </a:solidFill>
        <a:latin typeface="Calibri" panose="020F0502020204030204"/>
        <a:ea typeface="宋体" pitchFamily="2" charset="-122"/>
      </a:defRPr>
    </a:lvl4pPr>
    <a:lvl5pPr marL="1828800" lvl="4" algn="l" defTabSz="914400">
      <a:defRPr sz="1800" kern="1200">
        <a:solidFill>
          <a:schemeClr val="tx1"/>
        </a:solidFill>
        <a:latin typeface="Calibri" panose="020F0502020204030204"/>
        <a:ea typeface="宋体" pitchFamily="2" charset="-122"/>
      </a:defRPr>
    </a:lvl5pPr>
    <a:lvl6pPr marL="2286000" lvl="5" algn="l" defTabSz="914400">
      <a:defRPr sz="1800" kern="1200">
        <a:solidFill>
          <a:schemeClr val="tx1"/>
        </a:solidFill>
        <a:latin typeface="Calibri" panose="020F0502020204030204"/>
        <a:ea typeface="宋体" pitchFamily="2" charset="-122"/>
      </a:defRPr>
    </a:lvl6pPr>
    <a:lvl7pPr marL="2743200" lvl="6" algn="l" defTabSz="914400">
      <a:defRPr sz="1800" kern="1200">
        <a:solidFill>
          <a:schemeClr val="tx1"/>
        </a:solidFill>
        <a:latin typeface="Calibri" panose="020F0502020204030204"/>
        <a:ea typeface="宋体" pitchFamily="2" charset="-122"/>
      </a:defRPr>
    </a:lvl7pPr>
    <a:lvl8pPr marL="3200400" lvl="7" algn="l" defTabSz="914400">
      <a:defRPr sz="1800" kern="1200">
        <a:solidFill>
          <a:schemeClr val="tx1"/>
        </a:solidFill>
        <a:latin typeface="Calibri" panose="020F0502020204030204"/>
        <a:ea typeface="宋体" pitchFamily="2" charset="-122"/>
      </a:defRPr>
    </a:lvl8pPr>
    <a:lvl9pPr marL="3657600" lvl="8" algn="l" defTabSz="914400">
      <a:defRPr sz="1800" kern="1200">
        <a:solidFill>
          <a:schemeClr val="tx1"/>
        </a:solidFill>
        <a:latin typeface="Calibri" panose="020F0502020204030204"/>
        <a:ea typeface="宋体" pitchFamily="2" charset="-122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x j" initials="z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FDBDB"/>
    <a:srgbClr val="FBFDF8"/>
    <a:srgbClr val="E8F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386" autoAdjust="0"/>
    <p:restoredTop sz="94660"/>
  </p:normalViewPr>
  <p:slideViewPr>
    <p:cSldViewPr>
      <p:cViewPr>
        <p:scale>
          <a:sx n="173" d="100"/>
          <a:sy n="173" d="100"/>
        </p:scale>
        <p:origin x="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3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1048597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rPr lang="zh-CN" altLang="en-US"/>
            </a:fld>
            <a:endParaRPr kumimoji="1" lang="zh-CN" altLang="en-US"/>
          </a:p>
        </p:txBody>
      </p:sp>
      <p:sp>
        <p:nvSpPr>
          <p:cNvPr id="1048598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599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048600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1048601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备注占位符 104859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11"/>
          <p:cNvPicPr>
            <a:picLocks noChangeAspect="1"/>
          </p:cNvPicPr>
          <p:nvPr/>
        </p:nvPicPr>
        <p:blipFill rotWithShape="1">
          <a:blip r:embed="rId2"/>
          <a:srcRect r="2593" b="1375"/>
          <a:stretch>
            <a:fillRect/>
          </a:stretch>
        </p:blipFill>
        <p:spPr>
          <a:xfrm>
            <a:off x="5" y="1"/>
            <a:ext cx="12191996" cy="6858000"/>
          </a:xfrm>
          <a:prstGeom prst="rect">
            <a:avLst/>
          </a:prstGeom>
        </p:spPr>
      </p:pic>
      <p:sp>
        <p:nvSpPr>
          <p:cNvPr id="1048591" name="矩形 16"/>
          <p:cNvSpPr/>
          <p:nvPr/>
        </p:nvSpPr>
        <p:spPr>
          <a:xfrm>
            <a:off x="4" y="2235199"/>
            <a:ext cx="8302166" cy="1571190"/>
          </a:xfrm>
          <a:prstGeom prst="rect">
            <a:avLst/>
          </a:prstGeom>
          <a:solidFill>
            <a:srgbClr val="632E62">
              <a:alpha val="89804"/>
            </a:srgbClr>
          </a:solidFill>
          <a:ln>
            <a:noFill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1800" b="0" i="0" u="none" strike="noStrike" kern="1200" spc="0" baseline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1048592" name="副标题 2"/>
          <p:cNvSpPr>
            <a:spLocks noGrp="1"/>
          </p:cNvSpPr>
          <p:nvPr>
            <p:ph type="subTitle" idx="1"/>
          </p:nvPr>
        </p:nvSpPr>
        <p:spPr>
          <a:xfrm>
            <a:off x="846670" y="4986867"/>
            <a:ext cx="5757334" cy="1364266"/>
          </a:xfrm>
        </p:spPr>
        <p:txBody>
          <a:bodyPr>
            <a:normAutofit/>
          </a:bodyPr>
          <a:lstStyle>
            <a:lvl1pPr marL="0" lvl="0" indent="0" algn="l">
              <a:buNone/>
              <a:defRPr lang="zh-CN" sz="2400" kern="1200">
                <a:solidFill>
                  <a:schemeClr val="tx1"/>
                </a:solidFill>
                <a:latin typeface="Calibri" panose="020F0502020204030204"/>
                <a:ea typeface="楷体" panose="02010609060101010101" charset="-122"/>
              </a:defRPr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  <a:endParaRPr lang="zh-CN"/>
          </a:p>
        </p:txBody>
      </p:sp>
      <p:pic>
        <p:nvPicPr>
          <p:cNvPr id="2097156" name="Picture 5"/>
          <p:cNvPicPr>
            <a:picLocks noChangeAspect="1"/>
          </p:cNvPicPr>
          <p:nvPr/>
        </p:nvPicPr>
        <p:blipFill rotWithShape="1">
          <a:blip r:embed="rId3"/>
          <a:srcRect l="6961" t="35708" b="36372"/>
          <a:stretch>
            <a:fillRect/>
          </a:stretch>
        </p:blipFill>
        <p:spPr>
          <a:xfrm>
            <a:off x="174170" y="309796"/>
            <a:ext cx="5821347" cy="120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93" name="标题 1"/>
          <p:cNvSpPr>
            <a:spLocks noGrp="1"/>
          </p:cNvSpPr>
          <p:nvPr>
            <p:ph type="ctrTitle"/>
          </p:nvPr>
        </p:nvSpPr>
        <p:spPr>
          <a:xfrm>
            <a:off x="595085" y="2336800"/>
            <a:ext cx="7707085" cy="1365198"/>
          </a:xfrm>
        </p:spPr>
        <p:txBody>
          <a:bodyPr anchor="ctr">
            <a:normAutofit/>
          </a:bodyPr>
          <a:lstStyle>
            <a:lvl1pPr lvl="0" algn="l">
              <a:defRPr lang="zh-CN" sz="4800" b="1" kern="1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defRPr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 rotWithShape="1">
          <a:blip r:embed="rId2"/>
          <a:srcRect l="4479" t="45070" r="4189" b="45659"/>
          <a:stretch>
            <a:fillRect/>
          </a:stretch>
        </p:blipFill>
        <p:spPr>
          <a:xfrm>
            <a:off x="0" y="1"/>
            <a:ext cx="12179299" cy="927100"/>
          </a:xfrm>
          <a:prstGeom prst="rect">
            <a:avLst/>
          </a:prstGeom>
        </p:spPr>
      </p:pic>
      <p:sp>
        <p:nvSpPr>
          <p:cNvPr id="1048578" name="Content Placeholder 2"/>
          <p:cNvSpPr>
            <a:spLocks noGrp="1"/>
          </p:cNvSpPr>
          <p:nvPr>
            <p:ph idx="1"/>
          </p:nvPr>
        </p:nvSpPr>
        <p:spPr>
          <a:xfrm>
            <a:off x="724328" y="1320803"/>
            <a:ext cx="10720469" cy="4930769"/>
          </a:xfrm>
        </p:spPr>
        <p:txBody>
          <a:bodyPr>
            <a:normAutofit/>
          </a:bodyPr>
          <a:lstStyle>
            <a:lvl1pPr marL="342900" lvl="0" indent="-3429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lvl="1" indent="-28575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lvl="2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lvl="3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lvl="4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TW"/>
              <a:t>按一下以編輯母片文字樣式</a:t>
            </a:r>
            <a:endParaRPr lang="zh-TW"/>
          </a:p>
          <a:p>
            <a:pPr lvl="1"/>
            <a:r>
              <a:rPr lang="zh-TW"/>
              <a:t>第二層</a:t>
            </a:r>
            <a:endParaRPr lang="zh-TW"/>
          </a:p>
          <a:p>
            <a:pPr lvl="2"/>
            <a:r>
              <a:rPr lang="zh-TW"/>
              <a:t>第三層</a:t>
            </a:r>
            <a:endParaRPr lang="zh-TW"/>
          </a:p>
          <a:p>
            <a:pPr lvl="3"/>
            <a:r>
              <a:rPr lang="zh-TW"/>
              <a:t>第四層</a:t>
            </a:r>
            <a:endParaRPr lang="zh-TW"/>
          </a:p>
          <a:p>
            <a:pPr lvl="4"/>
            <a:r>
              <a:rPr lang="zh-TW"/>
              <a:t>第五層</a:t>
            </a:r>
            <a:endParaRPr lang="en-US"/>
          </a:p>
        </p:txBody>
      </p:sp>
      <p:sp>
        <p:nvSpPr>
          <p:cNvPr id="1048579" name="矩形 16"/>
          <p:cNvSpPr/>
          <p:nvPr/>
        </p:nvSpPr>
        <p:spPr>
          <a:xfrm>
            <a:off x="0" y="932"/>
            <a:ext cx="12192000" cy="949360"/>
          </a:xfrm>
          <a:prstGeom prst="rect">
            <a:avLst/>
          </a:prstGeom>
          <a:solidFill>
            <a:srgbClr val="632E62">
              <a:alpha val="89804"/>
            </a:srgbClr>
          </a:solidFill>
          <a:ln>
            <a:noFill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1800" b="0" i="0" u="none" strike="noStrike" kern="1200" spc="0" baseline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2097153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320" y="84549"/>
            <a:ext cx="3432584" cy="770458"/>
          </a:xfrm>
          <a:prstGeom prst="rect">
            <a:avLst/>
          </a:prstGeom>
        </p:spPr>
      </p:pic>
      <p:sp>
        <p:nvSpPr>
          <p:cNvPr id="1048580" name="Title 1"/>
          <p:cNvSpPr>
            <a:spLocks noGrp="1"/>
          </p:cNvSpPr>
          <p:nvPr>
            <p:ph type="title"/>
          </p:nvPr>
        </p:nvSpPr>
        <p:spPr>
          <a:xfrm>
            <a:off x="724328" y="51841"/>
            <a:ext cx="7884064" cy="835874"/>
          </a:xfrm>
        </p:spPr>
        <p:txBody>
          <a:bodyPr anchor="ctr">
            <a:normAutofit/>
          </a:bodyPr>
          <a:lstStyle>
            <a:lvl1pPr lvl="0">
              <a:defRPr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TW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 Light" panose="020F0302020204030204"/>
          <a:ea typeface="宋体" pitchFamily="2" charset="-122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Calibri" panose="020F0502020204030204"/>
          <a:ea typeface="宋体" pitchFamily="2" charset="-122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Calibri" panose="020F0502020204030204"/>
          <a:ea typeface="宋体" pitchFamily="2" charset="-122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Calibri" panose="020F0502020204030204"/>
          <a:ea typeface="宋体" pitchFamily="2" charset="-122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Calibri" panose="020F0502020204030204"/>
          <a:ea typeface="宋体" pitchFamily="2" charset="-122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Calibri" panose="020F0502020204030204"/>
          <a:ea typeface="宋体" pitchFamily="2" charset="-122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Calibri" panose="020F0502020204030204"/>
          <a:ea typeface="宋体" pitchFamily="2" charset="-122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Calibri" panose="020F0502020204030204"/>
          <a:ea typeface="宋体" pitchFamily="2" charset="-122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Calibri" panose="020F0502020204030204"/>
          <a:ea typeface="宋体" pitchFamily="2" charset="-122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Calibri" panose="020F0502020204030204"/>
          <a:ea typeface="宋体" pitchFamily="2" charset="-122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Calibri" panose="020F0502020204030204"/>
          <a:ea typeface="宋体" pitchFamily="2" charset="-122"/>
        </a:defRPr>
      </a:lvl1pPr>
      <a:lvl2pPr marL="457200" lvl="1" algn="l" defTabSz="914400">
        <a:defRPr sz="1800" kern="1200">
          <a:solidFill>
            <a:schemeClr val="tx1"/>
          </a:solidFill>
          <a:latin typeface="Calibri" panose="020F0502020204030204"/>
          <a:ea typeface="宋体" pitchFamily="2" charset="-122"/>
        </a:defRPr>
      </a:lvl2pPr>
      <a:lvl3pPr marL="914400" lvl="2" algn="l" defTabSz="914400">
        <a:defRPr sz="1800" kern="1200">
          <a:solidFill>
            <a:schemeClr val="tx1"/>
          </a:solidFill>
          <a:latin typeface="Calibri" panose="020F0502020204030204"/>
          <a:ea typeface="宋体" pitchFamily="2" charset="-122"/>
        </a:defRPr>
      </a:lvl3pPr>
      <a:lvl4pPr marL="1371600" lvl="3" algn="l" defTabSz="914400">
        <a:defRPr sz="1800" kern="1200">
          <a:solidFill>
            <a:schemeClr val="tx1"/>
          </a:solidFill>
          <a:latin typeface="Calibri" panose="020F0502020204030204"/>
          <a:ea typeface="宋体" pitchFamily="2" charset="-122"/>
        </a:defRPr>
      </a:lvl4pPr>
      <a:lvl5pPr marL="1828800" lvl="4" algn="l" defTabSz="914400">
        <a:defRPr sz="1800" kern="1200">
          <a:solidFill>
            <a:schemeClr val="tx1"/>
          </a:solidFill>
          <a:latin typeface="Calibri" panose="020F0502020204030204"/>
          <a:ea typeface="宋体" pitchFamily="2" charset="-122"/>
        </a:defRPr>
      </a:lvl5pPr>
      <a:lvl6pPr marL="2286000" lvl="5" algn="l" defTabSz="914400">
        <a:defRPr sz="1800" kern="1200">
          <a:solidFill>
            <a:schemeClr val="tx1"/>
          </a:solidFill>
          <a:latin typeface="Calibri" panose="020F0502020204030204"/>
          <a:ea typeface="宋体" pitchFamily="2" charset="-122"/>
        </a:defRPr>
      </a:lvl6pPr>
      <a:lvl7pPr marL="2743200" lvl="6" algn="l" defTabSz="914400">
        <a:defRPr sz="1800" kern="1200">
          <a:solidFill>
            <a:schemeClr val="tx1"/>
          </a:solidFill>
          <a:latin typeface="Calibri" panose="020F0502020204030204"/>
          <a:ea typeface="宋体" pitchFamily="2" charset="-122"/>
        </a:defRPr>
      </a:lvl7pPr>
      <a:lvl8pPr marL="3200400" lvl="7" algn="l" defTabSz="914400">
        <a:defRPr sz="1800" kern="1200">
          <a:solidFill>
            <a:schemeClr val="tx1"/>
          </a:solidFill>
          <a:latin typeface="Calibri" panose="020F0502020204030204"/>
          <a:ea typeface="宋体" pitchFamily="2" charset="-122"/>
        </a:defRPr>
      </a:lvl8pPr>
      <a:lvl9pPr marL="3657600" lvl="8" algn="l" defTabSz="914400">
        <a:defRPr sz="1800" kern="1200">
          <a:solidFill>
            <a:schemeClr val="tx1"/>
          </a:solidFill>
          <a:latin typeface="Calibri" panose="020F0502020204030204"/>
          <a:ea typeface="宋体" pitchFamily="2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png"/><Relationship Id="rId7" Type="http://schemas.openxmlformats.org/officeDocument/2006/relationships/tags" Target="../tags/tag4.xml"/><Relationship Id="rId6" Type="http://schemas.openxmlformats.org/officeDocument/2006/relationships/image" Target="../media/image11.png"/><Relationship Id="rId5" Type="http://schemas.openxmlformats.org/officeDocument/2006/relationships/tags" Target="../tags/tag3.xml"/><Relationship Id="rId4" Type="http://schemas.openxmlformats.org/officeDocument/2006/relationships/image" Target="../media/image10.png"/><Relationship Id="rId3" Type="http://schemas.openxmlformats.org/officeDocument/2006/relationships/tags" Target="../tags/tag2.xml"/><Relationship Id="rId2" Type="http://schemas.openxmlformats.org/officeDocument/2006/relationships/image" Target="../media/image9.png"/><Relationship Id="rId10" Type="http://schemas.openxmlformats.org/officeDocument/2006/relationships/notesSlide" Target="../notesSlides/notesSlide7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6.png"/><Relationship Id="rId7" Type="http://schemas.openxmlformats.org/officeDocument/2006/relationships/tags" Target="../tags/tag8.xml"/><Relationship Id="rId6" Type="http://schemas.openxmlformats.org/officeDocument/2006/relationships/image" Target="../media/image15.png"/><Relationship Id="rId5" Type="http://schemas.openxmlformats.org/officeDocument/2006/relationships/tags" Target="../tags/tag7.xml"/><Relationship Id="rId4" Type="http://schemas.openxmlformats.org/officeDocument/2006/relationships/image" Target="../media/image14.png"/><Relationship Id="rId3" Type="http://schemas.openxmlformats.org/officeDocument/2006/relationships/tags" Target="../tags/tag6.xml"/><Relationship Id="rId2" Type="http://schemas.openxmlformats.org/officeDocument/2006/relationships/image" Target="../media/image13.png"/><Relationship Id="rId10" Type="http://schemas.openxmlformats.org/officeDocument/2006/relationships/notesSlide" Target="../notesSlides/notesSlide8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0.png"/><Relationship Id="rId7" Type="http://schemas.openxmlformats.org/officeDocument/2006/relationships/tags" Target="../tags/tag12.xml"/><Relationship Id="rId6" Type="http://schemas.openxmlformats.org/officeDocument/2006/relationships/image" Target="../media/image19.png"/><Relationship Id="rId5" Type="http://schemas.openxmlformats.org/officeDocument/2006/relationships/tags" Target="../tags/tag11.xml"/><Relationship Id="rId4" Type="http://schemas.openxmlformats.org/officeDocument/2006/relationships/image" Target="../media/image18.png"/><Relationship Id="rId3" Type="http://schemas.openxmlformats.org/officeDocument/2006/relationships/tags" Target="../tags/tag10.xml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9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400" dirty="0">
                <a:latin typeface="Calibri" panose="020F0502020204030204"/>
              </a:rPr>
              <a:t>CSC1004 Tutorial 2</a:t>
            </a:r>
            <a:br>
              <a:rPr lang="en-US" altLang="zh-CN" sz="3600" dirty="0">
                <a:latin typeface="Calibri" panose="020F0502020204030204"/>
              </a:rPr>
            </a:br>
            <a:r>
              <a:rPr lang="en-US" altLang="zh-CN" sz="2400" dirty="0">
                <a:latin typeface="Calibri" panose="020F0502020204030204"/>
              </a:rPr>
              <a:t>Shihao Hong</a:t>
            </a:r>
            <a:endParaRPr lang="zh-CN" sz="3600" dirty="0"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Subtitle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sz="2800" b="1"/>
              <a:t>林天麟 教授</a:t>
            </a:r>
            <a:endParaRPr lang="en-US" sz="2800" b="1"/>
          </a:p>
          <a:p>
            <a:r>
              <a:rPr lang="zh-CN"/>
              <a:t>香港中文大学（深圳）</a:t>
            </a:r>
            <a:endParaRPr lang="en-US"/>
          </a:p>
          <a:p>
            <a:r>
              <a:rPr lang="zh-CN"/>
              <a:t>机器人与</a:t>
            </a:r>
            <a:r>
              <a:rPr lang="zh-TW"/>
              <a:t>人工智能实验室</a:t>
            </a:r>
            <a:endParaRPr lang="en-US"/>
          </a:p>
          <a:p>
            <a:r>
              <a:rPr lang="en-US"/>
              <a:t>WeChat: tinlunlam</a:t>
            </a:r>
            <a:endParaRPr lang="zh-CN"/>
          </a:p>
        </p:txBody>
      </p:sp>
      <p:sp>
        <p:nvSpPr>
          <p:cNvPr id="1048584" name="AutoShape 2"/>
          <p:cNvSpPr>
            <a:spLocks noChangeAspect="1" noChangeArrowheads="1"/>
          </p:cNvSpPr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/>
          <a:lstStyle/>
          <a:p>
            <a:endParaRPr lang="en-US"/>
          </a:p>
        </p:txBody>
      </p:sp>
      <p:pic>
        <p:nvPicPr>
          <p:cNvPr id="2097154" name="Picture 4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0"/>
            <a:ext cx="12344399" cy="6858000"/>
          </a:xfrm>
          <a:prstGeom prst="rect">
            <a:avLst/>
          </a:prstGeom>
          <a:noFill/>
        </p:spPr>
      </p:pic>
      <p:sp>
        <p:nvSpPr>
          <p:cNvPr id="1048585" name="Title 18"/>
          <p:cNvSpPr>
            <a:spLocks noGrp="1"/>
          </p:cNvSpPr>
          <p:nvPr>
            <p:ph type="title"/>
          </p:nvPr>
        </p:nvSpPr>
        <p:spPr>
          <a:xfrm>
            <a:off x="3552037" y="2894570"/>
            <a:ext cx="5087926" cy="1783234"/>
          </a:xfrm>
        </p:spPr>
        <p:txBody>
          <a:bodyPr/>
          <a:lstStyle/>
          <a:p>
            <a:pPr algn="ctr"/>
            <a:r>
              <a:rPr lang="en-US" sz="6000"/>
              <a:t>T</a:t>
            </a:r>
            <a:r>
              <a:rPr lang="en-US" sz="4800"/>
              <a:t>HANK </a:t>
            </a:r>
            <a:r>
              <a:rPr lang="en-US" sz="6000"/>
              <a:t>Y</a:t>
            </a:r>
            <a:r>
              <a:rPr lang="en-US" sz="4800"/>
              <a:t>OU</a:t>
            </a:r>
            <a:endParaRPr lang="en-US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871864" y="1700808"/>
            <a:ext cx="2160240" cy="72008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53268" y="1860793"/>
            <a:ext cx="1590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Class</a:t>
            </a:r>
            <a:r>
              <a:rPr lang="zh-CN" altLang="en-US" sz="2000" dirty="0"/>
              <a:t> </a:t>
            </a:r>
            <a:r>
              <a:rPr lang="en-US" sz="2000" dirty="0"/>
              <a:t>Server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4871864" y="3068960"/>
            <a:ext cx="2160240" cy="72008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74106" y="3228945"/>
            <a:ext cx="1355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effectLst/>
              </a:rPr>
              <a:t>startServer</a:t>
            </a:r>
            <a:r>
              <a:rPr lang="en-US" dirty="0">
                <a:solidFill>
                  <a:srgbClr val="0070C0"/>
                </a:solidFill>
                <a:effectLst/>
              </a:rPr>
              <a:t>()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9952" y="1700808"/>
            <a:ext cx="37510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Set up the </a:t>
            </a:r>
            <a:r>
              <a:rPr lang="en-US" dirty="0" err="1">
                <a:effectLst/>
              </a:rPr>
              <a:t>ServerSocket</a:t>
            </a:r>
            <a:r>
              <a:rPr lang="en-US" dirty="0">
                <a:effectLst/>
              </a:rPr>
              <a:t>.</a:t>
            </a:r>
            <a:endParaRPr lang="en-US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dirty="0">
                <a:solidFill>
                  <a:srgbClr val="0070C0"/>
                </a:solidFill>
              </a:rPr>
              <a:t>a while loop </a:t>
            </a:r>
            <a:r>
              <a:rPr lang="en-US" dirty="0"/>
              <a:t>to</a:t>
            </a:r>
            <a:endParaRPr lang="en-US" dirty="0"/>
          </a:p>
          <a:p>
            <a:pPr marL="800100" lvl="1" indent="-342900">
              <a:buFont typeface="+mj-lt"/>
              <a:buAutoNum type="arabicParenR"/>
            </a:pPr>
            <a:r>
              <a:rPr lang="en-US" dirty="0"/>
              <a:t>Accept new connection requestion from client. </a:t>
            </a:r>
            <a:endParaRPr lang="en-US" dirty="0"/>
          </a:p>
          <a:p>
            <a:pPr marL="800100" lvl="1" indent="-342900">
              <a:buFont typeface="+mj-lt"/>
              <a:buAutoNum type="arabicParenR"/>
            </a:pPr>
            <a:r>
              <a:rPr lang="en-US" dirty="0"/>
              <a:t>Construct a </a:t>
            </a:r>
            <a:r>
              <a:rPr lang="en-US" dirty="0" err="1"/>
              <a:t>ClientHandler</a:t>
            </a:r>
            <a:r>
              <a:rPr lang="en-US" dirty="0"/>
              <a:t> for each connected client. </a:t>
            </a:r>
            <a:endParaRPr lang="en-US" dirty="0"/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effectLst/>
              </a:rPr>
              <a:t>Put the </a:t>
            </a:r>
            <a:r>
              <a:rPr lang="en-US" dirty="0" err="1"/>
              <a:t>ClientHandler</a:t>
            </a:r>
            <a:r>
              <a:rPr lang="en-US" dirty="0"/>
              <a:t> into a thread and start the thread</a:t>
            </a:r>
            <a:r>
              <a:rPr lang="en-US" dirty="0">
                <a:effectLst/>
              </a:rPr>
              <a:t> </a:t>
            </a:r>
            <a:endParaRPr lang="en-US" dirty="0">
              <a:effectLst/>
            </a:endParaRPr>
          </a:p>
        </p:txBody>
      </p:sp>
      <p:cxnSp>
        <p:nvCxnSpPr>
          <p:cNvPr id="14" name="Straight Arrow Connector 13"/>
          <p:cNvCxnSpPr>
            <a:stCxn id="4" idx="2"/>
            <a:endCxn id="6" idx="0"/>
          </p:cNvCxnSpPr>
          <p:nvPr/>
        </p:nvCxnSpPr>
        <p:spPr>
          <a:xfrm>
            <a:off x="5951984" y="2420888"/>
            <a:ext cx="0" cy="648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1940430" y="5301208"/>
            <a:ext cx="2160240" cy="72008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48128" y="3105835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9B7C6"/>
                </a:solidFill>
                <a:effectLst/>
              </a:rPr>
              <a:t>Socket socket = </a:t>
            </a:r>
            <a:endParaRPr lang="en-US" dirty="0">
              <a:solidFill>
                <a:srgbClr val="A9B7C6"/>
              </a:solidFill>
              <a:effectLst/>
            </a:endParaRPr>
          </a:p>
          <a:p>
            <a:r>
              <a:rPr lang="en-US" dirty="0" err="1">
                <a:solidFill>
                  <a:srgbClr val="9876AA"/>
                </a:solidFill>
                <a:effectLst/>
              </a:rPr>
              <a:t>serverSocket</a:t>
            </a:r>
            <a:r>
              <a:rPr lang="en-US" dirty="0" err="1">
                <a:solidFill>
                  <a:srgbClr val="A9B7C6"/>
                </a:solidFill>
                <a:effectLst/>
              </a:rPr>
              <a:t>.accept</a:t>
            </a:r>
            <a:r>
              <a:rPr lang="en-US" dirty="0">
                <a:solidFill>
                  <a:srgbClr val="A9B7C6"/>
                </a:solidFill>
                <a:effectLst/>
              </a:rPr>
              <a:t>()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endParaRPr lang="en-US" dirty="0">
              <a:solidFill>
                <a:srgbClr val="A9B7C6"/>
              </a:solidFill>
              <a:effectLst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70028" y="5301208"/>
            <a:ext cx="2363911" cy="72008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88509" y="5476582"/>
            <a:ext cx="221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ClientHandler</a:t>
            </a:r>
            <a:r>
              <a:rPr lang="en-US" dirty="0">
                <a:effectLst/>
              </a:rPr>
              <a:t>(socket)</a:t>
            </a:r>
            <a:endParaRPr lang="en-US" dirty="0">
              <a:effectLst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9088" y="5301208"/>
            <a:ext cx="2363911" cy="72008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07569" y="5476582"/>
            <a:ext cx="221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ClientHandler</a:t>
            </a:r>
            <a:r>
              <a:rPr lang="en-US" dirty="0">
                <a:effectLst/>
              </a:rPr>
              <a:t>(socket)</a:t>
            </a:r>
            <a:endParaRPr lang="en-US" dirty="0">
              <a:effectLst/>
            </a:endParaRPr>
          </a:p>
        </p:txBody>
      </p:sp>
      <p:cxnSp>
        <p:nvCxnSpPr>
          <p:cNvPr id="18" name="Straight Arrow Connector 17"/>
          <p:cNvCxnSpPr>
            <a:stCxn id="6" idx="2"/>
            <a:endCxn id="2" idx="0"/>
          </p:cNvCxnSpPr>
          <p:nvPr/>
        </p:nvCxnSpPr>
        <p:spPr>
          <a:xfrm flipH="1">
            <a:off x="3020550" y="3789040"/>
            <a:ext cx="2931434" cy="1512168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8" idx="0"/>
          </p:cNvCxnSpPr>
          <p:nvPr/>
        </p:nvCxnSpPr>
        <p:spPr>
          <a:xfrm>
            <a:off x="5951984" y="3789040"/>
            <a:ext cx="0" cy="1512168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16" idx="0"/>
          </p:cNvCxnSpPr>
          <p:nvPr/>
        </p:nvCxnSpPr>
        <p:spPr>
          <a:xfrm>
            <a:off x="5951984" y="3789040"/>
            <a:ext cx="2919060" cy="1512168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40430" y="5476582"/>
            <a:ext cx="221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ClientHandler</a:t>
            </a:r>
            <a:r>
              <a:rPr lang="en-US" dirty="0">
                <a:effectLst/>
              </a:rPr>
              <a:t>(socket)</a:t>
            </a:r>
            <a:endParaRPr lang="en-US" dirty="0"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35224" y="4802777"/>
            <a:ext cx="126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Sub-Thread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52336" y="4802777"/>
            <a:ext cx="126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Sub-Thread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92426" y="4807671"/>
            <a:ext cx="126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Sub-Thread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cxnSp>
        <p:nvCxnSpPr>
          <p:cNvPr id="32" name="Curved Connector 31"/>
          <p:cNvCxnSpPr>
            <a:stCxn id="6" idx="1"/>
            <a:endCxn id="6" idx="3"/>
          </p:cNvCxnSpPr>
          <p:nvPr/>
        </p:nvCxnSpPr>
        <p:spPr>
          <a:xfrm rot="10800000" flipH="1">
            <a:off x="4871864" y="3429000"/>
            <a:ext cx="2160240" cy="12700"/>
          </a:xfrm>
          <a:prstGeom prst="curvedConnector5">
            <a:avLst>
              <a:gd name="adj1" fmla="val -10582"/>
              <a:gd name="adj2" fmla="val -5958142"/>
              <a:gd name="adj3" fmla="val 1105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265826" y="4161092"/>
            <a:ext cx="3372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while(!</a:t>
            </a:r>
            <a:r>
              <a:rPr lang="en-US" dirty="0" err="1"/>
              <a:t>serverSocket.isClosed</a:t>
            </a:r>
            <a:r>
              <a:rPr lang="en-US" dirty="0"/>
              <a:t>())</a:t>
            </a:r>
            <a:endParaRPr lang="en-US" dirty="0"/>
          </a:p>
        </p:txBody>
      </p:sp>
      <p:sp>
        <p:nvSpPr>
          <p:cNvPr id="40" name="标题 4"/>
          <p:cNvSpPr>
            <a:spLocks noGrp="1"/>
          </p:cNvSpPr>
          <p:nvPr>
            <p:ph type="title"/>
          </p:nvPr>
        </p:nvSpPr>
        <p:spPr>
          <a:xfrm>
            <a:off x="724328" y="51841"/>
            <a:ext cx="7884064" cy="83587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Structure of Project: Server</a:t>
            </a:r>
            <a:endParaRPr lang="zh-CN" sz="4000" dirty="0"/>
          </a:p>
        </p:txBody>
      </p:sp>
      <p:sp>
        <p:nvSpPr>
          <p:cNvPr id="41" name="TextBox 40"/>
          <p:cNvSpPr txBox="1"/>
          <p:nvPr/>
        </p:nvSpPr>
        <p:spPr>
          <a:xfrm>
            <a:off x="6178931" y="2580873"/>
            <a:ext cx="14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</a:rPr>
              <a:t>Main Process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872631" y="1052736"/>
            <a:ext cx="2160240" cy="72008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54035" y="1212721"/>
            <a:ext cx="1590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Class</a:t>
            </a:r>
            <a:r>
              <a:rPr lang="zh-CN" altLang="en-US" sz="2000" dirty="0"/>
              <a:t> </a:t>
            </a:r>
            <a:r>
              <a:rPr lang="en-US" sz="2000" dirty="0"/>
              <a:t>Client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8616575" y="2884294"/>
            <a:ext cx="2160240" cy="72008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16555" y="3093949"/>
            <a:ext cx="1960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effectLst/>
              </a:rPr>
              <a:t>listenForMessage</a:t>
            </a:r>
            <a:r>
              <a:rPr lang="en-US" dirty="0">
                <a:solidFill>
                  <a:srgbClr val="0070C0"/>
                </a:solidFill>
                <a:effectLst/>
              </a:rPr>
              <a:t>()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69317" y="4715852"/>
            <a:ext cx="2160240" cy="72008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20070" y="4891226"/>
            <a:ext cx="159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effectLst/>
              </a:rPr>
              <a:t>sendMessage</a:t>
            </a:r>
            <a:r>
              <a:rPr lang="en-US" dirty="0">
                <a:solidFill>
                  <a:srgbClr val="0070C0"/>
                </a:solidFill>
                <a:effectLst/>
              </a:rPr>
              <a:t>()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00256" y="3814029"/>
            <a:ext cx="2971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Create a new thread.</a:t>
            </a:r>
            <a:endParaRPr lang="en-US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Listen for the message send from the sever.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4423" y="4653136"/>
            <a:ext cx="38741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Send username to the sever.</a:t>
            </a:r>
            <a:endParaRPr lang="en-US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Create a while loop until the socket connection ends.</a:t>
            </a:r>
            <a:endParaRPr lang="en-US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effectLst/>
            </a:endParaRPr>
          </a:p>
          <a:p>
            <a:r>
              <a:rPr lang="en-US" dirty="0">
                <a:solidFill>
                  <a:srgbClr val="0070C0"/>
                </a:solidFill>
              </a:rPr>
              <a:t>Inside the while loop</a:t>
            </a:r>
            <a:endParaRPr lang="en-US" dirty="0">
              <a:solidFill>
                <a:srgbClr val="0070C0"/>
              </a:solidFill>
              <a:effectLst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/>
              <a:t>R</a:t>
            </a:r>
            <a:r>
              <a:rPr lang="en-US" dirty="0">
                <a:effectLst/>
              </a:rPr>
              <a:t>ead the msg from keyboard and send it to sever.</a:t>
            </a:r>
            <a:endParaRPr lang="en-US" dirty="0">
              <a:effectLst/>
            </a:endParaRPr>
          </a:p>
        </p:txBody>
      </p:sp>
      <p:cxnSp>
        <p:nvCxnSpPr>
          <p:cNvPr id="14" name="Straight Arrow Connector 13"/>
          <p:cNvCxnSpPr>
            <a:stCxn id="4" idx="2"/>
            <a:endCxn id="6" idx="0"/>
          </p:cNvCxnSpPr>
          <p:nvPr/>
        </p:nvCxnSpPr>
        <p:spPr>
          <a:xfrm>
            <a:off x="5952751" y="1772816"/>
            <a:ext cx="3743944" cy="1111478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8" idx="2"/>
            <a:endCxn id="9" idx="0"/>
          </p:cNvCxnSpPr>
          <p:nvPr/>
        </p:nvCxnSpPr>
        <p:spPr>
          <a:xfrm>
            <a:off x="5949437" y="3604374"/>
            <a:ext cx="0" cy="11114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869317" y="2884294"/>
            <a:ext cx="2160240" cy="72008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89838" y="3059668"/>
            <a:ext cx="151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</a:rPr>
              <a:t>Constructors()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cxnSp>
        <p:nvCxnSpPr>
          <p:cNvPr id="22" name="Straight Arrow Connector 21"/>
          <p:cNvCxnSpPr>
            <a:stCxn id="4" idx="2"/>
            <a:endCxn id="18" idx="0"/>
          </p:cNvCxnSpPr>
          <p:nvPr/>
        </p:nvCxnSpPr>
        <p:spPr>
          <a:xfrm flipH="1">
            <a:off x="5949437" y="1772816"/>
            <a:ext cx="3314" cy="11114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47186" y="2678450"/>
            <a:ext cx="2971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Set up the Socket.</a:t>
            </a:r>
            <a:endParaRPr lang="en-US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Initialize the reader and the writer. </a:t>
            </a:r>
            <a:endParaRPr lang="en-US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Record the username.</a:t>
            </a:r>
            <a:endParaRPr lang="en-US" dirty="0">
              <a:effectLst/>
            </a:endParaRPr>
          </a:p>
        </p:txBody>
      </p:sp>
      <p:cxnSp>
        <p:nvCxnSpPr>
          <p:cNvPr id="32" name="Curved Connector 31"/>
          <p:cNvCxnSpPr>
            <a:stCxn id="9" idx="1"/>
            <a:endCxn id="9" idx="3"/>
          </p:cNvCxnSpPr>
          <p:nvPr/>
        </p:nvCxnSpPr>
        <p:spPr>
          <a:xfrm rot="10800000" flipH="1">
            <a:off x="4869317" y="5075892"/>
            <a:ext cx="2160240" cy="12700"/>
          </a:xfrm>
          <a:prstGeom prst="curvedConnector5">
            <a:avLst>
              <a:gd name="adj1" fmla="val -10582"/>
              <a:gd name="adj2" fmla="val -9102976"/>
              <a:gd name="adj3" fmla="val 1105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74994" y="2182504"/>
            <a:ext cx="14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</a:rPr>
              <a:t>Main Process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96406" y="1979548"/>
            <a:ext cx="126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Sub-Thread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sp>
        <p:nvSpPr>
          <p:cNvPr id="40" name="标题 4"/>
          <p:cNvSpPr>
            <a:spLocks noGrp="1"/>
          </p:cNvSpPr>
          <p:nvPr>
            <p:ph type="title"/>
          </p:nvPr>
        </p:nvSpPr>
        <p:spPr>
          <a:xfrm>
            <a:off x="724328" y="51841"/>
            <a:ext cx="7884064" cy="83587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Structure of Project: Client</a:t>
            </a:r>
            <a:endParaRPr lang="zh-CN" sz="4000" dirty="0"/>
          </a:p>
        </p:txBody>
      </p:sp>
      <p:sp>
        <p:nvSpPr>
          <p:cNvPr id="41" name="TextBox 40"/>
          <p:cNvSpPr txBox="1"/>
          <p:nvPr/>
        </p:nvSpPr>
        <p:spPr>
          <a:xfrm>
            <a:off x="4767837" y="5473704"/>
            <a:ext cx="2363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while(socket.</a:t>
            </a:r>
            <a:endParaRPr lang="en-US" dirty="0"/>
          </a:p>
          <a:p>
            <a:pPr algn="ctr"/>
            <a:r>
              <a:rPr lang="en-US" dirty="0"/>
              <a:t>isConnected())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38689" y="1052736"/>
            <a:ext cx="2595602" cy="1008112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53786" y="1176404"/>
            <a:ext cx="2480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Class</a:t>
            </a:r>
            <a:r>
              <a:rPr lang="zh-CN" altLang="en-US" sz="2000" dirty="0"/>
              <a:t> </a:t>
            </a:r>
            <a:r>
              <a:rPr lang="en-US" sz="2000" dirty="0" err="1"/>
              <a:t>ClientHandler</a:t>
            </a:r>
            <a:r>
              <a:rPr lang="en-US" sz="2000" dirty="0"/>
              <a:t> </a:t>
            </a:r>
            <a:endParaRPr lang="en-US" sz="2000" dirty="0"/>
          </a:p>
          <a:p>
            <a:pPr algn="ctr"/>
            <a:r>
              <a:rPr lang="en-US" sz="2000" dirty="0">
                <a:solidFill>
                  <a:srgbClr val="C00000"/>
                </a:solidFill>
              </a:rPr>
              <a:t>implements Runnable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38689" y="2832231"/>
            <a:ext cx="2595602" cy="48967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02289" y="415345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</a:rPr>
              <a:t>run()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0195" y="3745285"/>
            <a:ext cx="5588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</a:rPr>
              <a:t>Inside the while loop:</a:t>
            </a:r>
            <a:endParaRPr lang="en-US" dirty="0">
              <a:solidFill>
                <a:srgbClr val="0070C0"/>
              </a:solidFill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Read Message from the client</a:t>
            </a:r>
            <a:r>
              <a:rPr lang="en-US" dirty="0"/>
              <a:t> that is being handled</a:t>
            </a:r>
            <a:r>
              <a:rPr lang="en-US" dirty="0">
                <a:effectLst/>
              </a:rPr>
              <a:t>.</a:t>
            </a:r>
            <a:endParaRPr lang="en-US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Broadcast the Message to all connected client with </a:t>
            </a:r>
            <a:r>
              <a:rPr lang="en-US" dirty="0" err="1">
                <a:solidFill>
                  <a:srgbClr val="0070C0"/>
                </a:solidFill>
                <a:effectLst/>
              </a:rPr>
              <a:t>broadcastMessage</a:t>
            </a:r>
            <a:r>
              <a:rPr lang="en-US" dirty="0">
                <a:solidFill>
                  <a:srgbClr val="0070C0"/>
                </a:solidFill>
                <a:effectLst/>
              </a:rPr>
              <a:t>().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cxnSp>
        <p:nvCxnSpPr>
          <p:cNvPr id="14" name="Straight Arrow Connector 13"/>
          <p:cNvCxnSpPr>
            <a:stCxn id="4" idx="2"/>
            <a:endCxn id="6" idx="0"/>
          </p:cNvCxnSpPr>
          <p:nvPr/>
        </p:nvCxnSpPr>
        <p:spPr>
          <a:xfrm>
            <a:off x="3436490" y="2060848"/>
            <a:ext cx="0" cy="771383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346938" y="4093288"/>
            <a:ext cx="2160240" cy="48967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99791" y="5541689"/>
            <a:ext cx="20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effectLst/>
              </a:rPr>
              <a:t>broadcastMessage</a:t>
            </a:r>
            <a:r>
              <a:rPr lang="en-US" dirty="0">
                <a:solidFill>
                  <a:srgbClr val="0070C0"/>
                </a:solidFill>
                <a:effectLst/>
              </a:rPr>
              <a:t>()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cxnSp>
        <p:nvCxnSpPr>
          <p:cNvPr id="18" name="Straight Arrow Connector 17"/>
          <p:cNvCxnSpPr>
            <a:stCxn id="6" idx="2"/>
            <a:endCxn id="16" idx="0"/>
          </p:cNvCxnSpPr>
          <p:nvPr/>
        </p:nvCxnSpPr>
        <p:spPr>
          <a:xfrm flipH="1">
            <a:off x="3427058" y="3321905"/>
            <a:ext cx="9432" cy="771383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48414" y="5380672"/>
            <a:ext cx="6548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Create a for loop to scan over all the created </a:t>
            </a:r>
            <a:r>
              <a:rPr lang="en-US" sz="1800" dirty="0" err="1"/>
              <a:t>ClientHandlers</a:t>
            </a:r>
            <a:r>
              <a:rPr lang="en-US" sz="1800" dirty="0"/>
              <a:t> recorded in the public </a:t>
            </a:r>
            <a:r>
              <a:rPr lang="en-US" sz="1800" dirty="0" err="1">
                <a:solidFill>
                  <a:srgbClr val="C00000"/>
                </a:solidFill>
              </a:rPr>
              <a:t>ArrayList</a:t>
            </a:r>
            <a:r>
              <a:rPr lang="en-US" sz="1800" dirty="0">
                <a:solidFill>
                  <a:srgbClr val="C00000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ClientHandler</a:t>
            </a:r>
            <a:r>
              <a:rPr lang="en-US" sz="1800" dirty="0">
                <a:solidFill>
                  <a:srgbClr val="C00000"/>
                </a:solidFill>
              </a:rPr>
              <a:t>&gt; </a:t>
            </a:r>
            <a:r>
              <a:rPr lang="en-US" sz="1800" dirty="0" err="1">
                <a:solidFill>
                  <a:srgbClr val="C00000"/>
                </a:solidFill>
              </a:rPr>
              <a:t>clientHandlers</a:t>
            </a:r>
            <a:r>
              <a:rPr lang="en-US" dirty="0">
                <a:effectLst/>
              </a:rPr>
              <a:t>.</a:t>
            </a:r>
            <a:endParaRPr lang="en-US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For each </a:t>
            </a:r>
            <a:r>
              <a:rPr lang="en-US" sz="1800" dirty="0" err="1"/>
              <a:t>ClientHandlers</a:t>
            </a:r>
            <a:r>
              <a:rPr lang="en-US" sz="1800" dirty="0"/>
              <a:t>, use its writer the write the message to its client.</a:t>
            </a:r>
            <a:endParaRPr lang="en-US" dirty="0">
              <a:effectLst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347621" y="5487351"/>
            <a:ext cx="2160240" cy="48967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76891" y="2892402"/>
            <a:ext cx="151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</a:rPr>
              <a:t>Constructors()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43872" y="2121576"/>
            <a:ext cx="5834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Initialize the reader and the writer. </a:t>
            </a:r>
            <a:endParaRPr lang="en-US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Add this </a:t>
            </a:r>
            <a:r>
              <a:rPr lang="en-US" sz="1800" dirty="0" err="1"/>
              <a:t>ClientHandler</a:t>
            </a:r>
            <a:r>
              <a:rPr lang="en-US" sz="1800" dirty="0"/>
              <a:t> to the public </a:t>
            </a:r>
            <a:r>
              <a:rPr lang="en-US" sz="1800" dirty="0" err="1">
                <a:solidFill>
                  <a:srgbClr val="C00000"/>
                </a:solidFill>
              </a:rPr>
              <a:t>ArrayList</a:t>
            </a:r>
            <a:r>
              <a:rPr lang="en-US" sz="1800" dirty="0">
                <a:solidFill>
                  <a:srgbClr val="C00000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ClientHandler</a:t>
            </a:r>
            <a:r>
              <a:rPr lang="en-US" sz="1800" dirty="0">
                <a:solidFill>
                  <a:srgbClr val="C00000"/>
                </a:solidFill>
              </a:rPr>
              <a:t>&gt; </a:t>
            </a:r>
            <a:r>
              <a:rPr lang="en-US" sz="1800" dirty="0" err="1">
                <a:solidFill>
                  <a:srgbClr val="C00000"/>
                </a:solidFill>
              </a:rPr>
              <a:t>clientHandlers</a:t>
            </a:r>
            <a:r>
              <a:rPr lang="en-US" sz="1800" dirty="0">
                <a:solidFill>
                  <a:srgbClr val="C00000"/>
                </a:solidFill>
              </a:rPr>
              <a:t>.</a:t>
            </a:r>
            <a:endParaRPr lang="en-US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Broadcast the Message to all connected client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  <p:cxnSp>
        <p:nvCxnSpPr>
          <p:cNvPr id="34" name="Curved Connector 33"/>
          <p:cNvCxnSpPr>
            <a:stCxn id="16" idx="1"/>
            <a:endCxn id="16" idx="3"/>
          </p:cNvCxnSpPr>
          <p:nvPr/>
        </p:nvCxnSpPr>
        <p:spPr>
          <a:xfrm rot="10800000" flipH="1">
            <a:off x="2346938" y="4338125"/>
            <a:ext cx="2160240" cy="12700"/>
          </a:xfrm>
          <a:prstGeom prst="curvedConnector5">
            <a:avLst>
              <a:gd name="adj1" fmla="val -18367"/>
              <a:gd name="adj2" fmla="val -19279039"/>
              <a:gd name="adj3" fmla="val 120313"/>
            </a:avLst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08480" y="4767628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while(socket.isConnected())</a:t>
            </a:r>
            <a:endParaRPr lang="en-US" dirty="0"/>
          </a:p>
        </p:txBody>
      </p:sp>
      <p:sp>
        <p:nvSpPr>
          <p:cNvPr id="47" name="标题 4"/>
          <p:cNvSpPr>
            <a:spLocks noGrp="1"/>
          </p:cNvSpPr>
          <p:nvPr>
            <p:ph type="title"/>
          </p:nvPr>
        </p:nvSpPr>
        <p:spPr>
          <a:xfrm>
            <a:off x="56562" y="57066"/>
            <a:ext cx="9048623" cy="83587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Structure of Project: </a:t>
            </a:r>
            <a:r>
              <a:rPr lang="en-US" altLang="zh-CN" sz="4000" dirty="0" err="1"/>
              <a:t>ClientHandler</a:t>
            </a:r>
            <a:endParaRPr lang="zh-CN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Framework of Project #1</a:t>
            </a:r>
            <a:endParaRPr lang="zh-CN" sz="40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721" y="1281638"/>
            <a:ext cx="10804879" cy="54597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Sample Output</a:t>
            </a:r>
            <a:endParaRPr lang="zh-CN" sz="4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328" y="1196752"/>
            <a:ext cx="4838700" cy="231834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28" y="4057228"/>
            <a:ext cx="4838700" cy="23241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242" y="1196751"/>
            <a:ext cx="4866604" cy="231834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628974" y="4005064"/>
            <a:ext cx="485687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2600" dirty="0"/>
              <a:t>First, run the server.</a:t>
            </a:r>
            <a:endParaRPr lang="en-US" altLang="zh-CN" sz="2600" dirty="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altLang="zh-CN" sz="2600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2600" dirty="0"/>
              <a:t>Then input Alice, Bob, and Carol to three clients, respectively.</a:t>
            </a:r>
            <a:endParaRPr lang="en-US" altLang="zh-CN" sz="2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Sample Output</a:t>
            </a:r>
            <a:endParaRPr lang="zh-CN" sz="4000" dirty="0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56045" y="4278630"/>
            <a:ext cx="4629150" cy="24765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7625" y="836295"/>
            <a:ext cx="5519420" cy="292608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9380" y="3762375"/>
            <a:ext cx="5219700" cy="30956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240145" y="836295"/>
            <a:ext cx="5076825" cy="33623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Sample Output</a:t>
            </a:r>
            <a:endParaRPr lang="zh-CN" sz="4000" dirty="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72870" y="1112520"/>
            <a:ext cx="3714750" cy="15430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83615" y="2853055"/>
            <a:ext cx="4695825" cy="15716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11860" y="4640580"/>
            <a:ext cx="4933950" cy="18097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744335" y="2564765"/>
            <a:ext cx="4676775" cy="2828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Sample Output</a:t>
            </a:r>
            <a:endParaRPr lang="zh-CN" sz="4000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1815" y="1700530"/>
            <a:ext cx="5429250" cy="4438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960235" y="1052830"/>
            <a:ext cx="3590925" cy="2143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311900" y="3213100"/>
            <a:ext cx="4604385" cy="16960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456045" y="4990465"/>
            <a:ext cx="4548505" cy="18827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PP_MARK_KEY" val="1fe9a046-a2a9-43bc-a645-b850c7246860"/>
  <p:tag name="COMMONDATA" val="eyJoZGlkIjoiZTA3OWNmMjM5Yzk3NTBiMmZkZTUxNTExMWY5ZTUxMGQ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1738</Words>
  <Application>WPS 演示</Application>
  <PresentationFormat>Widescreen</PresentationFormat>
  <Paragraphs>108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Helvetica Neue</vt:lpstr>
      <vt:lpstr>汉仪书宋二KW</vt:lpstr>
      <vt:lpstr>Calibri Light</vt:lpstr>
      <vt:lpstr>Arial</vt:lpstr>
      <vt:lpstr>等线</vt:lpstr>
      <vt:lpstr>楷体</vt:lpstr>
      <vt:lpstr>汉仪楷体KW</vt:lpstr>
      <vt:lpstr>微软雅黑</vt:lpstr>
      <vt:lpstr>汉仪旗黑</vt:lpstr>
      <vt:lpstr>宋体</vt:lpstr>
      <vt:lpstr>Arial Unicode MS</vt:lpstr>
      <vt:lpstr>汉仪中等线KW</vt:lpstr>
      <vt:lpstr>Office 主题​​</vt:lpstr>
      <vt:lpstr>CSC1004 Tutorial 2 Shihao Hong&amp;Zhihan Ning</vt:lpstr>
      <vt:lpstr>Structure of Project: Server</vt:lpstr>
      <vt:lpstr>Structure of Project: Client</vt:lpstr>
      <vt:lpstr>Structure of Project: ClientHandler</vt:lpstr>
      <vt:lpstr>Framework of Project #1</vt:lpstr>
      <vt:lpstr>Sample Output</vt:lpstr>
      <vt:lpstr>Sample Output</vt:lpstr>
      <vt:lpstr>Sample Output</vt:lpstr>
      <vt:lpstr>Sample Output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脉象组近期工作 20310917</dc:title>
  <dc:creator>TEL-AN00a</dc:creator>
  <cp:lastModifiedBy>shihaohong</cp:lastModifiedBy>
  <cp:revision>419</cp:revision>
  <dcterms:created xsi:type="dcterms:W3CDTF">2025-02-10T06:55:29Z</dcterms:created>
  <dcterms:modified xsi:type="dcterms:W3CDTF">2025-02-10T06:55:29Z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8151AD27C74EA411D4EC84677EBFAC6A_43</vt:lpwstr>
  </property>
  <property fmtid="{D5CDD505-2E9C-101B-9397-08002B2CF9AE}" pid="3" name="KSOProductBuildVer">
    <vt:lpwstr>2052-6.4.0.8550</vt:lpwstr>
  </property>
</Properties>
</file>