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34" r:id="rId5"/>
    <p:sldId id="335" r:id="rId6"/>
    <p:sldId id="336" r:id="rId7"/>
    <p:sldId id="337" r:id="rId8"/>
    <p:sldId id="338" r:id="rId9"/>
    <p:sldId id="341" r:id="rId10"/>
    <p:sldId id="340" r:id="rId11"/>
    <p:sldId id="342" r:id="rId12"/>
    <p:sldId id="343" r:id="rId13"/>
    <p:sldId id="262" r:id="rId14"/>
  </p:sldIdLst>
  <p:sldSz cx="12192000" cy="6858000"/>
  <p:notesSz cx="6858000" cy="9144000"/>
  <p:custDataLst>
    <p:tags r:id="rId19"/>
  </p:custDataLst>
  <p:defaultTextStyle>
    <a:lvl1pPr marL="0" lvl="0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1pPr>
    <a:lvl2pPr marL="457200" lvl="1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2pPr>
    <a:lvl3pPr marL="914400" lvl="2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3pPr>
    <a:lvl4pPr marL="1371600" lvl="3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4pPr>
    <a:lvl5pPr marL="1828800" lvl="4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5pPr>
    <a:lvl6pPr marL="2286000" lvl="5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6pPr>
    <a:lvl7pPr marL="2743200" lvl="6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7pPr>
    <a:lvl8pPr marL="3200400" lvl="7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8pPr>
    <a:lvl9pPr marL="3657600" lvl="8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x j" initials="z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EFEFE"/>
    <a:srgbClr val="FFDBDB"/>
    <a:srgbClr val="FBFDF8"/>
    <a:srgbClr val="E8F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3" autoAdjust="0"/>
    <p:restoredTop sz="94660"/>
  </p:normalViewPr>
  <p:slideViewPr>
    <p:cSldViewPr>
      <p:cViewPr varScale="1">
        <p:scale>
          <a:sx n="128" d="100"/>
          <a:sy n="128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59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 lang="zh-CN" altLang="en-US"/>
            </a:fld>
            <a:endParaRPr kumimoji="1" lang="zh-CN" altLang="en-US"/>
          </a:p>
        </p:txBody>
      </p:sp>
      <p:sp>
        <p:nvSpPr>
          <p:cNvPr id="104859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59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4860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60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备注占位符 10485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1"/>
          <p:cNvPicPr>
            <a:picLocks noChangeAspect="1"/>
          </p:cNvPicPr>
          <p:nvPr/>
        </p:nvPicPr>
        <p:blipFill rotWithShape="1">
          <a:blip r:embed="rId2"/>
          <a:srcRect r="2593" b="1375"/>
          <a:stretch>
            <a:fillRect/>
          </a:stretch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048591" name="矩形 16"/>
          <p:cNvSpPr/>
          <p:nvPr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048592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lvl="0" indent="0" algn="l">
              <a:buNone/>
              <a:defRPr lang="zh-CN" sz="2400" kern="1200">
                <a:solidFill>
                  <a:schemeClr val="tx1"/>
                </a:solidFill>
                <a:latin typeface="Calibri" panose="020F0502020204030204"/>
                <a:ea typeface="楷体" panose="02010609060101010101" charset="-122"/>
              </a:defRPr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  <p:pic>
        <p:nvPicPr>
          <p:cNvPr id="2097156" name="Picture 5"/>
          <p:cNvPicPr>
            <a:picLocks noChangeAspect="1"/>
          </p:cNvPicPr>
          <p:nvPr/>
        </p:nvPicPr>
        <p:blipFill rotWithShape="1">
          <a:blip r:embed="rId3"/>
          <a:srcRect l="6961" t="35708" b="36372"/>
          <a:stretch>
            <a:fillRect/>
          </a:stretch>
        </p:blipFill>
        <p:spPr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3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lvl="0" algn="l">
              <a:defRPr lang="zh-CN" sz="4800" b="1" kern="1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 rotWithShape="1">
          <a:blip r:embed="rId2"/>
          <a:srcRect l="4479" t="45070" r="4189" b="45659"/>
          <a:stretch>
            <a:fillRect/>
          </a:stretch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048578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lvl="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lvl="1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TW"/>
              <a:t>按一下以編輯母片文字樣式</a:t>
            </a:r>
            <a:endParaRPr lang="zh-TW"/>
          </a:p>
          <a:p>
            <a:pPr lvl="1"/>
            <a:r>
              <a:rPr lang="zh-TW"/>
              <a:t>第二層</a:t>
            </a:r>
            <a:endParaRPr lang="zh-TW"/>
          </a:p>
          <a:p>
            <a:pPr lvl="2"/>
            <a:r>
              <a:rPr lang="zh-TW"/>
              <a:t>第三層</a:t>
            </a:r>
            <a:endParaRPr lang="zh-TW"/>
          </a:p>
          <a:p>
            <a:pPr lvl="3"/>
            <a:r>
              <a:rPr lang="zh-TW"/>
              <a:t>第四層</a:t>
            </a:r>
            <a:endParaRPr lang="zh-TW"/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1048579" name="矩形 16"/>
          <p:cNvSpPr/>
          <p:nvPr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097153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048580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 lvl="0">
              <a:def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TW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/>
          <a:ea typeface="宋体" pitchFamily="2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Calibri" panose="020F0502020204030204"/>
          <a:ea typeface="宋体" pitchFamily="2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Calibri" panose="020F0502020204030204"/>
          <a:ea typeface="宋体" pitchFamily="2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Calibri" panose="020F0502020204030204"/>
          <a:ea typeface="宋体" pitchFamily="2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>
                <a:latin typeface="Calibri" panose="020F0502020204030204"/>
              </a:rPr>
              <a:t>CSC1004 Tutorial 3</a:t>
            </a:r>
            <a:br>
              <a:rPr lang="en-US" altLang="zh-CN" sz="3600" dirty="0">
                <a:latin typeface="Calibri" panose="020F0502020204030204"/>
              </a:rPr>
            </a:br>
            <a:r>
              <a:rPr lang="en-US" altLang="zh-CN" sz="2400" dirty="0">
                <a:latin typeface="Calibri" panose="020F0502020204030204"/>
              </a:rPr>
              <a:t>Shihao Hong</a:t>
            </a:r>
            <a:endParaRPr lang="zh-CN" sz="3600" dirty="0"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328" y="1198313"/>
            <a:ext cx="5116248" cy="2969101"/>
          </a:xfrm>
          <a:prstGeom prst="rect">
            <a:avLst/>
          </a:prstGeom>
        </p:spPr>
      </p:pic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How to Run Multiple Clients?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91721" y="1198313"/>
            <a:ext cx="5116248" cy="525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Next, find your Client class.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Then click the green triangle button and click “Run ‘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Client.main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()’”.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Note that one click creates one Client instance.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53" y="1197399"/>
            <a:ext cx="5296946" cy="296910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53" y="5517232"/>
            <a:ext cx="5296946" cy="64272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79376" y="2231160"/>
            <a:ext cx="375405" cy="40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503050405090304" pitchFamily="18" charset="0"/>
              </a:rPr>
              <a:t>⓵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96659" y="2348880"/>
            <a:ext cx="375405" cy="40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503050405090304" pitchFamily="18" charset="0"/>
              </a:rPr>
              <a:t>⓶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09668" y="5159514"/>
            <a:ext cx="375405" cy="40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503050405090304" pitchFamily="18" charset="0"/>
              </a:rPr>
              <a:t>⓷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68066" y="2276872"/>
            <a:ext cx="375405" cy="339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72064" y="2420888"/>
            <a:ext cx="1296144" cy="267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68532" y="5679093"/>
            <a:ext cx="3187907" cy="303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sz="2800" b="1"/>
              <a:t>林天麟 教授</a:t>
            </a:r>
            <a:endParaRPr lang="en-US" sz="2800" b="1"/>
          </a:p>
          <a:p>
            <a:r>
              <a:rPr lang="zh-CN"/>
              <a:t>香港中文大学（深圳）</a:t>
            </a:r>
            <a:endParaRPr lang="en-US"/>
          </a:p>
          <a:p>
            <a:r>
              <a:rPr lang="zh-CN"/>
              <a:t>机器人与</a:t>
            </a:r>
            <a:r>
              <a:rPr lang="zh-TW"/>
              <a:t>人工智能实验室</a:t>
            </a:r>
            <a:endParaRPr lang="en-US"/>
          </a:p>
          <a:p>
            <a:r>
              <a:rPr lang="en-US"/>
              <a:t>WeChat: tinlunlam</a:t>
            </a:r>
            <a:endParaRPr lang="zh-CN"/>
          </a:p>
        </p:txBody>
      </p:sp>
      <p:sp>
        <p:nvSpPr>
          <p:cNvPr id="1048584" name="AutoShape 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/>
          <a:lstStyle/>
          <a:p>
            <a:endParaRPr lang="en-US"/>
          </a:p>
        </p:txBody>
      </p:sp>
      <p:pic>
        <p:nvPicPr>
          <p:cNvPr id="2097154" name="Picture 4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0"/>
            <a:ext cx="12344399" cy="6858000"/>
          </a:xfrm>
          <a:prstGeom prst="rect">
            <a:avLst/>
          </a:prstGeom>
          <a:noFill/>
        </p:spPr>
      </p:pic>
      <p:sp>
        <p:nvSpPr>
          <p:cNvPr id="1048585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/>
          <a:lstStyle/>
          <a:p>
            <a:pPr algn="ctr"/>
            <a:r>
              <a:rPr lang="en-US" sz="6000"/>
              <a:t>T</a:t>
            </a:r>
            <a:r>
              <a:rPr lang="en-US" sz="4800"/>
              <a:t>HANK </a:t>
            </a:r>
            <a:r>
              <a:rPr lang="en-US" sz="6000"/>
              <a:t>Y</a:t>
            </a:r>
            <a:r>
              <a:rPr lang="en-US" sz="4800"/>
              <a:t>OU</a:t>
            </a:r>
            <a:endParaRPr 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 Socket Programming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91720" y="1198313"/>
            <a:ext cx="10804879" cy="517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Java Socket programming is used for communication between the applications running on different Java Runtime Environment (JRE).</a:t>
            </a:r>
            <a:endParaRPr lang="en-US" altLang="zh-CN" sz="2000" dirty="0">
              <a:latin typeface="Times New Roman" panose="02020503050405090304" pitchFamily="18" charset="0"/>
              <a:ea typeface="Tahoma" panose="020B0604030504040204" pitchFamily="34" charset="0"/>
              <a:cs typeface="Times New Roman" panose="02020503050405090304" pitchFamily="18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JRE is a software layer that runs on top of a computer’s operating system software and provides the class libraries and other resources that a specific Java program needs to run.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Java Socket programming can be connection-oriented or connection-less.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Socket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and </a:t>
            </a:r>
            <a:r>
              <a:rPr lang="en-US" altLang="zh-CN" sz="2000" b="1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classes are used for connection-oriented socket programming and </a:t>
            </a: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DatagramSocket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and </a:t>
            </a: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DatagramPacket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classes are used for connection-less socket programming.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Socket and </a:t>
            </a:r>
            <a:r>
              <a:rPr lang="en-US" altLang="zh-CN" b="1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may be important for our Project #1.</a:t>
            </a:r>
            <a:endParaRPr lang="en-US" altLang="zh-CN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 client in socket programming must know two information: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IP Address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of Server.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Port number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Class Socket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91720" y="1198313"/>
            <a:ext cx="10804879" cy="498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Class Socket implements client sockets (also called just "sockets"). A socket is an endpoint for communication between two machines.</a:t>
            </a:r>
            <a:endParaRPr lang="en-US" altLang="zh-CN" sz="2000" dirty="0">
              <a:latin typeface="Times New Roman" panose="02020503050405090304" pitchFamily="18" charset="0"/>
              <a:ea typeface="Tahoma" panose="020B0604030504040204" pitchFamily="34" charset="0"/>
              <a:cs typeface="Times New Roman" panose="02020503050405090304" pitchFamily="18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 class in Java is a logical template to create 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objects that share common properties and methods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. Hence, all objects in a given class will have the same methods or properties.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 actual work of the socket is performed by an instance of the </a:t>
            </a: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SocketImpl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class. An application, by changing the socket factory that creates the socket implementation, can configure itself to create sockets appropriate to the local firewall.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 project #1, Socket is used to implement the </a:t>
            </a:r>
            <a:r>
              <a:rPr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clients </a:t>
            </a:r>
            <a:r>
              <a:rPr lang="en-US" altLang="zh-CN" sz="2000" b="1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sockets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where </a:t>
            </a:r>
            <a:r>
              <a:rPr lang="en-US" altLang="zh-CN" sz="2000" b="1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socket.getOutputStream</a:t>
            </a:r>
            <a:r>
              <a:rPr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and </a:t>
            </a:r>
            <a:r>
              <a:rPr lang="en-US" altLang="zh-CN" sz="2000" b="1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socket.getInputStream</a:t>
            </a:r>
            <a:r>
              <a:rPr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in the “Client” Class are used to write and read messages.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BufferedWriter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(new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OutputStreamWriter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((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socket.getOutputStream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())));  // Write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BufferedReader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((new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InputStreamReader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socket.getInputStream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())));  // Read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Class Socket</a:t>
            </a:r>
            <a:endParaRPr lang="zh-CN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720" y="1192754"/>
            <a:ext cx="10772270" cy="48523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Class </a:t>
            </a:r>
            <a:r>
              <a:rPr lang="en-US" altLang="zh-CN" sz="4000" dirty="0" err="1"/>
              <a:t>ServerSocket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91720" y="1198313"/>
            <a:ext cx="10804879" cy="475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Class </a:t>
            </a:r>
            <a:r>
              <a:rPr lang="en-US" altLang="zh-CN" sz="2000" dirty="0" err="1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ServerSocket</a:t>
            </a: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 This class implements server sockets. A server socket waits for requests to come in over the network. It performs some operation based on that request, and then possibly returns a result to the requester.</a:t>
            </a:r>
            <a:endParaRPr lang="en-US" altLang="zh-CN" sz="2000" dirty="0">
              <a:latin typeface="Times New Roman" panose="02020503050405090304" pitchFamily="18" charset="0"/>
              <a:ea typeface="Tahoma" panose="020B0604030504040204" pitchFamily="34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The actual work of the server socket is performed by an instance of the </a:t>
            </a:r>
            <a:r>
              <a:rPr lang="en-US" altLang="zh-CN" sz="2000" dirty="0" err="1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SocketImpl</a:t>
            </a: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 class. An application can change the socket factory that creates the socket implementation to configure itself to create sockets appropriate to the local firewall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 project #1, </a:t>
            </a: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is used to implement the </a:t>
            </a:r>
            <a:r>
              <a:rPr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server </a:t>
            </a:r>
            <a:r>
              <a:rPr lang="en-US" altLang="zh-CN" sz="2000" b="1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socket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new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(1004); // Creates a server socket, bound to the specified port.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Socket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serverSocket.accept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(); // returns the socket and establish a connection between server and client.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Class </a:t>
            </a:r>
            <a:r>
              <a:rPr lang="en-US" altLang="zh-CN" sz="4000" dirty="0" err="1"/>
              <a:t>ServerSocket</a:t>
            </a:r>
            <a:endParaRPr lang="zh-CN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720" y="1192754"/>
            <a:ext cx="10772270" cy="49798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Server in Project #1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91720" y="1198313"/>
            <a:ext cx="108048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</a:pP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public class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Server{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private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;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See previous slides,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is used to implement the server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public </a:t>
            </a:r>
            <a:r>
              <a:rPr lang="en-US" altLang="zh-CN" dirty="0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Server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this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;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 “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this.serverSocket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” refers to the private “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” in this class</a:t>
            </a:r>
            <a:endParaRPr lang="en-US" altLang="zh-CN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  public void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startServer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while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(!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.isClosed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()){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Socket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.accept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();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 See previous slides, returns the socket and establish a connection between server and client</a:t>
            </a:r>
            <a:endParaRPr lang="en-US" altLang="zh-CN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 Codes needed here to handle the clients with Multithreading techniques</a:t>
            </a:r>
            <a:endParaRPr lang="en-US" altLang="zh-CN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 Note that other functions, e.g., closing the server, are required</a:t>
            </a:r>
            <a:endParaRPr lang="en-US" altLang="zh-CN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public static void</a:t>
            </a:r>
            <a:r>
              <a:rPr lang="en-US" altLang="zh-CN" dirty="0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main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(String[]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args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throws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IOException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{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 the “main” function</a:t>
            </a:r>
            <a:endParaRPr lang="en-US" altLang="zh-CN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new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dirty="0">
                <a:solidFill>
                  <a:schemeClr val="accent5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1004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);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 “1004” is the port number, could be other numbers</a:t>
            </a:r>
            <a:endParaRPr lang="en-US" altLang="zh-CN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Server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new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Server(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server.startServer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Client(s) in Project #1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91720" y="1198313"/>
            <a:ext cx="108048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</a:pP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public class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Client{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private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Socket </a:t>
            </a:r>
            <a:r>
              <a:rPr lang="nb-NO" altLang="zh-CN" dirty="0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socket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;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See previous slides, socket is used to implement the client</a:t>
            </a:r>
            <a:endParaRPr lang="nb-NO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private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BufferedReader </a:t>
            </a:r>
            <a:r>
              <a:rPr lang="nb-NO" altLang="zh-CN" dirty="0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bufferedReader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; </a:t>
            </a:r>
            <a:r>
              <a:rPr lang="nb-NO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 Read from the server</a:t>
            </a:r>
            <a:endParaRPr lang="nb-NO" altLang="zh-CN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private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BufferedWriter </a:t>
            </a:r>
            <a:r>
              <a:rPr lang="nb-NO" altLang="zh-CN" dirty="0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bufferedWriter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; </a:t>
            </a:r>
            <a:r>
              <a:rPr lang="nb-NO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 Write to the terminal</a:t>
            </a:r>
            <a:endParaRPr lang="nb-NO" altLang="zh-CN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private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String </a:t>
            </a:r>
            <a:r>
              <a:rPr lang="nb-NO" altLang="zh-CN" dirty="0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username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;</a:t>
            </a:r>
            <a:endParaRPr lang="nb-NO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public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nb-NO" altLang="zh-CN" dirty="0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Client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(Socket socket, String username){</a:t>
            </a:r>
            <a:endParaRPr lang="nb-NO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this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r>
              <a:rPr lang="nb-NO" altLang="zh-CN" dirty="0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socket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socket;</a:t>
            </a:r>
            <a:endParaRPr lang="nb-NO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this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r>
              <a:rPr lang="nb-NO" altLang="zh-CN" dirty="0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bufferedWriter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</a:t>
            </a:r>
            <a:r>
              <a:rPr lang="nb-NO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new 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BufferedWriter(</a:t>
            </a:r>
            <a:r>
              <a:rPr lang="nb-NO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new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OutputStreamWriter((socket.getOutputStream())));</a:t>
            </a:r>
            <a:endParaRPr lang="nb-NO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this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r>
              <a:rPr lang="nb-NO" altLang="zh-CN" dirty="0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bufferedReader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</a:t>
            </a:r>
            <a:r>
              <a:rPr lang="nb-NO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new 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BufferedReader((</a:t>
            </a:r>
            <a:r>
              <a:rPr lang="nb-NO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new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InputStreamReader(socket.getInputStream())));</a:t>
            </a:r>
            <a:endParaRPr lang="nb-NO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this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r>
              <a:rPr lang="nb-NO" altLang="zh-CN" dirty="0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username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username;}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public void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sendMessage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(){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 Functions leveraging </a:t>
            </a:r>
            <a:r>
              <a:rPr lang="nb-NO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bufferedWriter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public void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listenForMessage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(){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 Functions leveraging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bufferedReader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 Note that other functions, e.g., closing the client, are required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public static void </a:t>
            </a:r>
            <a:r>
              <a:rPr lang="en-US" altLang="zh-CN" dirty="0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main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(String[]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args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throws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IOException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{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 the “main” function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Socket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new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Socket(</a:t>
            </a:r>
            <a:r>
              <a:rPr lang="en-US" altLang="zh-CN" dirty="0">
                <a:solidFill>
                  <a:srgbClr val="00B05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"localhost"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</a:t>
            </a:r>
            <a:r>
              <a:rPr lang="en-US" altLang="zh-CN" dirty="0">
                <a:solidFill>
                  <a:schemeClr val="accent5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1004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);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 In this project “localhost” is fine. Also, the port number should be equal to the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altLang="zh-CN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Client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client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new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Client(socket, username);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client.listenForMessage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client.sendMessage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();}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98" y="1197399"/>
            <a:ext cx="5508501" cy="5078313"/>
          </a:xfrm>
          <a:prstGeom prst="rect">
            <a:avLst/>
          </a:prstGeom>
        </p:spPr>
      </p:pic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How to Run Multiple Clients?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91721" y="1198313"/>
            <a:ext cx="5116248" cy="509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First, find and click the “Edit Configuration” button on the upper-right position of IntelliJ IDEA.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Next, click “Modify options” button.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Then, select “Allow multiple instances” as show in this page.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Therefore, multiple clients could be run…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982" y="2204864"/>
            <a:ext cx="3133725" cy="1743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44131" y="3452573"/>
            <a:ext cx="375405" cy="40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503050405090304" pitchFamily="18" charset="0"/>
              </a:rPr>
              <a:t>⓵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4312" y="1772816"/>
            <a:ext cx="375405" cy="40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503050405090304" pitchFamily="18" charset="0"/>
              </a:rPr>
              <a:t>⓶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04512" y="2204864"/>
            <a:ext cx="375405" cy="40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503050405090304" pitchFamily="18" charset="0"/>
              </a:rPr>
              <a:t>⓷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19536" y="3429000"/>
            <a:ext cx="2808312" cy="406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2344" y="2154123"/>
            <a:ext cx="720080" cy="266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64352" y="2586171"/>
            <a:ext cx="2160240" cy="266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tags/tag1.xml><?xml version="1.0" encoding="utf-8"?>
<p:tagLst xmlns:p="http://schemas.openxmlformats.org/presentationml/2006/main">
  <p:tag name="KSO_WPP_MARK_KEY" val="1fe9a046-a2a9-43bc-a645-b850c7246860"/>
  <p:tag name="COMMONDATA" val="eyJoZGlkIjoiZTA3OWNmMjM5Yzk3NTBiMmZkZTUxNTExMWY5ZTUxM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lnSpc>
            <a:spcPct val="125000"/>
          </a:lnSpc>
          <a:spcBef>
            <a:spcPts val="1200"/>
          </a:spcBef>
          <a:buClr>
            <a:srgbClr val="FF0000"/>
          </a:buClr>
          <a:defRPr dirty="0">
            <a:latin typeface="Times New Roman" panose="02020503050405090304" pitchFamily="18" charset="0"/>
            <a:cs typeface="Times New Roman" panose="0202050305040509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5125</Words>
  <Application>WPS 演示</Application>
  <PresentationFormat>Widescreen</PresentationFormat>
  <Paragraphs>120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Helvetica Neue</vt:lpstr>
      <vt:lpstr>汉仪书宋二KW</vt:lpstr>
      <vt:lpstr>Times New Roman</vt:lpstr>
      <vt:lpstr>Calibri Light</vt:lpstr>
      <vt:lpstr>Arial</vt:lpstr>
      <vt:lpstr>等线</vt:lpstr>
      <vt:lpstr>楷体</vt:lpstr>
      <vt:lpstr>汉仪楷体KW</vt:lpstr>
      <vt:lpstr>微软雅黑</vt:lpstr>
      <vt:lpstr>汉仪旗黑</vt:lpstr>
      <vt:lpstr>Tahoma</vt:lpstr>
      <vt:lpstr>Segoe UI Symbol</vt:lpstr>
      <vt:lpstr>苹方-简</vt:lpstr>
      <vt:lpstr>宋体</vt:lpstr>
      <vt:lpstr>Arial Unicode MS</vt:lpstr>
      <vt:lpstr>汉仪中等线KW</vt:lpstr>
      <vt:lpstr>Office 主题​​</vt:lpstr>
      <vt:lpstr>CSC1004 Tutorial 3 Zhihan Ning</vt:lpstr>
      <vt:lpstr>Java Socket Programming</vt:lpstr>
      <vt:lpstr>Class Socket</vt:lpstr>
      <vt:lpstr>Class Socket</vt:lpstr>
      <vt:lpstr>Class ServerSocket</vt:lpstr>
      <vt:lpstr>Class ServerSocket</vt:lpstr>
      <vt:lpstr>Server in Project #1</vt:lpstr>
      <vt:lpstr>Client(s) in Project #1</vt:lpstr>
      <vt:lpstr>How to Run Multiple Clients?</vt:lpstr>
      <vt:lpstr>How to Run Multiple Clients?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脉象组近期工作 20310917</dc:title>
  <dc:creator>TEL-AN00a</dc:creator>
  <cp:lastModifiedBy>shihaohong</cp:lastModifiedBy>
  <cp:revision>416</cp:revision>
  <dcterms:created xsi:type="dcterms:W3CDTF">2025-02-10T06:50:35Z</dcterms:created>
  <dcterms:modified xsi:type="dcterms:W3CDTF">2025-02-10T06:50:35Z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DEF2CC9F1FF44862A3C220416D675C3E</vt:lpwstr>
  </property>
  <property fmtid="{D5CDD505-2E9C-101B-9397-08002B2CF9AE}" pid="3" name="KSOProductBuildVer">
    <vt:lpwstr>2052-6.4.0.8550</vt:lpwstr>
  </property>
</Properties>
</file>