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2"/>
    <p:sldMasterId id="2147483662" r:id="rId3"/>
  </p:sldMasterIdLst>
  <p:notesMasterIdLst>
    <p:notesMasterId r:id="rId21"/>
  </p:notesMasterIdLst>
  <p:handoutMasterIdLst>
    <p:handoutMasterId r:id="rId22"/>
  </p:handoutMasterIdLst>
  <p:sldIdLst>
    <p:sldId id="256" r:id="rId4"/>
    <p:sldId id="259" r:id="rId5"/>
    <p:sldId id="261" r:id="rId6"/>
    <p:sldId id="324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274" r:id="rId20"/>
  </p:sldIdLst>
  <p:sldSz cx="9144000" cy="5143500" type="screen16x9"/>
  <p:notesSz cx="5143500" cy="9144000"/>
  <p:custDataLst>
    <p:tags r:id="rId2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10"/>
  </p:normalViewPr>
  <p:slideViewPr>
    <p:cSldViewPr snapToGrid="0" snapToObjects="1">
      <p:cViewPr varScale="1">
        <p:scale>
          <a:sx n="165" d="100"/>
          <a:sy n="165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716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67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2185095" y="0"/>
            <a:ext cx="16716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675"/>
            </a:lvl1pPr>
          </a:lstStyle>
          <a:p>
            <a:fld id="{0F9B84EA-7D68-4D60-9CB1-D50884785D1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16716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2185095" y="8685213"/>
            <a:ext cx="16716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3/31/25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ssion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Session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ntent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End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over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_slid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assets.mindshow.fun/themes/purpleyellow_ribbon_20221011/Catalog-bg.svg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0.xml"/><Relationship Id="rId5" Type="http://schemas.openxmlformats.org/officeDocument/2006/relationships/image" Target="../media/image2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1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.xml"/><Relationship Id="rId5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4.xml"/><Relationship Id="rId5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5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30275" y="1090295"/>
            <a:ext cx="7333615" cy="1333500"/>
          </a:xfrm>
          <a:prstGeom prst="rect">
            <a:avLst/>
          </a:prstGeom>
          <a:noFill/>
        </p:spPr>
        <p:txBody>
          <a:bodyPr wrap="square" rtlCol="0" anchor="b"/>
          <a:lstStyle/>
          <a:p>
            <a:pPr marL="0" indent="0" algn="ctr">
              <a:buNone/>
            </a:pPr>
            <a:r>
              <a:rPr lang="en-US" sz="275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CSC 1004: Tutorial 8 </a:t>
            </a:r>
          </a:p>
          <a:p>
            <a:pPr marL="0" indent="0" algn="ctr">
              <a:buNone/>
            </a:pPr>
            <a:r>
              <a:rPr lang="en-US" sz="275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Introduction of </a:t>
            </a:r>
            <a:r>
              <a:rPr lang="en-US" sz="275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Snake Game and</a:t>
            </a:r>
          </a:p>
          <a:p>
            <a:pPr marL="0" indent="0" algn="ctr">
              <a:buNone/>
            </a:pPr>
            <a:r>
              <a:rPr lang="en-US" sz="275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Python Tkinter</a:t>
            </a:r>
          </a:p>
        </p:txBody>
      </p:sp>
      <p:sp>
        <p:nvSpPr>
          <p:cNvPr id="3" name="Text 1"/>
          <p:cNvSpPr/>
          <p:nvPr/>
        </p:nvSpPr>
        <p:spPr>
          <a:xfrm>
            <a:off x="1536065" y="2717800"/>
            <a:ext cx="6106160" cy="89979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400" dirty="0">
                <a:solidFill>
                  <a:srgbClr val="646464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Guanren Qiao</a:t>
            </a:r>
            <a:endParaRPr lang="en-US" sz="2000" dirty="0">
              <a:solidFill>
                <a:srgbClr val="646464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sz="2000" dirty="0">
                <a:solidFill>
                  <a:srgbClr val="646464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SDS, CUHK-SZ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651828"/>
            <a:ext cx="813530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Tkinter Entry &amp; Text</a:t>
            </a:r>
          </a:p>
        </p:txBody>
      </p:sp>
      <p:sp>
        <p:nvSpPr>
          <p:cNvPr id="3" name="Text 1"/>
          <p:cNvSpPr/>
          <p:nvPr/>
        </p:nvSpPr>
        <p:spPr>
          <a:xfrm>
            <a:off x="727710" y="1204595"/>
            <a:ext cx="8169910" cy="36404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import tkinter as tk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window = tk.Tk()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window.title('my window')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window.geometry('200x200')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e=tk.Entry(window,show=None)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e.pack()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def insert_point():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var=e.get()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t.insert('insert',var)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b = tk.Button(window,text="insert point",width=15,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height=2,command=insert_point)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b.pack()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t=tk.Text(window,height=2)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window.mainloop()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335" y="1204595"/>
            <a:ext cx="22860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651828"/>
            <a:ext cx="813530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Tkinter Canvas</a:t>
            </a:r>
          </a:p>
        </p:txBody>
      </p:sp>
      <p:sp>
        <p:nvSpPr>
          <p:cNvPr id="3" name="Text 1"/>
          <p:cNvSpPr/>
          <p:nvPr/>
        </p:nvSpPr>
        <p:spPr>
          <a:xfrm>
            <a:off x="727710" y="1204595"/>
            <a:ext cx="8169910" cy="36404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import tkinter as tk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root = tk.Tk()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 = tk.Canvas(root, width =200, height = 100)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line1 = w.create_line(0, 50, 200, 50, fill = "yellow")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line2 = w.create_line(100, 0, 100, 100, fill = "red", dash = (4, 4))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rect1 = w.create_rectangle(50, 25, 150, 75, fill = "blue")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w.coords(line1, 0, 25, 200, 25)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w.itemconfig(rect1, fill = "red")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w.delete(line2)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w.create_text(100, 50, text = "Python")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tk.Button(root, text = "delete all", command = (lambda x = "all" : w.delete(x))).pack()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root.mainloop()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820" y="1204595"/>
            <a:ext cx="236220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651828"/>
            <a:ext cx="813530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Tkinter Canvas</a:t>
            </a:r>
          </a:p>
        </p:txBody>
      </p:sp>
      <p:sp>
        <p:nvSpPr>
          <p:cNvPr id="3" name="Text 1"/>
          <p:cNvSpPr/>
          <p:nvPr/>
        </p:nvSpPr>
        <p:spPr>
          <a:xfrm>
            <a:off x="727710" y="1204595"/>
            <a:ext cx="8169910" cy="36404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import tkinter as tk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root = tk.Tk()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 = tk.Canvas(root, width = 400, height = 200)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def paint(event):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x1, y1 = (event.x - 1), (event.y - 1)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x2, y2 = (event.x + 1), (event.y + 1)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w.create_oval(x1, y1, x2, y2, fill = "red")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w.bind("&lt;B1-Motion&gt;", paint)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tk.Label(root, text = "Press and hold the left mouse button and move.").pack(side = "bottom")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root.mainloop()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3640" y="710565"/>
            <a:ext cx="3482340" cy="2240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651828"/>
            <a:ext cx="813530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Tkinter Frame</a:t>
            </a:r>
          </a:p>
        </p:txBody>
      </p:sp>
      <p:sp>
        <p:nvSpPr>
          <p:cNvPr id="3" name="Text 1"/>
          <p:cNvSpPr/>
          <p:nvPr/>
        </p:nvSpPr>
        <p:spPr>
          <a:xfrm>
            <a:off x="727710" y="1204595"/>
            <a:ext cx="8169910" cy="36404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from tkinter import *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root=Tk()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root.geometry('300x150+888+444')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fr1=Frame(root,relief='groove',bd=1,padx=60,pady=30)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fr1.pack()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la1=Label(fr1,text='Hello',bg='yellow') 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la1.pack()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root.mainloop()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184" y="1204436"/>
            <a:ext cx="3373755" cy="19969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651828"/>
            <a:ext cx="813530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Tkinter key_event</a:t>
            </a:r>
          </a:p>
        </p:txBody>
      </p:sp>
      <p:sp>
        <p:nvSpPr>
          <p:cNvPr id="3" name="Text 1"/>
          <p:cNvSpPr/>
          <p:nvPr/>
        </p:nvSpPr>
        <p:spPr>
          <a:xfrm>
            <a:off x="727710" y="1204595"/>
            <a:ext cx="8169910" cy="36404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import tkinter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def xFunc1(event):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print(f"special input:{event.char},corresponding ASCII code:{event.keycode}")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 = tkinter.Tk()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win.title("Kahn Software v1")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win.geometry("600x500+200+20")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win.bind("a", xFunc1)</a:t>
            </a:r>
          </a:p>
          <a:p>
            <a:pPr indent="0" algn="l" fontAlgn="auto">
              <a:lnSpc>
                <a:spcPct val="100000"/>
              </a:lnSpc>
              <a:buSzPct val="100000"/>
              <a:buNone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win.mainloop()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950" y="1935956"/>
            <a:ext cx="4882991" cy="266938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651828"/>
            <a:ext cx="813530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Python Class (1)</a:t>
            </a:r>
          </a:p>
        </p:txBody>
      </p:sp>
      <p:sp>
        <p:nvSpPr>
          <p:cNvPr id="3" name="Text 1"/>
          <p:cNvSpPr/>
          <p:nvPr/>
        </p:nvSpPr>
        <p:spPr>
          <a:xfrm>
            <a:off x="727710" y="1204595"/>
            <a:ext cx="8169910" cy="36404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class people: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#define basic(public) attribute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name = ''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age = 0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#define private attribute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__weight = 0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#initialization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def __init__(self,n,a,w):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self.name = n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self.age = a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self.__weight = w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def speak(self):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print("%s say: I %d years old。" %(self.name,self.age))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# Instantiate a class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p = people('runoob',10,30)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p.speak()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651828"/>
            <a:ext cx="813530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Python Class (2) Inheritance</a:t>
            </a:r>
          </a:p>
        </p:txBody>
      </p:sp>
      <p:sp>
        <p:nvSpPr>
          <p:cNvPr id="3" name="Text 1"/>
          <p:cNvSpPr/>
          <p:nvPr/>
        </p:nvSpPr>
        <p:spPr>
          <a:xfrm>
            <a:off x="727710" y="1150779"/>
            <a:ext cx="8169910" cy="364045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class people: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name = ''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age = 0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__weight = 0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def __init__(self,n,a,w):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self.name = n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self.age = a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self.__weight = w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def speak(self):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print("%s 说: 我 %d 岁。" %(self.name,self.age))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endParaRPr lang="en-US" sz="12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class student(people):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grade = ''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def __init__(self,n,a,w,g):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people.__init__(self,n,a,w)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self.grade = g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def speak(self):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print("%s say: I’m %d years old，and my grade is  %d"%(self.name,self.age,self.grade))</a:t>
            </a:r>
            <a:endParaRPr lang="en-US" sz="15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 = student('ken',10,60,3)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s.speak()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1788" y="1709738"/>
            <a:ext cx="3395663" cy="5524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646464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THE END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871788" y="2400300"/>
            <a:ext cx="3395663" cy="10334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THANKS</a:t>
            </a:r>
            <a:endParaRPr lang="en-US" sz="4500" dirty="0"/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825818"/>
            <a:ext cx="813530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charset="0"/>
                <a:cs typeface="Times New Roman" panose="02020603050405020304" charset="0"/>
              </a:rPr>
              <a:t>Basic Function</a:t>
            </a:r>
          </a:p>
        </p:txBody>
      </p:sp>
      <p:sp>
        <p:nvSpPr>
          <p:cNvPr id="3" name="Text 1"/>
          <p:cNvSpPr/>
          <p:nvPr/>
        </p:nvSpPr>
        <p:spPr>
          <a:xfrm>
            <a:off x="762000" y="1436370"/>
            <a:ext cx="7715250" cy="33956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0" dirty="0"/>
              <a:t>The player's goal is to control a snake to eat as much food as possible, causing the snake to grow longer.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0" dirty="0"/>
              <a:t>Control its direction to find food at a fixed speed with Keyboard.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0" dirty="0"/>
              <a:t>Food items randomly appear on the game board.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0" dirty="0"/>
              <a:t>The game ends under the following conditions: The snake collides with the boundaries of the game area. The snake collides with its own body, essentially running into itself.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0" dirty="0"/>
              <a:t>Utilizes the tkinter library to create a graphical user interface.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470" dirty="0"/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828993"/>
            <a:ext cx="813530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Advanced Function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500505"/>
            <a:ext cx="7715250" cy="32861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0" dirty="0"/>
              <a:t>Different Effects of Food (10%)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0" dirty="0"/>
              <a:t>Adding Obstacles (5%)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0" dirty="0"/>
              <a:t>Adding score function </a:t>
            </a:r>
            <a:r>
              <a:rPr lang="en-US" sz="1470" dirty="0">
                <a:sym typeface="+mn-ea"/>
              </a:rPr>
              <a:t>(5%)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0" dirty="0"/>
              <a:t>Multi-Level Challenges (15%)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0" dirty="0"/>
              <a:t>Dynamic velocity (10%)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1470" dirty="0"/>
              <a:t>Adding start menu (5%)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400" dirty="0"/>
              <a:t>More exploration ...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795" y="767715"/>
            <a:ext cx="3835400" cy="3888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more_enhanced_snake_game_flowchart"/>
          <p:cNvPicPr>
            <a:picLocks noChangeAspect="1"/>
          </p:cNvPicPr>
          <p:nvPr/>
        </p:nvPicPr>
        <p:blipFill>
          <a:blip r:embed="rId5"/>
          <a:srcRect l="12310" t="24313" r="9391" b="11190"/>
          <a:stretch>
            <a:fillRect/>
          </a:stretch>
        </p:blipFill>
        <p:spPr>
          <a:xfrm>
            <a:off x="1945640" y="710565"/>
            <a:ext cx="6681470" cy="388239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62000" y="1207453"/>
            <a:ext cx="813530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project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logic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chain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513840"/>
            <a:ext cx="7715250" cy="34004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8025" y="555943"/>
            <a:ext cx="813530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project code framework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513840"/>
            <a:ext cx="7715250" cy="340042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64135" y="1856105"/>
            <a:ext cx="2859405" cy="73723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if __name__ == "__main__":</a:t>
            </a:r>
          </a:p>
          <a:p>
            <a:r>
              <a:rPr lang="zh-CN" altLang="en-US" sz="1400"/>
              <a:t>    game = SnakeGame()</a:t>
            </a:r>
          </a:p>
          <a:p>
            <a:r>
              <a:rPr lang="zh-CN" altLang="en-US" sz="1400"/>
              <a:t>    game.mainloop()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17245" y="2109470"/>
            <a:ext cx="1118870" cy="2305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22580" y="2814320"/>
            <a:ext cx="2342515" cy="18148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class SnakeGame(tk.Tk):</a:t>
            </a:r>
          </a:p>
          <a:p>
            <a:r>
              <a:rPr lang="zh-CN" altLang="en-US" sz="1400"/>
              <a:t>    def __init__(self):</a:t>
            </a:r>
          </a:p>
          <a:p>
            <a:r>
              <a:rPr lang="zh-CN" altLang="en-US" sz="1400"/>
              <a:t>        super().__init__()</a:t>
            </a:r>
          </a:p>
          <a:p>
            <a:r>
              <a:rPr lang="zh-CN" altLang="en-US" sz="1400"/>
              <a:t>        self.title("Snake Game")</a:t>
            </a:r>
          </a:p>
          <a:p>
            <a:r>
              <a:rPr lang="zh-CN" altLang="en-US" sz="1400"/>
              <a:t>        self.geometry("800x800")</a:t>
            </a:r>
          </a:p>
          <a:p>
            <a:r>
              <a:rPr lang="zh-CN" altLang="en-US" sz="1400"/>
              <a:t>        self.resizable(False, False)</a:t>
            </a:r>
          </a:p>
          <a:p>
            <a:r>
              <a:rPr lang="en-US" altLang="zh-CN" sz="1400"/>
              <a:t>        ...</a:t>
            </a:r>
            <a:endParaRPr lang="zh-CN" altLang="en-US" sz="1400"/>
          </a:p>
          <a:p>
            <a:r>
              <a:rPr lang="zh-CN" altLang="en-US" sz="1400"/>
              <a:t>        self.start_game()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17245" y="4328795"/>
            <a:ext cx="1118870" cy="23050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cxnSp>
        <p:nvCxnSpPr>
          <p:cNvPr id="22" name="直接箭头连接符 21"/>
          <p:cNvCxnSpPr>
            <a:stCxn id="19" idx="3"/>
            <a:endCxn id="20" idx="0"/>
          </p:cNvCxnSpPr>
          <p:nvPr/>
        </p:nvCxnSpPr>
        <p:spPr>
          <a:xfrm flipH="1">
            <a:off x="1494155" y="2225040"/>
            <a:ext cx="441960" cy="5892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023870" y="3870325"/>
            <a:ext cx="1840865" cy="8604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  </a:t>
            </a:r>
            <a:r>
              <a:rPr lang="zh-CN" altLang="en-US" sz="1200"/>
              <a:t>  def start_game(self): </a:t>
            </a:r>
          </a:p>
          <a:p>
            <a:r>
              <a:rPr lang="zh-CN" altLang="en-US" sz="1200"/>
              <a:t> </a:t>
            </a:r>
            <a:r>
              <a:rPr lang="en-US" altLang="zh-CN" sz="1200"/>
              <a:t>       ...</a:t>
            </a:r>
            <a:r>
              <a:rPr lang="zh-CN" altLang="en-US" sz="1200"/>
              <a:t>      </a:t>
            </a:r>
          </a:p>
          <a:p>
            <a:r>
              <a:rPr lang="zh-CN" altLang="en-US" sz="1200"/>
              <a:t> </a:t>
            </a:r>
            <a:r>
              <a:rPr lang="en-US" altLang="zh-CN" sz="1200"/>
              <a:t>       </a:t>
            </a:r>
            <a:r>
              <a:rPr lang="zh-CN" altLang="en-US" sz="1200"/>
              <a:t>self.setup_ui()</a:t>
            </a:r>
          </a:p>
          <a:p>
            <a:r>
              <a:rPr lang="zh-CN" altLang="en-US" sz="1200"/>
              <a:t>        self.run_game()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3310890" y="4272280"/>
            <a:ext cx="1007110" cy="2330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267710" y="4530090"/>
            <a:ext cx="1050290" cy="2006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cxnSp>
        <p:nvCxnSpPr>
          <p:cNvPr id="26" name="直接箭头连接符 25"/>
          <p:cNvCxnSpPr>
            <a:stCxn id="21" idx="2"/>
            <a:endCxn id="23" idx="0"/>
          </p:cNvCxnSpPr>
          <p:nvPr/>
        </p:nvCxnSpPr>
        <p:spPr>
          <a:xfrm flipV="1">
            <a:off x="1376680" y="3870325"/>
            <a:ext cx="2567940" cy="6889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963795" y="4255770"/>
            <a:ext cx="3313430" cy="6756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  </a:t>
            </a:r>
            <a:r>
              <a:rPr lang="zh-CN" altLang="en-US" sz="1200"/>
              <a:t>def setup_ui(self):</a:t>
            </a:r>
          </a:p>
          <a:p>
            <a:r>
              <a:rPr lang="zh-CN" altLang="en-US" sz="1200"/>
              <a:t>        self.update_ui()</a:t>
            </a:r>
          </a:p>
          <a:p>
            <a:r>
              <a:rPr lang="zh-CN" altLang="en-US" sz="1200"/>
              <a:t>       self.bind("&lt;KeyPress&gt;", </a:t>
            </a:r>
            <a:r>
              <a:rPr lang="en-US" altLang="zh-CN" sz="1200"/>
              <a:t> </a:t>
            </a:r>
            <a:r>
              <a:rPr lang="zh-CN" altLang="en-US" sz="1200"/>
              <a:t>self.change_direction)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673850" y="4683125"/>
            <a:ext cx="1465580" cy="2330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cxnSp>
        <p:nvCxnSpPr>
          <p:cNvPr id="30" name="直接箭头连接符 29"/>
          <p:cNvCxnSpPr>
            <a:stCxn id="24" idx="3"/>
            <a:endCxn id="27" idx="1"/>
          </p:cNvCxnSpPr>
          <p:nvPr/>
        </p:nvCxnSpPr>
        <p:spPr>
          <a:xfrm>
            <a:off x="4318000" y="4389120"/>
            <a:ext cx="645795" cy="2044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337175" y="4497705"/>
            <a:ext cx="1007110" cy="2330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986655" y="3457575"/>
            <a:ext cx="2257425" cy="67564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400"/>
              <a:t>  </a:t>
            </a:r>
            <a:r>
              <a:rPr lang="zh-CN" altLang="en-US" sz="1200"/>
              <a:t>def run_game(self):</a:t>
            </a:r>
          </a:p>
          <a:p>
            <a:r>
              <a:rPr lang="zh-CN" altLang="en-US" sz="1200"/>
              <a:t>        self.move_snake()</a:t>
            </a:r>
          </a:p>
          <a:p>
            <a:r>
              <a:rPr lang="zh-CN" altLang="en-US" sz="1200"/>
              <a:t>        self.after(100, self.run_game)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5293995" y="3708400"/>
            <a:ext cx="1219200" cy="1701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cxnSp>
        <p:nvCxnSpPr>
          <p:cNvPr id="34" name="直接箭头连接符 33"/>
          <p:cNvCxnSpPr>
            <a:stCxn id="25" idx="3"/>
            <a:endCxn id="32" idx="1"/>
          </p:cNvCxnSpPr>
          <p:nvPr/>
        </p:nvCxnSpPr>
        <p:spPr>
          <a:xfrm flipV="1">
            <a:off x="4318000" y="3795395"/>
            <a:ext cx="668655" cy="835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3012440" y="1009650"/>
            <a:ext cx="2860675" cy="239966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000"/>
              <a:t>    def move_snake(self):</a:t>
            </a:r>
          </a:p>
          <a:p>
            <a:r>
              <a:rPr lang="zh-CN" altLang="en-US" sz="1000"/>
              <a:t>       </a:t>
            </a:r>
          </a:p>
          <a:p>
            <a:r>
              <a:rPr lang="zh-CN" altLang="en-US" sz="1000"/>
              <a:t>        if self.snake_direction == 'Left':</a:t>
            </a:r>
          </a:p>
          <a:p>
            <a:r>
              <a:rPr lang="zh-CN" altLang="en-US" sz="1000"/>
              <a:t> </a:t>
            </a:r>
            <a:r>
              <a:rPr lang="en-US" altLang="zh-CN" sz="1000"/>
              <a:t>       ...</a:t>
            </a:r>
            <a:endParaRPr lang="zh-CN" altLang="en-US" sz="1000"/>
          </a:p>
          <a:p>
            <a:r>
              <a:rPr lang="zh-CN" altLang="en-US" sz="1000"/>
              <a:t>        if new_head == self.food: </a:t>
            </a:r>
          </a:p>
          <a:p>
            <a:r>
              <a:rPr lang="zh-CN" altLang="en-US" sz="1000"/>
              <a:t> </a:t>
            </a:r>
            <a:r>
              <a:rPr lang="en-US" altLang="zh-CN" sz="1000"/>
              <a:t>           ...</a:t>
            </a:r>
            <a:r>
              <a:rPr lang="zh-CN" altLang="en-US" sz="1000"/>
              <a:t>  </a:t>
            </a:r>
            <a:r>
              <a:rPr lang="en-US" altLang="zh-CN" sz="1000"/>
              <a:t>                           </a:t>
            </a:r>
            <a:endParaRPr lang="zh-CN" altLang="en-US" sz="1000"/>
          </a:p>
          <a:p>
            <a:r>
              <a:rPr lang="zh-CN" altLang="en-US" sz="1000"/>
              <a:t>            self.food = self.create_food()</a:t>
            </a:r>
          </a:p>
          <a:p>
            <a:r>
              <a:rPr lang="zh-CN" altLang="en-US" sz="1000"/>
              <a:t>        if (new_head[0] &lt; 0 or new_head[0] &gt;= self.width or</a:t>
            </a:r>
          </a:p>
          <a:p>
            <a:r>
              <a:rPr lang="zh-CN" altLang="en-US" sz="1000"/>
              <a:t>            new_head[1] &lt; 0 or new_head[1] &gt;= self.height or</a:t>
            </a:r>
          </a:p>
          <a:p>
            <a:r>
              <a:rPr lang="zh-CN" altLang="en-US" sz="1000"/>
              <a:t>            new_head in self.snake[1:]):</a:t>
            </a:r>
          </a:p>
          <a:p>
            <a:r>
              <a:rPr lang="zh-CN" altLang="en-US" sz="1000"/>
              <a:t>            self.game_over()</a:t>
            </a:r>
          </a:p>
          <a:p>
            <a:r>
              <a:rPr lang="zh-CN" altLang="en-US" sz="1000"/>
              <a:t>            </a:t>
            </a:r>
            <a:r>
              <a:rPr lang="en-US" altLang="zh-CN" sz="1000"/>
              <a:t>...</a:t>
            </a:r>
            <a:r>
              <a:rPr lang="zh-CN" altLang="en-US" sz="1000"/>
              <a:t>        </a:t>
            </a:r>
          </a:p>
          <a:p>
            <a:r>
              <a:rPr lang="zh-CN" altLang="en-US" sz="1000"/>
              <a:t> </a:t>
            </a:r>
            <a:r>
              <a:rPr lang="en-US" altLang="zh-CN" sz="1000"/>
              <a:t>        </a:t>
            </a:r>
            <a:r>
              <a:rPr lang="zh-CN" altLang="en-US" sz="1000"/>
              <a:t>self.update_ui()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267710" y="3132455"/>
            <a:ext cx="1007110" cy="2330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3944620" y="1936750"/>
            <a:ext cx="1204595" cy="2330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354705" y="2855595"/>
            <a:ext cx="1111885" cy="23304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  <p:cxnSp>
        <p:nvCxnSpPr>
          <p:cNvPr id="39" name="直接箭头连接符 38"/>
          <p:cNvCxnSpPr>
            <a:stCxn id="33" idx="0"/>
            <a:endCxn id="35" idx="2"/>
          </p:cNvCxnSpPr>
          <p:nvPr/>
        </p:nvCxnSpPr>
        <p:spPr>
          <a:xfrm flipH="1" flipV="1">
            <a:off x="4443095" y="3409315"/>
            <a:ext cx="1460500" cy="2990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221095" y="323850"/>
            <a:ext cx="2496820" cy="147637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000"/>
              <a:t>    def create_food(self):</a:t>
            </a:r>
          </a:p>
          <a:p>
            <a:r>
              <a:rPr lang="zh-CN" altLang="en-US" sz="1000"/>
              <a:t>        while True:</a:t>
            </a:r>
          </a:p>
          <a:p>
            <a:r>
              <a:rPr lang="zh-CN" altLang="en-US" sz="1000"/>
              <a:t>            x = random.randint(0, (self.width//self.cell_size)-1) * self.cell_size</a:t>
            </a:r>
          </a:p>
          <a:p>
            <a:r>
              <a:rPr lang="zh-CN" altLang="en-US" sz="1000"/>
              <a:t>            y = random.randint(0, (self.height//self.cell_size)-1) * self.cell_size</a:t>
            </a:r>
          </a:p>
          <a:p>
            <a:r>
              <a:rPr lang="zh-CN" altLang="en-US" sz="1000"/>
              <a:t>            food = (x, y)</a:t>
            </a:r>
          </a:p>
          <a:p>
            <a:r>
              <a:rPr lang="zh-CN" altLang="en-US" sz="1000"/>
              <a:t>            if food not in self.snake:</a:t>
            </a:r>
          </a:p>
          <a:p>
            <a:r>
              <a:rPr lang="zh-CN" altLang="en-US" sz="1000"/>
              <a:t>                return food</a:t>
            </a:r>
          </a:p>
        </p:txBody>
      </p:sp>
      <p:cxnSp>
        <p:nvCxnSpPr>
          <p:cNvPr id="41" name="直接箭头连接符 40"/>
          <p:cNvCxnSpPr>
            <a:stCxn id="37" idx="0"/>
            <a:endCxn id="40" idx="1"/>
          </p:cNvCxnSpPr>
          <p:nvPr/>
        </p:nvCxnSpPr>
        <p:spPr>
          <a:xfrm flipV="1">
            <a:off x="4547235" y="1062355"/>
            <a:ext cx="1673860" cy="8743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925185" y="1882140"/>
            <a:ext cx="3201035" cy="70675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000"/>
              <a:t>    def game_over(self):</a:t>
            </a:r>
          </a:p>
          <a:p>
            <a:r>
              <a:rPr lang="zh-CN" altLang="en-US" sz="1000"/>
              <a:t>        self.canvas.create_text(self.width//2, self.height//2, text="Game Over", fill="white", font=('TkDefaultFont', 24))</a:t>
            </a:r>
          </a:p>
          <a:p>
            <a:r>
              <a:rPr lang="zh-CN" altLang="en-US" sz="1000"/>
              <a:t>        self.unbind("&lt;KeyPress&gt;")</a:t>
            </a:r>
          </a:p>
        </p:txBody>
      </p:sp>
      <p:cxnSp>
        <p:nvCxnSpPr>
          <p:cNvPr id="43" name="直接箭头连接符 42"/>
          <p:cNvCxnSpPr>
            <a:stCxn id="38" idx="3"/>
            <a:endCxn id="42" idx="1"/>
          </p:cNvCxnSpPr>
          <p:nvPr/>
        </p:nvCxnSpPr>
        <p:spPr>
          <a:xfrm flipV="1">
            <a:off x="4466590" y="2235835"/>
            <a:ext cx="1458595" cy="736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6406515" y="2621280"/>
            <a:ext cx="1876425" cy="70675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000"/>
              <a:t>    def update_ui(self):</a:t>
            </a:r>
          </a:p>
          <a:p>
            <a:r>
              <a:rPr lang="zh-CN" altLang="en-US" sz="1000"/>
              <a:t>        self.canvas.delete('all')</a:t>
            </a:r>
          </a:p>
          <a:p>
            <a:r>
              <a:rPr lang="zh-CN" altLang="en-US" sz="1000"/>
              <a:t>      </a:t>
            </a:r>
            <a:r>
              <a:rPr lang="en-US" altLang="zh-CN" sz="1000"/>
              <a:t>  ...</a:t>
            </a:r>
            <a:r>
              <a:rPr lang="zh-CN" altLang="en-US" sz="1000"/>
              <a:t>            </a:t>
            </a:r>
          </a:p>
          <a:p>
            <a:r>
              <a:rPr lang="zh-CN" altLang="en-US" sz="1000"/>
              <a:t> </a:t>
            </a:r>
            <a:r>
              <a:rPr lang="en-US" altLang="zh-CN" sz="1000"/>
              <a:t>     </a:t>
            </a:r>
            <a:r>
              <a:rPr lang="zh-CN" altLang="en-US" sz="1000"/>
              <a:t>self.canvas.create_rectangle</a:t>
            </a:r>
            <a:r>
              <a:rPr lang="en-US" altLang="zh-CN" sz="1000"/>
              <a:t>()</a:t>
            </a:r>
          </a:p>
        </p:txBody>
      </p:sp>
      <p:cxnSp>
        <p:nvCxnSpPr>
          <p:cNvPr id="45" name="直接箭头连接符 44"/>
          <p:cNvCxnSpPr>
            <a:stCxn id="36" idx="3"/>
            <a:endCxn id="44" idx="1"/>
          </p:cNvCxnSpPr>
          <p:nvPr/>
        </p:nvCxnSpPr>
        <p:spPr>
          <a:xfrm flipV="1">
            <a:off x="4274820" y="2974975"/>
            <a:ext cx="2131695" cy="274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1" idx="3"/>
            <a:endCxn id="44" idx="2"/>
          </p:cNvCxnSpPr>
          <p:nvPr/>
        </p:nvCxnSpPr>
        <p:spPr>
          <a:xfrm flipV="1">
            <a:off x="6344285" y="3328035"/>
            <a:ext cx="1000760" cy="12865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7407275" y="3361690"/>
            <a:ext cx="1633220" cy="86042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000"/>
              <a:t>    def change_direction(self, event):</a:t>
            </a:r>
          </a:p>
          <a:p>
            <a:r>
              <a:rPr lang="zh-CN" altLang="en-US" sz="1000"/>
              <a:t>        </a:t>
            </a:r>
            <a:r>
              <a:rPr lang="en-US" altLang="zh-CN" sz="1000"/>
              <a:t>...</a:t>
            </a:r>
            <a:r>
              <a:rPr lang="zh-CN" altLang="en-US" sz="1000"/>
              <a:t>                </a:t>
            </a:r>
          </a:p>
          <a:p>
            <a:r>
              <a:rPr lang="zh-CN" altLang="en-US" sz="1000"/>
              <a:t> </a:t>
            </a:r>
            <a:r>
              <a:rPr lang="en-US" altLang="zh-CN" sz="1000"/>
              <a:t>      </a:t>
            </a:r>
            <a:r>
              <a:rPr lang="zh-CN" altLang="en-US" sz="1000"/>
              <a:t>self.snake_direction = event.keysym</a:t>
            </a:r>
          </a:p>
        </p:txBody>
      </p:sp>
      <p:cxnSp>
        <p:nvCxnSpPr>
          <p:cNvPr id="48" name="直接箭头连接符 47"/>
          <p:cNvCxnSpPr>
            <a:stCxn id="29" idx="0"/>
            <a:endCxn id="47" idx="2"/>
          </p:cNvCxnSpPr>
          <p:nvPr/>
        </p:nvCxnSpPr>
        <p:spPr>
          <a:xfrm flipV="1">
            <a:off x="7406640" y="4222115"/>
            <a:ext cx="817245" cy="461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813753"/>
            <a:ext cx="813530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endParaRPr lang="en-US" sz="2240" b="1" dirty="0">
              <a:solidFill>
                <a:schemeClr val="tx1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240" b="1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Tkinter mainloop</a:t>
            </a:r>
          </a:p>
          <a:p>
            <a:pPr marL="0" indent="0">
              <a:buNone/>
            </a:pPr>
            <a:endParaRPr lang="en-US" sz="2240" b="1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62000" y="1470025"/>
            <a:ext cx="7715250" cy="32575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altLang="en-CA" sz="140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2000" y="1366520"/>
            <a:ext cx="5478780" cy="2616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if you want to create a Tkinter GUI</a:t>
            </a:r>
            <a:endParaRPr lang="zh-CN" altLang="en-US"/>
          </a:p>
          <a:p>
            <a:r>
              <a:rPr lang="zh-CN" altLang="en-US"/>
              <a:t>import tkinter</a:t>
            </a:r>
          </a:p>
          <a:p>
            <a:r>
              <a:rPr lang="en-US" altLang="zh-CN"/>
              <a:t>window</a:t>
            </a:r>
            <a:r>
              <a:rPr lang="zh-CN" altLang="en-US"/>
              <a:t> = tkinter.Tk()</a:t>
            </a:r>
          </a:p>
          <a:p>
            <a:r>
              <a:rPr lang="en-US" altLang="zh-CN">
                <a:sym typeface="+mn-ea"/>
              </a:rPr>
              <a:t>window</a:t>
            </a:r>
            <a:r>
              <a:rPr lang="zh-CN" altLang="en-US"/>
              <a:t>.title('my window')</a:t>
            </a:r>
          </a:p>
          <a:p>
            <a:r>
              <a:rPr lang="en-US" altLang="zh-CN">
                <a:sym typeface="+mn-ea"/>
              </a:rPr>
              <a:t>window</a:t>
            </a:r>
            <a:r>
              <a:rPr lang="zh-CN" altLang="en-US"/>
              <a:t>.geometry('500x500')</a:t>
            </a:r>
          </a:p>
          <a:p>
            <a:r>
              <a:rPr lang="en-US" altLang="zh-CN">
                <a:sym typeface="+mn-ea"/>
              </a:rPr>
              <a:t>window</a:t>
            </a:r>
            <a:r>
              <a:rPr lang="zh-CN" altLang="en-US"/>
              <a:t>.mainloop()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3100" y="841375"/>
            <a:ext cx="3457575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731203"/>
            <a:ext cx="813530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Tkinter Label (1)</a:t>
            </a:r>
            <a:endParaRPr lang="en-US" altLang="zh-CN" sz="2400" b="1" dirty="0">
              <a:solidFill>
                <a:srgbClr val="2E0158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3197225" cy="334327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400" dirty="0">
              <a:solidFill>
                <a:srgbClr val="383838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6300" y="1174115"/>
            <a:ext cx="703326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import tkinter as tk</a:t>
            </a:r>
            <a:r>
              <a:rPr lang="en-US" altLang="zh-CN"/>
              <a:t>                                </a:t>
            </a:r>
            <a:endParaRPr lang="zh-CN" altLang="en-US"/>
          </a:p>
          <a:p>
            <a:r>
              <a:rPr lang="zh-CN" altLang="en-US"/>
              <a:t>window=tk.Tk()</a:t>
            </a:r>
          </a:p>
          <a:p>
            <a:r>
              <a:rPr lang="zh-CN" altLang="en-US"/>
              <a:t>window.title('Mywindow')</a:t>
            </a:r>
          </a:p>
          <a:p>
            <a:r>
              <a:rPr lang="zh-CN" altLang="en-US"/>
              <a:t>window.geometry('200x100')</a:t>
            </a:r>
          </a:p>
          <a:p>
            <a:r>
              <a:rPr lang="zh-CN" altLang="en-US"/>
              <a:t>l = tk.Label(window, </a:t>
            </a:r>
          </a:p>
          <a:p>
            <a:r>
              <a:rPr lang="zh-CN" altLang="en-US"/>
              <a:t>    text='Hi! this is TK!',     </a:t>
            </a:r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bg='green', </a:t>
            </a:r>
          </a:p>
          <a:p>
            <a:r>
              <a:rPr lang="zh-CN" altLang="en-US"/>
              <a:t>    font=('Arial', 12),</a:t>
            </a:r>
          </a:p>
          <a:p>
            <a:r>
              <a:rPr lang="zh-CN" altLang="en-US"/>
              <a:t>    width=15, </a:t>
            </a:r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height=2</a:t>
            </a:r>
          </a:p>
          <a:p>
            <a:r>
              <a:rPr lang="zh-CN" altLang="en-US"/>
              <a:t>    )</a:t>
            </a:r>
          </a:p>
          <a:p>
            <a:r>
              <a:rPr lang="zh-CN" altLang="en-US"/>
              <a:t>l.pack()</a:t>
            </a:r>
          </a:p>
          <a:p>
            <a:r>
              <a:rPr lang="zh-CN" altLang="en-US"/>
              <a:t>window.mainloop()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8445" y="1174115"/>
            <a:ext cx="233362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752158"/>
            <a:ext cx="813530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Tkinter Label (2)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62000" y="1304925"/>
            <a:ext cx="7715250" cy="3395663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1470" dirty="0">
              <a:solidFill>
                <a:srgbClr val="383838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2000" y="1252855"/>
            <a:ext cx="4572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import tkinter as tk</a:t>
            </a:r>
          </a:p>
          <a:p>
            <a:r>
              <a:rPr lang="zh-CN" altLang="en-US"/>
              <a:t>window=tk.Tk()</a:t>
            </a:r>
          </a:p>
          <a:p>
            <a:r>
              <a:rPr lang="zh-CN" altLang="en-US"/>
              <a:t>window.title('Mywindow')</a:t>
            </a:r>
          </a:p>
          <a:p>
            <a:r>
              <a:rPr lang="zh-CN" altLang="en-US"/>
              <a:t>window.geometry('200x100')</a:t>
            </a:r>
          </a:p>
          <a:p>
            <a:r>
              <a:rPr lang="zh-CN" altLang="en-US"/>
              <a:t>var=tk.StringVar()</a:t>
            </a:r>
          </a:p>
          <a:p>
            <a:r>
              <a:rPr lang="en-US" altLang="zh-CN"/>
              <a:t>var.set(‘welcome’)</a:t>
            </a:r>
            <a:endParaRPr lang="zh-CN" altLang="en-US"/>
          </a:p>
          <a:p>
            <a:r>
              <a:rPr lang="zh-CN" altLang="en-US"/>
              <a:t>l = tk.Label(window, </a:t>
            </a:r>
          </a:p>
          <a:p>
            <a:r>
              <a:rPr lang="zh-CN" altLang="en-US"/>
              <a:t>    textvariable=var,</a:t>
            </a:r>
          </a:p>
          <a:p>
            <a:r>
              <a:rPr lang="zh-CN" altLang="en-US"/>
              <a:t>    bg='green',</a:t>
            </a:r>
          </a:p>
          <a:p>
            <a:r>
              <a:rPr lang="zh-CN" altLang="en-US"/>
              <a:t>    font=('Arial', 12),</a:t>
            </a:r>
          </a:p>
          <a:p>
            <a:r>
              <a:rPr lang="zh-CN" altLang="en-US"/>
              <a:t>    width=15, height=2)</a:t>
            </a:r>
          </a:p>
          <a:p>
            <a:r>
              <a:rPr lang="zh-CN" altLang="en-US"/>
              <a:t>l.pack()</a:t>
            </a:r>
          </a:p>
          <a:p>
            <a:r>
              <a:rPr lang="zh-CN" altLang="en-US">
                <a:sym typeface="+mn-ea"/>
              </a:rPr>
              <a:t>window.mainloop()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7570" y="1252855"/>
            <a:ext cx="2314575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2000" y="752158"/>
            <a:ext cx="8135303" cy="5524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0158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Tkinter Button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14375" y="1304925"/>
            <a:ext cx="7630160" cy="33959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import tkinter as tk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window=tk.Tk()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window.title('Mywindow')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window.geometry('200x100')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on_hit=False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var = tk.StringVar()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def hit_me():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global on_hit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if on_hit==False: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on_hit=True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var.set('You hit me!')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else: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on_hit=False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var.set('')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b=tk.Button(window,text='hello',width=15,height=2,command=hit_me)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b.pack()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label = tk.Label(window, textvariable=var)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label.pack()</a:t>
            </a:r>
          </a:p>
          <a:p>
            <a:pPr marL="342900" indent="-342900" algn="l" fontAlgn="auto">
              <a:lnSpc>
                <a:spcPct val="100000"/>
              </a:lnSpc>
              <a:buSzPct val="10000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window.mainloop()</a:t>
            </a:r>
          </a:p>
        </p:txBody>
      </p:sp>
      <p:pic>
        <p:nvPicPr>
          <p:cNvPr id="7" name="图片 6" descr="zh-hans_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85090"/>
            <a:ext cx="4361180" cy="6254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6575" y="2739390"/>
            <a:ext cx="2324100" cy="1485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7685" y="1028700"/>
            <a:ext cx="2343150" cy="15430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Y5N2YwNjU1YjcxOTZiOGYwOTJhNmQ0MzFjMDI5OW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1707</Words>
  <Application>Microsoft Macintosh PowerPoint</Application>
  <PresentationFormat>On-screen Show (16:9)</PresentationFormat>
  <Paragraphs>250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Office Theme</vt:lpstr>
      <vt:lpstr>22_Office Theme</vt:lpstr>
      <vt:lpstr>23_Office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Multi-Modal Inverse Constrained Reinforcement Learning</dc:title>
  <dc:subject>SUBTITLE HERE</dc:subject>
  <dc:creator>MindShow.fun</dc:creator>
  <cp:lastModifiedBy>Prof. LIU Guiliang (SDS)</cp:lastModifiedBy>
  <cp:revision>242</cp:revision>
  <dcterms:created xsi:type="dcterms:W3CDTF">2023-11-09T09:55:00Z</dcterms:created>
  <dcterms:modified xsi:type="dcterms:W3CDTF">2025-03-31T07:01:01Z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5432F50B73D8441AA1586F5A331852B2_13</vt:lpwstr>
  </property>
  <property fmtid="{D5CDD505-2E9C-101B-9397-08002B2CF9AE}" pid="3" name="KSOProductBuildVer">
    <vt:lpwstr>2052-12.1.0.20305</vt:lpwstr>
  </property>
</Properties>
</file>