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49" r:id="rId5"/>
    <p:sldId id="337" r:id="rId6"/>
    <p:sldId id="338" r:id="rId7"/>
    <p:sldId id="339" r:id="rId8"/>
    <p:sldId id="334" r:id="rId9"/>
    <p:sldId id="335" r:id="rId10"/>
    <p:sldId id="344" r:id="rId11"/>
    <p:sldId id="345" r:id="rId12"/>
    <p:sldId id="346" r:id="rId13"/>
    <p:sldId id="347" r:id="rId14"/>
    <p:sldId id="341" r:id="rId15"/>
    <p:sldId id="340" r:id="rId16"/>
    <p:sldId id="348" r:id="rId17"/>
    <p:sldId id="262" r:id="rId18"/>
  </p:sldIdLst>
  <p:sldSz cx="12192000" cy="6858000"/>
  <p:notesSz cx="6858000" cy="9144000"/>
  <p:custDataLst>
    <p:tags r:id="rId23"/>
  </p:custDataLst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x j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EFEFE"/>
    <a:srgbClr val="FFDBDB"/>
    <a:srgbClr val="FBFDF8"/>
    <a:srgbClr val="E8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>
      <p:cViewPr varScale="1">
        <p:scale>
          <a:sx n="128" d="100"/>
          <a:sy n="128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5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</a:fld>
            <a:endParaRPr kumimoji="1" lang="zh-CN" altLang="en-US"/>
          </a:p>
        </p:txBody>
      </p:sp>
      <p:sp>
        <p:nvSpPr>
          <p:cNvPr id="104859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5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486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备注占位符 104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/>
          <p:cNvPicPr>
            <a:picLocks noChangeAspect="1"/>
          </p:cNvPicPr>
          <p:nvPr/>
        </p:nvPicPr>
        <p:blipFill rotWithShape="1">
          <a:blip r:embed="rId2"/>
          <a:srcRect r="2593" b="1375"/>
          <a:stretch>
            <a:fillRect/>
          </a:stretch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048591" name="矩形 16"/>
          <p:cNvSpPr/>
          <p:nvPr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8592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lvl="0" indent="0" algn="l">
              <a:buNone/>
              <a:defRPr lang="zh-CN" sz="2400" kern="1200">
                <a:solidFill>
                  <a:schemeClr val="tx1"/>
                </a:solidFill>
                <a:latin typeface="Calibri" panose="020F0502020204030204"/>
                <a:ea typeface="楷体" panose="02010609060101010101" charset="-122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6961" t="35708" b="36372"/>
          <a:stretch>
            <a:fillRect/>
          </a:stretch>
        </p:blipFill>
        <p:spPr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lvl="0" algn="l">
              <a:defRPr lang="zh-CN" sz="4800" b="1" kern="1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2"/>
          <a:srcRect l="4479" t="45070" r="4189" b="45659"/>
          <a:stretch>
            <a:fillRect/>
          </a:stretch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048578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lvl="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TW"/>
              <a:t>按一下以編輯母片文字樣式</a:t>
            </a:r>
            <a:endParaRPr lang="zh-TW"/>
          </a:p>
          <a:p>
            <a:pPr lvl="1"/>
            <a:r>
              <a:rPr lang="zh-TW"/>
              <a:t>第二層</a:t>
            </a:r>
            <a:endParaRPr lang="zh-TW"/>
          </a:p>
          <a:p>
            <a:pPr lvl="2"/>
            <a:r>
              <a:rPr lang="zh-TW"/>
              <a:t>第三層</a:t>
            </a:r>
            <a:endParaRPr lang="zh-TW"/>
          </a:p>
          <a:p>
            <a:pPr lvl="3"/>
            <a:r>
              <a:rPr lang="zh-TW"/>
              <a:t>第四層</a:t>
            </a:r>
            <a:endParaRPr lang="zh-TW"/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1048579" name="矩形 16"/>
          <p:cNvSpPr/>
          <p:nvPr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 lvl="0"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Calibri" panose="020F0502020204030204"/>
          <a:ea typeface="宋体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Calibri" panose="020F0502020204030204"/>
          <a:ea typeface="宋体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Calibri" panose="020F0502020204030204"/>
          <a:ea typeface="宋体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>
                <a:latin typeface="Calibri" panose="020F0502020204030204"/>
              </a:rPr>
              <a:t>CSC1004 Tutorial 4</a:t>
            </a:r>
            <a:br>
              <a:rPr lang="en-US" altLang="zh-CN" sz="3600" dirty="0">
                <a:latin typeface="Calibri" panose="020F0502020204030204"/>
              </a:rPr>
            </a:br>
            <a:r>
              <a:rPr lang="en-US" altLang="zh-CN" sz="2400" dirty="0">
                <a:latin typeface="Calibri" panose="020F0502020204030204"/>
              </a:rPr>
              <a:t>Shihao Hong</a:t>
            </a:r>
            <a:endParaRPr lang="en-US" altLang="zh-CN" sz="24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491" y="1937675"/>
            <a:ext cx="5327467" cy="367940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77493" y="1937675"/>
            <a:ext cx="5327467" cy="36558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21" y="2001862"/>
            <a:ext cx="5441703" cy="3515370"/>
          </a:xfrm>
          <a:prstGeom prst="rect">
            <a:avLst/>
          </a:prstGeom>
        </p:spPr>
      </p:pic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Thread Class Example</a:t>
            </a:r>
            <a:endParaRPr lang="zh-CN" sz="4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069122" y="2001861"/>
            <a:ext cx="5441704" cy="35153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>
          <a:xfrm>
            <a:off x="724328" y="51841"/>
            <a:ext cx="10268216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Thread by Runnable Interface</a:t>
            </a:r>
            <a:endParaRPr lang="zh-CN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493" y="2221452"/>
            <a:ext cx="5327467" cy="36558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23" y="2653600"/>
            <a:ext cx="5441703" cy="279152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7493" y="2221452"/>
            <a:ext cx="5327467" cy="36558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1720" y="1198311"/>
            <a:ext cx="10833333" cy="825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We can also create a new class which implements </a:t>
            </a:r>
            <a:r>
              <a:rPr lang="en-US" altLang="zh-CN" sz="2000" dirty="0" err="1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java.lang.Runnable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 interface and override run() method. Then we instantiate a Thread object and call start() method on this object. </a:t>
            </a:r>
            <a:endParaRPr lang="zh-CN" altLang="en-US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69122" y="2653600"/>
            <a:ext cx="5441704" cy="27915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720" y="1198313"/>
            <a:ext cx="108048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public class Server{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private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 // See previous slides,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is used to implement the server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public Server(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this.serverSocket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 // “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this.serverSocket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” refers to the private “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” in this class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public void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startServer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while(!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serverSocket.isClosed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Socket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serverSocket.accept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 // See previous slides, returns the socket and establish a connection between server and client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Codes needed here to handle the clients with Multithreading techniques</a:t>
            </a:r>
            <a:endParaRPr lang="en-US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ClientHandler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clientHandler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ClientHandler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(socket);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Thread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thread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Thread(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clientHandler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thread.start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// Note that other functions, e.g., closing the server, are required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public static void main(String[]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args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throws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IOException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{ // the “main” function}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1504" y="3717033"/>
            <a:ext cx="6840760" cy="10801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Multithreading in Project #1</a:t>
            </a:r>
            <a:endParaRPr lang="zh-CN" sz="4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1720" y="1198313"/>
            <a:ext cx="108048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public class Client{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private Socket socket;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// See previous slides, socket is used to implement the client</a:t>
            </a:r>
            <a:endParaRPr lang="nb-NO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private BufferedReader bufferedReader; // Read from the server</a:t>
            </a:r>
            <a:endParaRPr lang="nb-NO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private BufferedWriter bufferedWriter; // Write to the terminal</a:t>
            </a:r>
            <a:endParaRPr lang="nb-NO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private String username;</a:t>
            </a:r>
            <a:endParaRPr lang="nb-NO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public Client(Socket socket, String username){//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See previous slides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public void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sendMessage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(){// Functions leveraging </a:t>
            </a:r>
            <a:r>
              <a:rPr lang="nb-NO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bufferedWriter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void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listenForMessage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new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Thread(new Runnable(){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@Override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void </a:t>
            </a:r>
            <a:r>
              <a:rPr lang="en-US" altLang="zh-CN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run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String </a:t>
            </a:r>
            <a:r>
              <a:rPr lang="en-US" altLang="zh-CN" u="sng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msgFromGroupChat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while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.isConnected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msgFromGroupChat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.readLine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System.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out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.println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u="sng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msgFromGroupChat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);}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}).start();}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// Note that other functions, e.g., closing the client, are required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public static void main(String[]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args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throws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IOException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{// the “main” function}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3432" y="3212976"/>
            <a:ext cx="5616624" cy="27363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Multithreading in Project #1</a:t>
            </a:r>
            <a:endParaRPr lang="zh-CN" sz="4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>
          <a:xfrm>
            <a:off x="724328" y="51841"/>
            <a:ext cx="8900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Multithreading in Project #1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0" y="1198313"/>
            <a:ext cx="108048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class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ClientHandler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implements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Runnable{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private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Socket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private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private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String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clientUsername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ClientHandler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(Socket socket){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this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socket;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this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new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InputStreamReader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socket.getInputStream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()));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this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clientUsername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.readLine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clientHandlers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.add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this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broadcastMessage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@Override</a:t>
            </a:r>
            <a:endParaRPr lang="en-US" altLang="zh-CN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void </a:t>
            </a:r>
            <a:r>
              <a:rPr lang="en-US" altLang="zh-CN" dirty="0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run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 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String </a:t>
            </a:r>
            <a:r>
              <a:rPr lang="en-US" altLang="zh-CN" u="sng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messageFromClient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while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socket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.isConnected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()){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</a:t>
            </a:r>
            <a:r>
              <a:rPr lang="en-US" altLang="zh-CN" u="sng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messageFromClient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bufferedReader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.readLine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();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           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broadcastMessage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u="sng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messageFromClient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);}}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Note that other functions, e.g., removing the client, are required</a:t>
            </a:r>
            <a:endParaRPr lang="en-US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public void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broadcastMessage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(String </a:t>
            </a:r>
            <a:r>
              <a:rPr lang="en-US" altLang="zh-CN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messageToSend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){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// Send messages to other clients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b="1"/>
              <a:t>林天麟 教授</a:t>
            </a:r>
            <a:endParaRPr lang="en-US" sz="2800" b="1"/>
          </a:p>
          <a:p>
            <a:r>
              <a:rPr lang="zh-CN"/>
              <a:t>香港中文大学（深圳）</a:t>
            </a:r>
            <a:endParaRPr lang="en-US"/>
          </a:p>
          <a:p>
            <a:r>
              <a:rPr lang="zh-CN"/>
              <a:t>机器人与</a:t>
            </a:r>
            <a:r>
              <a:rPr lang="zh-TW"/>
              <a:t>人工智能实验室</a:t>
            </a:r>
            <a:endParaRPr lang="en-US"/>
          </a:p>
          <a:p>
            <a:r>
              <a:rPr lang="en-US"/>
              <a:t>WeChat: tinlunlam</a:t>
            </a:r>
            <a:endParaRPr lang="zh-CN"/>
          </a:p>
        </p:txBody>
      </p:sp>
      <p:sp>
        <p:nvSpPr>
          <p:cNvPr id="1048584" name="AutoShape 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/>
          <a:lstStyle/>
          <a:p>
            <a:endParaRPr lang="en-US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0"/>
            <a:ext cx="12344399" cy="6858000"/>
          </a:xfrm>
          <a:prstGeom prst="rect">
            <a:avLst/>
          </a:prstGeom>
          <a:noFill/>
        </p:spPr>
      </p:pic>
      <p:sp>
        <p:nvSpPr>
          <p:cNvPr id="1048585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/>
          <a:lstStyle/>
          <a:p>
            <a:pPr algn="ctr"/>
            <a:r>
              <a:rPr lang="en-US" sz="6000"/>
              <a:t>T</a:t>
            </a:r>
            <a:r>
              <a:rPr lang="en-US" sz="4800"/>
              <a:t>HANK </a:t>
            </a:r>
            <a:r>
              <a:rPr lang="en-US" sz="6000"/>
              <a:t>Y</a:t>
            </a:r>
            <a:r>
              <a:rPr lang="en-US" sz="4800"/>
              <a:t>OU</a:t>
            </a:r>
            <a:endParaRPr 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Framework of Project #1</a:t>
            </a:r>
            <a:endParaRPr lang="zh-CN" sz="4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721" y="1281638"/>
            <a:ext cx="10804879" cy="5459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72631" y="1052736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035" y="1212721"/>
            <a:ext cx="159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</a:t>
            </a:r>
            <a:r>
              <a:rPr lang="zh-CN" altLang="en-US" sz="2000" dirty="0"/>
              <a:t> </a:t>
            </a:r>
            <a:r>
              <a:rPr lang="en-US" sz="2000" dirty="0"/>
              <a:t>Client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616575" y="2884294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6555" y="3093949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listenForMessage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69317" y="4715852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0" y="4891226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sendMessage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00256" y="3814029"/>
            <a:ext cx="297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new thread.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Listen for the message send from the sever.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4423" y="4653136"/>
            <a:ext cx="3874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Send username to the sever.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while loop until the socket connection ends.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r>
              <a:rPr lang="en-US" dirty="0">
                <a:solidFill>
                  <a:srgbClr val="0070C0"/>
                </a:solidFill>
              </a:rPr>
              <a:t>Inside the while loop</a:t>
            </a:r>
            <a:endParaRPr lang="en-US" dirty="0">
              <a:solidFill>
                <a:srgbClr val="0070C0"/>
              </a:solidFill>
              <a:effectLst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R</a:t>
            </a:r>
            <a:r>
              <a:rPr lang="en-US" dirty="0">
                <a:effectLst/>
              </a:rPr>
              <a:t>ead the msg from keyboard and send it to sever.</a:t>
            </a:r>
            <a:endParaRPr lang="en-US" dirty="0">
              <a:effectLst/>
            </a:endParaRPr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5952751" y="1772816"/>
            <a:ext cx="3743944" cy="111147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8" idx="2"/>
            <a:endCxn id="9" idx="0"/>
          </p:cNvCxnSpPr>
          <p:nvPr/>
        </p:nvCxnSpPr>
        <p:spPr>
          <a:xfrm>
            <a:off x="5949437" y="3604374"/>
            <a:ext cx="0" cy="111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869317" y="2884294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9838" y="3059668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Constructors()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22" name="Straight Arrow Connector 21"/>
          <p:cNvCxnSpPr>
            <a:stCxn id="4" idx="2"/>
            <a:endCxn id="18" idx="0"/>
          </p:cNvCxnSpPr>
          <p:nvPr/>
        </p:nvCxnSpPr>
        <p:spPr>
          <a:xfrm flipH="1">
            <a:off x="5949437" y="1772816"/>
            <a:ext cx="3314" cy="111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47186" y="2678450"/>
            <a:ext cx="297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Set up the Socket.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Initialize the reader and the writer. 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Record the username.</a:t>
            </a:r>
            <a:endParaRPr lang="en-US" dirty="0">
              <a:effectLst/>
            </a:endParaRPr>
          </a:p>
        </p:txBody>
      </p:sp>
      <p:cxnSp>
        <p:nvCxnSpPr>
          <p:cNvPr id="32" name="Curved Connector 31"/>
          <p:cNvCxnSpPr>
            <a:stCxn id="9" idx="1"/>
            <a:endCxn id="9" idx="3"/>
          </p:cNvCxnSpPr>
          <p:nvPr/>
        </p:nvCxnSpPr>
        <p:spPr>
          <a:xfrm rot="10800000" flipH="1">
            <a:off x="4869317" y="5075892"/>
            <a:ext cx="2160240" cy="12700"/>
          </a:xfrm>
          <a:prstGeom prst="curvedConnector5">
            <a:avLst>
              <a:gd name="adj1" fmla="val -10582"/>
              <a:gd name="adj2" fmla="val -9102976"/>
              <a:gd name="adj3" fmla="val 1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74994" y="2182504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Main Process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296406" y="1979548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40" name="标题 4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Client</a:t>
            </a:r>
            <a:endParaRPr lang="zh-CN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4767837" y="5473704"/>
            <a:ext cx="2363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while(socket.</a:t>
            </a:r>
            <a:endParaRPr lang="en-US" dirty="0"/>
          </a:p>
          <a:p>
            <a:pPr algn="ctr"/>
            <a:r>
              <a:rPr lang="en-US" dirty="0"/>
              <a:t>isConnected())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71864" y="1700808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3268" y="1860793"/>
            <a:ext cx="159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</a:t>
            </a:r>
            <a:r>
              <a:rPr lang="zh-CN" altLang="en-US" sz="2000" dirty="0"/>
              <a:t> </a:t>
            </a:r>
            <a:r>
              <a:rPr lang="en-US" sz="2000" dirty="0"/>
              <a:t>Server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4871864" y="3068960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74106" y="322894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startServer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952" y="1700808"/>
            <a:ext cx="375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Set up the </a:t>
            </a:r>
            <a:r>
              <a:rPr lang="en-US" dirty="0" err="1">
                <a:effectLst/>
              </a:rPr>
              <a:t>ServerSocket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>
                <a:solidFill>
                  <a:srgbClr val="0070C0"/>
                </a:solidFill>
              </a:rPr>
              <a:t>a while loop </a:t>
            </a:r>
            <a:r>
              <a:rPr lang="en-US" dirty="0"/>
              <a:t>to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Accept new connection requestion from client. 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Construct a </a:t>
            </a:r>
            <a:r>
              <a:rPr lang="en-US" dirty="0" err="1"/>
              <a:t>ClientHandler</a:t>
            </a:r>
            <a:r>
              <a:rPr lang="en-US" dirty="0"/>
              <a:t> for each connected client. </a:t>
            </a:r>
            <a:endParaRPr lang="en-US" dirty="0"/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effectLst/>
              </a:rPr>
              <a:t>Put the </a:t>
            </a:r>
            <a:r>
              <a:rPr lang="en-US" dirty="0" err="1"/>
              <a:t>ClientHandler</a:t>
            </a:r>
            <a:r>
              <a:rPr lang="en-US" dirty="0"/>
              <a:t> into a thread and start the thread</a:t>
            </a:r>
            <a:r>
              <a:rPr lang="en-US" dirty="0">
                <a:effectLst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5951984" y="2420888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940430" y="5301208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48128" y="31058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9B7C6"/>
                </a:solidFill>
                <a:effectLst/>
              </a:rPr>
              <a:t>Socket socket = </a:t>
            </a:r>
            <a:endParaRPr lang="en-US" dirty="0">
              <a:solidFill>
                <a:srgbClr val="A9B7C6"/>
              </a:solidFill>
              <a:effectLst/>
            </a:endParaRPr>
          </a:p>
          <a:p>
            <a:r>
              <a:rPr lang="en-US" dirty="0" err="1">
                <a:solidFill>
                  <a:srgbClr val="9876AA"/>
                </a:solidFill>
                <a:effectLst/>
              </a:rPr>
              <a:t>serverSocket</a:t>
            </a:r>
            <a:r>
              <a:rPr lang="en-US" dirty="0" err="1">
                <a:solidFill>
                  <a:srgbClr val="A9B7C6"/>
                </a:solidFill>
                <a:effectLst/>
              </a:rPr>
              <a:t>.accept</a:t>
            </a:r>
            <a:r>
              <a:rPr lang="en-US" dirty="0">
                <a:solidFill>
                  <a:srgbClr val="A9B7C6"/>
                </a:solidFill>
                <a:effectLst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endParaRPr lang="en-US" dirty="0">
              <a:solidFill>
                <a:srgbClr val="A9B7C6"/>
              </a:solidFill>
              <a:effectLst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70028" y="5301208"/>
            <a:ext cx="2363911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88509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  <a:endParaRPr lang="en-US" dirty="0">
              <a:effectLst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9088" y="5301208"/>
            <a:ext cx="2363911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07569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  <a:endParaRPr lang="en-US" dirty="0">
              <a:effectLst/>
            </a:endParaRPr>
          </a:p>
        </p:txBody>
      </p:sp>
      <p:cxnSp>
        <p:nvCxnSpPr>
          <p:cNvPr id="18" name="Straight Arrow Connector 17"/>
          <p:cNvCxnSpPr>
            <a:stCxn id="6" idx="2"/>
            <a:endCxn id="2" idx="0"/>
          </p:cNvCxnSpPr>
          <p:nvPr/>
        </p:nvCxnSpPr>
        <p:spPr>
          <a:xfrm flipH="1">
            <a:off x="3020550" y="3789040"/>
            <a:ext cx="2931434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8" idx="0"/>
          </p:cNvCxnSpPr>
          <p:nvPr/>
        </p:nvCxnSpPr>
        <p:spPr>
          <a:xfrm>
            <a:off x="5951984" y="3789040"/>
            <a:ext cx="0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6" idx="0"/>
          </p:cNvCxnSpPr>
          <p:nvPr/>
        </p:nvCxnSpPr>
        <p:spPr>
          <a:xfrm>
            <a:off x="5951984" y="3789040"/>
            <a:ext cx="2919060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40430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  <a:endParaRPr lang="en-US" dirty="0"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5224" y="480277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52336" y="480277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92426" y="480767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32" name="Curved Connector 31"/>
          <p:cNvCxnSpPr>
            <a:stCxn id="6" idx="1"/>
            <a:endCxn id="6" idx="3"/>
          </p:cNvCxnSpPr>
          <p:nvPr/>
        </p:nvCxnSpPr>
        <p:spPr>
          <a:xfrm rot="10800000" flipH="1">
            <a:off x="4871864" y="3429000"/>
            <a:ext cx="2160240" cy="12700"/>
          </a:xfrm>
          <a:prstGeom prst="curvedConnector5">
            <a:avLst>
              <a:gd name="adj1" fmla="val -10582"/>
              <a:gd name="adj2" fmla="val -5958142"/>
              <a:gd name="adj3" fmla="val 1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65826" y="4161092"/>
            <a:ext cx="337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while(!</a:t>
            </a:r>
            <a:r>
              <a:rPr lang="en-US" dirty="0" err="1"/>
              <a:t>serverSocket.isClosed</a:t>
            </a:r>
            <a:r>
              <a:rPr lang="en-US" dirty="0"/>
              <a:t>())</a:t>
            </a:r>
            <a:endParaRPr lang="en-US" dirty="0"/>
          </a:p>
        </p:txBody>
      </p:sp>
      <p:sp>
        <p:nvSpPr>
          <p:cNvPr id="40" name="标题 4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Server</a:t>
            </a:r>
            <a:endParaRPr lang="zh-CN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78931" y="2580873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Main Process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38689" y="1052736"/>
            <a:ext cx="2595602" cy="100811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3786" y="1176404"/>
            <a:ext cx="248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Class</a:t>
            </a:r>
            <a:r>
              <a:rPr lang="zh-CN" altLang="en-US" sz="2000" dirty="0"/>
              <a:t> </a:t>
            </a:r>
            <a:r>
              <a:rPr lang="en-US" sz="2000" dirty="0" err="1"/>
              <a:t>ClientHandler</a:t>
            </a:r>
            <a:r>
              <a:rPr lang="en-US" sz="2000" dirty="0"/>
              <a:t> </a:t>
            </a:r>
            <a:endParaRPr lang="en-US" sz="2000" dirty="0"/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implements Runnable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38689" y="2832231"/>
            <a:ext cx="2595602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2289" y="41534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run()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195" y="3745285"/>
            <a:ext cx="558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Inside the while loop:</a:t>
            </a:r>
            <a:endParaRPr lang="en-US" dirty="0">
              <a:solidFill>
                <a:srgbClr val="0070C0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Read Message from the client</a:t>
            </a:r>
            <a:r>
              <a:rPr lang="en-US" dirty="0"/>
              <a:t> that is being handled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Broadcast the Message to all connected client with </a:t>
            </a:r>
            <a:r>
              <a:rPr lang="en-US" dirty="0" err="1">
                <a:solidFill>
                  <a:srgbClr val="0070C0"/>
                </a:solidFill>
                <a:effectLst/>
              </a:rPr>
              <a:t>broadcastMessage</a:t>
            </a:r>
            <a:r>
              <a:rPr lang="en-US" dirty="0">
                <a:solidFill>
                  <a:srgbClr val="0070C0"/>
                </a:solidFill>
                <a:effectLst/>
              </a:rPr>
              <a:t>().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>
            <a:off x="3436490" y="2060848"/>
            <a:ext cx="0" cy="7713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346938" y="4093288"/>
            <a:ext cx="2160240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99791" y="5541689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broadcastMessage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18" name="Straight Arrow Connector 17"/>
          <p:cNvCxnSpPr>
            <a:stCxn id="6" idx="2"/>
            <a:endCxn id="16" idx="0"/>
          </p:cNvCxnSpPr>
          <p:nvPr/>
        </p:nvCxnSpPr>
        <p:spPr>
          <a:xfrm flipH="1">
            <a:off x="3427058" y="3321905"/>
            <a:ext cx="9432" cy="7713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48414" y="5380672"/>
            <a:ext cx="654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for loop to scan over all the created </a:t>
            </a:r>
            <a:r>
              <a:rPr lang="en-US" sz="1800" dirty="0" err="1"/>
              <a:t>ClientHandlers</a:t>
            </a:r>
            <a:r>
              <a:rPr lang="en-US" sz="1800" dirty="0"/>
              <a:t> recorded in the public </a:t>
            </a:r>
            <a:r>
              <a:rPr lang="en-US" sz="1800" dirty="0" err="1">
                <a:solidFill>
                  <a:srgbClr val="C00000"/>
                </a:solidFill>
              </a:rPr>
              <a:t>ArrayList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ClientHandler</a:t>
            </a: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clientHandlers</a:t>
            </a:r>
            <a:r>
              <a:rPr lang="en-US" dirty="0">
                <a:effectLst/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For each </a:t>
            </a:r>
            <a:r>
              <a:rPr lang="en-US" sz="1800" dirty="0" err="1"/>
              <a:t>ClientHandlers</a:t>
            </a:r>
            <a:r>
              <a:rPr lang="en-US" sz="1800" dirty="0"/>
              <a:t>, use its writer the write the message to its client.</a:t>
            </a:r>
            <a:endParaRPr lang="en-US" dirty="0">
              <a:effectLst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347621" y="5487351"/>
            <a:ext cx="2160240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76891" y="2892402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Constructors()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43872" y="2121576"/>
            <a:ext cx="5834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Initialize the reader and the writer. 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Add this </a:t>
            </a:r>
            <a:r>
              <a:rPr lang="en-US" sz="1800" dirty="0" err="1"/>
              <a:t>ClientHandler</a:t>
            </a:r>
            <a:r>
              <a:rPr lang="en-US" sz="1800" dirty="0"/>
              <a:t> to the public </a:t>
            </a:r>
            <a:r>
              <a:rPr lang="en-US" sz="1800" dirty="0" err="1">
                <a:solidFill>
                  <a:srgbClr val="C00000"/>
                </a:solidFill>
              </a:rPr>
              <a:t>ArrayList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ClientHandler</a:t>
            </a: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clientHandlers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Broadcast the Message to all connected client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cxnSp>
        <p:nvCxnSpPr>
          <p:cNvPr id="34" name="Curved Connector 33"/>
          <p:cNvCxnSpPr>
            <a:stCxn id="16" idx="1"/>
            <a:endCxn id="16" idx="3"/>
          </p:cNvCxnSpPr>
          <p:nvPr/>
        </p:nvCxnSpPr>
        <p:spPr>
          <a:xfrm rot="10800000" flipH="1">
            <a:off x="2346938" y="4338125"/>
            <a:ext cx="2160240" cy="12700"/>
          </a:xfrm>
          <a:prstGeom prst="curvedConnector5">
            <a:avLst>
              <a:gd name="adj1" fmla="val -18367"/>
              <a:gd name="adj2" fmla="val -19279039"/>
              <a:gd name="adj3" fmla="val 120313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08480" y="4767628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while(socket.isConnected())</a:t>
            </a:r>
            <a:endParaRPr lang="en-US" dirty="0"/>
          </a:p>
        </p:txBody>
      </p:sp>
      <p:sp>
        <p:nvSpPr>
          <p:cNvPr id="47" name="标题 4"/>
          <p:cNvSpPr>
            <a:spLocks noGrp="1"/>
          </p:cNvSpPr>
          <p:nvPr>
            <p:ph type="title"/>
          </p:nvPr>
        </p:nvSpPr>
        <p:spPr>
          <a:xfrm>
            <a:off x="56562" y="57066"/>
            <a:ext cx="9048623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</a:t>
            </a:r>
            <a:r>
              <a:rPr lang="en-US" altLang="zh-CN" sz="4000" dirty="0" err="1"/>
              <a:t>ClientHandler</a:t>
            </a:r>
            <a:endParaRPr lang="zh-CN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 Multithreading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0" y="1198313"/>
            <a:ext cx="10804879" cy="4595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Java is a multi-threaded programming language which means we can develop multi-threaded program using Java. A multi-threaded program contains </a:t>
            </a:r>
            <a:r>
              <a:rPr lang="en-US" altLang="zh-CN" sz="2000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two or more parts that can run concurrently 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and each part can handle a different task at the same time making optimal use of the available resources specially when your computer has multiple CPUs.</a:t>
            </a:r>
            <a:endParaRPr lang="en-US" altLang="zh-CN" sz="2000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By definition, multitasking is when multiple processes share common processing resources such as a CPU. Multi-threading extends the idea of multitasking into applications where you can subdivide specific operations within a single application into individual threads. </a:t>
            </a:r>
            <a:r>
              <a:rPr lang="en-US" altLang="zh-CN" sz="2000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Each of the threads can run in parallel.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 The OS divides processing time not only among different applications, but also among each thread within an application.</a:t>
            </a:r>
            <a:endParaRPr lang="en-US" altLang="zh-CN" sz="2000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Multi-threading enables you to write in a way where </a:t>
            </a:r>
            <a:r>
              <a:rPr lang="en-US" altLang="zh-CN" sz="2000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multiple activities can proceed concurrently in the same program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.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Life Cycle of a Thread</a:t>
            </a:r>
            <a:endParaRPr lang="zh-CN" sz="4000" dirty="0"/>
          </a:p>
        </p:txBody>
      </p:sp>
      <p:pic>
        <p:nvPicPr>
          <p:cNvPr id="3" name="Picture 2" descr="Java Thread Life Cyc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8" y="1198313"/>
            <a:ext cx="10772271" cy="512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Life Cycle of a Thread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0" y="1198313"/>
            <a:ext cx="10804879" cy="528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New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 − A new thread begins its life cycle in the new state. It remains in this state until the program starts the thread. It is also referred to as a born thread.</a:t>
            </a:r>
            <a:endParaRPr lang="en-US" altLang="zh-CN" sz="2000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Runnable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 − After a newly born thread is started, the thread becomes runnable. A thread in this state is considered to be executing its task.</a:t>
            </a:r>
            <a:endParaRPr lang="en-US" altLang="zh-CN" sz="2000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Waiting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 − Sometimes, a thread transitions to the waiting state while the thread waits for another thread to perform a task. A thread transitions back to the runnable state only when another thread signals the waiting thread to continue executing.</a:t>
            </a:r>
            <a:endParaRPr lang="en-US" altLang="zh-CN" sz="2000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Timed Waiting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 − A runnable thread can enter the timed waiting state for a specified interval of time. A thread in this state transitions back to the runnable state when that time interval expires or when the event it is waiting for occurs.</a:t>
            </a:r>
            <a:endParaRPr lang="en-US" altLang="zh-CN" sz="2000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Terminated (Dead)</a:t>
            </a: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 − A runnable thread enters the terminated state when it completes its task or otherwise terminates.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 Multithreading</a:t>
            </a:r>
            <a:endParaRPr lang="zh-CN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91720" y="1198313"/>
            <a:ext cx="10804879" cy="5134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Advantages of Java Multithreading</a:t>
            </a:r>
            <a:endParaRPr lang="en-US" altLang="zh-CN" sz="2000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1) It doesn't block the user because threads are independent and you can </a:t>
            </a:r>
            <a:r>
              <a:rPr lang="en-US" altLang="zh-CN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perform multiple operations at the same time</a:t>
            </a:r>
            <a:r>
              <a:rPr lang="en-US" altLang="zh-CN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.</a:t>
            </a:r>
            <a:endParaRPr lang="en-US" altLang="zh-CN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2) You can perform many operations together, so it </a:t>
            </a:r>
            <a:r>
              <a:rPr lang="en-US" altLang="zh-CN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saves time</a:t>
            </a:r>
            <a:r>
              <a:rPr lang="en-US" altLang="zh-CN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.</a:t>
            </a:r>
            <a:endParaRPr lang="en-US" altLang="zh-CN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3) Threads are independent, so it </a:t>
            </a:r>
            <a:r>
              <a:rPr lang="en-US" altLang="zh-CN" b="1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doesn't affect other threads</a:t>
            </a:r>
            <a:r>
              <a:rPr lang="en-US" altLang="zh-CN" dirty="0">
                <a:latin typeface="Times New Roman" panose="02020503050405090304" pitchFamily="18" charset="0"/>
                <a:ea typeface="Tahoma" panose="020B0604030504040204" pitchFamily="34" charset="0"/>
                <a:cs typeface="Times New Roman" panose="02020503050405090304" pitchFamily="18" charset="0"/>
              </a:rPr>
              <a:t> if an exception occurs in a single thread.</a:t>
            </a:r>
            <a:endParaRPr lang="en-US" altLang="zh-CN" dirty="0">
              <a:latin typeface="Times New Roman" panose="02020503050405090304" pitchFamily="18" charset="0"/>
              <a:ea typeface="Tahoma" panose="020B0604030504040204" pitchFamily="34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Threads can be created by using two mechanisms : 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Extending the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Thread class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Implementing the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Runnable Interface</a:t>
            </a:r>
            <a:endParaRPr lang="en-US" altLang="zh-CN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Java provides Thread class to achieve thread programming. Thread class provides constructors and methods to create and perform operations on a thread. Thread class extends Object class and implements Runnable interface.</a:t>
            </a:r>
            <a:endParaRPr lang="en-US" altLang="zh-C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1fe9a046-a2a9-43bc-a645-b850c7246860"/>
  <p:tag name="COMMONDATA" val="eyJoZGlkIjoiZTA3OWNmMjM5Yzk3NTBiMmZkZTUxNTExMWY5ZTUx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25000"/>
          </a:lnSpc>
          <a:spcBef>
            <a:spcPts val="1200"/>
          </a:spcBef>
          <a:buClr>
            <a:srgbClr val="FF0000"/>
          </a:buClr>
          <a:defRPr dirty="0">
            <a:latin typeface="Times New Roman" panose="02020503050405090304" pitchFamily="18" charset="0"/>
            <a:cs typeface="Times New Roman" panose="0202050305040509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7132</Words>
  <Application>WPS 演示</Application>
  <PresentationFormat>Widescreen</PresentationFormat>
  <Paragraphs>193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Helvetica Neue</vt:lpstr>
      <vt:lpstr>汉仪书宋二KW</vt:lpstr>
      <vt:lpstr>Times New Roman</vt:lpstr>
      <vt:lpstr>Calibri Light</vt:lpstr>
      <vt:lpstr>Arial</vt:lpstr>
      <vt:lpstr>等线</vt:lpstr>
      <vt:lpstr>楷体</vt:lpstr>
      <vt:lpstr>汉仪楷体KW</vt:lpstr>
      <vt:lpstr>微软雅黑</vt:lpstr>
      <vt:lpstr>汉仪旗黑</vt:lpstr>
      <vt:lpstr>Tahoma</vt:lpstr>
      <vt:lpstr>宋体</vt:lpstr>
      <vt:lpstr>Arial Unicode MS</vt:lpstr>
      <vt:lpstr>汉仪中等线KW</vt:lpstr>
      <vt:lpstr>Office 主题​​</vt:lpstr>
      <vt:lpstr>CSC1004 Tutorial 4 Zhihan Ning</vt:lpstr>
      <vt:lpstr>Framework of Project #1</vt:lpstr>
      <vt:lpstr>Structure of Project: Client</vt:lpstr>
      <vt:lpstr>Structure of Project: Server</vt:lpstr>
      <vt:lpstr>Structure of Project: ClientHandler</vt:lpstr>
      <vt:lpstr>Java Multithreading</vt:lpstr>
      <vt:lpstr>Life Cycle of a Thread</vt:lpstr>
      <vt:lpstr>Life Cycle of a Thread</vt:lpstr>
      <vt:lpstr>Java Multithreading</vt:lpstr>
      <vt:lpstr>Thread Class Example</vt:lpstr>
      <vt:lpstr>Thread by Runnable Interface</vt:lpstr>
      <vt:lpstr>Multithreading in Project #1</vt:lpstr>
      <vt:lpstr>Multithreading in Project #1</vt:lpstr>
      <vt:lpstr>Multithreading in Project #1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脉象组近期工作 20310917</dc:title>
  <dc:creator>TEL-AN00a</dc:creator>
  <cp:lastModifiedBy>shihaohong</cp:lastModifiedBy>
  <cp:revision>430</cp:revision>
  <dcterms:created xsi:type="dcterms:W3CDTF">2025-02-17T05:23:43Z</dcterms:created>
  <dcterms:modified xsi:type="dcterms:W3CDTF">2025-02-17T05:23:43Z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DEF2CC9F1FF44862A3C220416D675C3E</vt:lpwstr>
  </property>
  <property fmtid="{D5CDD505-2E9C-101B-9397-08002B2CF9AE}" pid="3" name="KSOProductBuildVer">
    <vt:lpwstr>2052-6.4.0.8550</vt:lpwstr>
  </property>
</Properties>
</file>