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333" r:id="rId3"/>
    <p:sldId id="351" r:id="rId4"/>
    <p:sldId id="352" r:id="rId5"/>
    <p:sldId id="353" r:id="rId6"/>
    <p:sldId id="354" r:id="rId7"/>
    <p:sldId id="355" r:id="rId8"/>
    <p:sldId id="356" r:id="rId9"/>
    <p:sldId id="357" r:id="rId10"/>
    <p:sldId id="358" r:id="rId11"/>
    <p:sldId id="363" r:id="rId12"/>
    <p:sldId id="364" r:id="rId13"/>
    <p:sldId id="365" r:id="rId14"/>
    <p:sldId id="366" r:id="rId15"/>
    <p:sldId id="367" r:id="rId16"/>
    <p:sldId id="359" r:id="rId17"/>
    <p:sldId id="360" r:id="rId18"/>
    <p:sldId id="361" r:id="rId19"/>
    <p:sldId id="362" r:id="rId20"/>
    <p:sldId id="262" r:id="rId21"/>
  </p:sldIdLst>
  <p:sldSz cx="12192000" cy="6858000"/>
  <p:notesSz cx="6858000" cy="9144000"/>
  <p:custDataLst>
    <p:tags r:id="rId23"/>
  </p:custDataLst>
  <p:defaultText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x j" initials="z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FEFE"/>
    <a:srgbClr val="FFDBDB"/>
    <a:srgbClr val="FBFDF8"/>
    <a:srgbClr val="E8F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3" autoAdjust="0"/>
    <p:restoredTop sz="94660"/>
  </p:normalViewPr>
  <p:slideViewPr>
    <p:cSldViewPr>
      <p:cViewPr varScale="1">
        <p:scale>
          <a:sx n="123" d="100"/>
          <a:sy n="123" d="100"/>
        </p:scale>
        <p:origin x="264" y="1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6"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1048597"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rPr lang="zh-CN" altLang="en-US"/>
              <a:t>2024/1/13</a:t>
            </a:fld>
            <a:endParaRPr kumimoji="1" lang="zh-CN" altLang="en-US"/>
          </a:p>
        </p:txBody>
      </p:sp>
      <p:sp>
        <p:nvSpPr>
          <p:cNvPr id="1048598"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599"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1048600"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1048601"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备注占位符 1048594"/>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pic>
        <p:nvPicPr>
          <p:cNvPr id="2097155" name="Picture 11"/>
          <p:cNvPicPr>
            <a:picLocks noChangeAspect="1"/>
          </p:cNvPicPr>
          <p:nvPr/>
        </p:nvPicPr>
        <p:blipFill rotWithShape="1">
          <a:blip r:embed="rId2"/>
          <a:srcRect r="2593" b="1375"/>
          <a:stretch>
            <a:fillRect/>
          </a:stretch>
        </p:blipFill>
        <p:spPr>
          <a:xfrm>
            <a:off x="5" y="1"/>
            <a:ext cx="12191996" cy="6858000"/>
          </a:xfrm>
          <a:prstGeom prst="rect">
            <a:avLst/>
          </a:prstGeom>
        </p:spPr>
      </p:pic>
      <p:sp>
        <p:nvSpPr>
          <p:cNvPr id="1048591" name="矩形 16"/>
          <p:cNvSpPr/>
          <p:nvPr/>
        </p:nvSpPr>
        <p:spPr>
          <a:xfrm>
            <a:off x="4" y="2235199"/>
            <a:ext cx="8302166" cy="1571190"/>
          </a:xfrm>
          <a:prstGeom prst="rect">
            <a:avLst/>
          </a:prstGeom>
          <a:solidFill>
            <a:srgbClr val="632E62">
              <a:alpha val="89804"/>
            </a:srgbClr>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solidFill>
                <a:srgbClr val="FFFFFF"/>
              </a:solidFill>
              <a:latin typeface="Calibri" panose="020F0502020204030204"/>
              <a:ea typeface="等线" panose="02010600030101010101" charset="-122"/>
            </a:endParaRPr>
          </a:p>
        </p:txBody>
      </p:sp>
      <p:sp>
        <p:nvSpPr>
          <p:cNvPr id="1048592" name="副标题 2"/>
          <p:cNvSpPr>
            <a:spLocks noGrp="1"/>
          </p:cNvSpPr>
          <p:nvPr>
            <p:ph type="subTitle" idx="1"/>
          </p:nvPr>
        </p:nvSpPr>
        <p:spPr>
          <a:xfrm>
            <a:off x="846670" y="4986867"/>
            <a:ext cx="5757334" cy="1364266"/>
          </a:xfrm>
        </p:spPr>
        <p:txBody>
          <a:bodyPr>
            <a:normAutofit/>
          </a:bodyPr>
          <a:lstStyle>
            <a:lvl1pPr marL="0" lvl="0" indent="0" algn="l">
              <a:buNone/>
              <a:defRPr lang="zh-CN" sz="2400" kern="1200">
                <a:solidFill>
                  <a:schemeClr val="tx1"/>
                </a:solidFill>
                <a:latin typeface="Calibri" panose="020F0502020204030204"/>
                <a:ea typeface="楷体" panose="02010609060101010101" charset="-122"/>
              </a:defRPr>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pic>
        <p:nvPicPr>
          <p:cNvPr id="2097156" name="Picture 5"/>
          <p:cNvPicPr>
            <a:picLocks noChangeAspect="1"/>
          </p:cNvPicPr>
          <p:nvPr/>
        </p:nvPicPr>
        <p:blipFill rotWithShape="1">
          <a:blip r:embed="rId3"/>
          <a:srcRect l="6961" t="35708" b="36372"/>
          <a:stretch>
            <a:fillRect/>
          </a:stretch>
        </p:blipFill>
        <p:spPr>
          <a:xfrm>
            <a:off x="174170" y="309796"/>
            <a:ext cx="5821347" cy="1204332"/>
          </a:xfrm>
          <a:prstGeom prst="rect">
            <a:avLst/>
          </a:prstGeom>
          <a:noFill/>
          <a:ln>
            <a:noFill/>
          </a:ln>
        </p:spPr>
      </p:pic>
      <p:sp>
        <p:nvSpPr>
          <p:cNvPr id="1048593" name="标题 1"/>
          <p:cNvSpPr>
            <a:spLocks noGrp="1"/>
          </p:cNvSpPr>
          <p:nvPr>
            <p:ph type="ctrTitle"/>
          </p:nvPr>
        </p:nvSpPr>
        <p:spPr>
          <a:xfrm>
            <a:off x="595085" y="2336800"/>
            <a:ext cx="7707085" cy="1365198"/>
          </a:xfrm>
        </p:spPr>
        <p:txBody>
          <a:bodyPr anchor="ctr">
            <a:normAutofit/>
          </a:bodyPr>
          <a:lstStyle>
            <a:lvl1pPr lvl="0" algn="l">
              <a:defRPr lang="zh-CN" sz="4800" b="1" kern="1200">
                <a:solidFill>
                  <a:schemeClr val="bg1"/>
                </a:solidFill>
                <a:latin typeface="楷体" panose="02010609060101010101" charset="-122"/>
                <a:ea typeface="楷体" panose="02010609060101010101" charset="-122"/>
              </a:defRPr>
            </a:lvl1pPr>
          </a:lstStyle>
          <a:p>
            <a:r>
              <a:rPr lang="zh-CN"/>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2097152" name="Picture 2"/>
          <p:cNvPicPr>
            <a:picLocks noChangeAspect="1"/>
          </p:cNvPicPr>
          <p:nvPr/>
        </p:nvPicPr>
        <p:blipFill rotWithShape="1">
          <a:blip r:embed="rId2"/>
          <a:srcRect l="4479" t="45070" r="4189" b="45659"/>
          <a:stretch>
            <a:fillRect/>
          </a:stretch>
        </p:blipFill>
        <p:spPr>
          <a:xfrm>
            <a:off x="0" y="1"/>
            <a:ext cx="12179299" cy="927100"/>
          </a:xfrm>
          <a:prstGeom prst="rect">
            <a:avLst/>
          </a:prstGeom>
        </p:spPr>
      </p:pic>
      <p:sp>
        <p:nvSpPr>
          <p:cNvPr id="1048578" name="Content Placeholder 2"/>
          <p:cNvSpPr>
            <a:spLocks noGrp="1"/>
          </p:cNvSpPr>
          <p:nvPr>
            <p:ph idx="1"/>
          </p:nvPr>
        </p:nvSpPr>
        <p:spPr>
          <a:xfrm>
            <a:off x="724328" y="1320803"/>
            <a:ext cx="10720469" cy="4930769"/>
          </a:xfrm>
        </p:spPr>
        <p:txBody>
          <a:bodyPr>
            <a:normAutofit/>
          </a:bodyPr>
          <a:lstStyle>
            <a:lvl1pPr marL="342900" lvl="0" indent="-342900">
              <a:lnSpc>
                <a:spcPct val="150000"/>
              </a:lnSpc>
              <a:buClr>
                <a:srgbClr val="7030A0"/>
              </a:buClr>
              <a:buSzPct val="80000"/>
              <a:buFont typeface="Wingdings" panose="05000000000000000000" pitchFamily="2" charset="2"/>
              <a:buChar char="u"/>
              <a:defRPr sz="2400">
                <a:solidFill>
                  <a:schemeClr val="tx1"/>
                </a:solidFill>
                <a:latin typeface="微软雅黑" panose="020B0503020204020204" charset="-122"/>
                <a:ea typeface="微软雅黑" panose="020B0503020204020204" charset="-122"/>
              </a:defRPr>
            </a:lvl1pPr>
            <a:lvl2pPr marL="742950" lvl="1" indent="-285750">
              <a:lnSpc>
                <a:spcPct val="150000"/>
              </a:lnSpc>
              <a:buClr>
                <a:srgbClr val="7030A0"/>
              </a:buClr>
              <a:buSzPct val="80000"/>
              <a:buFont typeface="Wingdings" panose="05000000000000000000" pitchFamily="2" charset="2"/>
              <a:buChar char="u"/>
              <a:defRPr sz="2000">
                <a:solidFill>
                  <a:schemeClr val="tx1"/>
                </a:solidFill>
                <a:latin typeface="微软雅黑" panose="020B0503020204020204" charset="-122"/>
                <a:ea typeface="微软雅黑" panose="020B0503020204020204" charset="-122"/>
              </a:defRPr>
            </a:lvl2pPr>
            <a:lvl3pPr marL="1143000" lvl="2" indent="-228600">
              <a:lnSpc>
                <a:spcPct val="150000"/>
              </a:lnSpc>
              <a:buClr>
                <a:srgbClr val="7030A0"/>
              </a:buClr>
              <a:buSzPct val="80000"/>
              <a:buFont typeface="Wingdings" panose="05000000000000000000" pitchFamily="2" charset="2"/>
              <a:buChar char="u"/>
              <a:defRPr sz="1800">
                <a:solidFill>
                  <a:schemeClr val="tx1"/>
                </a:solidFill>
                <a:latin typeface="微软雅黑" panose="020B0503020204020204" charset="-122"/>
                <a:ea typeface="微软雅黑" panose="020B0503020204020204" charset="-122"/>
              </a:defRPr>
            </a:lvl3pPr>
            <a:lvl4pPr marL="1600200" lvl="3"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charset="-122"/>
                <a:ea typeface="微软雅黑" panose="020B0503020204020204" charset="-122"/>
              </a:defRPr>
            </a:lvl4pPr>
            <a:lvl5pPr marL="2057400" lvl="4"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charset="-122"/>
                <a:ea typeface="微软雅黑" panose="020B0503020204020204" charset="-122"/>
              </a:defRPr>
            </a:lvl5p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endParaRPr lang="en-US"/>
          </a:p>
        </p:txBody>
      </p:sp>
      <p:sp>
        <p:nvSpPr>
          <p:cNvPr id="1048579" name="矩形 16"/>
          <p:cNvSpPr/>
          <p:nvPr/>
        </p:nvSpPr>
        <p:spPr>
          <a:xfrm>
            <a:off x="0" y="932"/>
            <a:ext cx="12192000" cy="949360"/>
          </a:xfrm>
          <a:prstGeom prst="rect">
            <a:avLst/>
          </a:prstGeom>
          <a:solidFill>
            <a:srgbClr val="632E62">
              <a:alpha val="89804"/>
            </a:srgbClr>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solidFill>
                <a:srgbClr val="FFFFFF"/>
              </a:solidFill>
              <a:latin typeface="等线" panose="02010600030101010101" charset="-122"/>
              <a:ea typeface="等线" panose="02010600030101010101" charset="-122"/>
            </a:endParaRPr>
          </a:p>
        </p:txBody>
      </p:sp>
      <p:pic>
        <p:nvPicPr>
          <p:cNvPr id="2097153" name="图片 18"/>
          <p:cNvPicPr>
            <a:picLocks noChangeAspect="1"/>
          </p:cNvPicPr>
          <p:nvPr/>
        </p:nvPicPr>
        <p:blipFill>
          <a:blip r:embed="rId3"/>
          <a:stretch>
            <a:fillRect/>
          </a:stretch>
        </p:blipFill>
        <p:spPr>
          <a:xfrm>
            <a:off x="8718320" y="84549"/>
            <a:ext cx="3432584" cy="770458"/>
          </a:xfrm>
          <a:prstGeom prst="rect">
            <a:avLst/>
          </a:prstGeom>
        </p:spPr>
      </p:pic>
      <p:sp>
        <p:nvSpPr>
          <p:cNvPr id="1048580" name="Title 1"/>
          <p:cNvSpPr>
            <a:spLocks noGrp="1"/>
          </p:cNvSpPr>
          <p:nvPr>
            <p:ph type="title"/>
          </p:nvPr>
        </p:nvSpPr>
        <p:spPr>
          <a:xfrm>
            <a:off x="724328" y="51841"/>
            <a:ext cx="7884064" cy="835874"/>
          </a:xfrm>
        </p:spPr>
        <p:txBody>
          <a:bodyPr anchor="ctr">
            <a:normAutofit/>
          </a:bodyPr>
          <a:lstStyle>
            <a:lvl1pPr lvl="0">
              <a:defRPr sz="2800" b="1">
                <a:solidFill>
                  <a:schemeClr val="bg1"/>
                </a:solidFill>
                <a:latin typeface="微软雅黑" panose="020B0503020204020204" charset="-122"/>
                <a:ea typeface="微软雅黑" panose="020B0503020204020204" charset="-122"/>
              </a:defRPr>
            </a:lvl1pPr>
          </a:lstStyle>
          <a:p>
            <a:r>
              <a:rPr lang="zh-TW"/>
              <a:t>按一下以編輯母片標題樣式</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p:titleStyle>
    <p:bodyStyle>
      <a:lvl1pPr marL="228600" lvl="0" indent="-228600" algn="l" defTabSz="914400">
        <a:lnSpc>
          <a:spcPct val="90000"/>
        </a:lnSpc>
        <a:spcBef>
          <a:spcPts val="1000"/>
        </a:spcBef>
        <a:buFont typeface="Arial" panose="020B0604020202020204"/>
        <a:buChar char="•"/>
        <a:defRPr sz="2800" kern="1200">
          <a:solidFill>
            <a:schemeClr val="tx1"/>
          </a:solidFill>
          <a:latin typeface="Calibri" panose="020F0502020204030204"/>
          <a:ea typeface="宋体" panose="02010600030101010101" pitchFamily="2" charset="-122"/>
        </a:defRPr>
      </a:lvl1pPr>
      <a:lvl2pPr marL="685800" lvl="1" indent="-228600" algn="l" defTabSz="914400">
        <a:lnSpc>
          <a:spcPct val="90000"/>
        </a:lnSpc>
        <a:spcBef>
          <a:spcPts val="500"/>
        </a:spcBef>
        <a:buFont typeface="Arial" panose="020B0604020202020204"/>
        <a:buChar char="•"/>
        <a:defRPr sz="2400" kern="1200">
          <a:solidFill>
            <a:schemeClr val="tx1"/>
          </a:solidFill>
          <a:latin typeface="Calibri" panose="020F0502020204030204"/>
          <a:ea typeface="宋体" panose="02010600030101010101" pitchFamily="2" charset="-122"/>
        </a:defRPr>
      </a:lvl2pPr>
      <a:lvl3pPr marL="1143000" lvl="2" indent="-228600" algn="l" defTabSz="914400">
        <a:lnSpc>
          <a:spcPct val="90000"/>
        </a:lnSpc>
        <a:spcBef>
          <a:spcPts val="500"/>
        </a:spcBef>
        <a:buFont typeface="Arial" panose="020B0604020202020204"/>
        <a:buChar char="•"/>
        <a:defRPr sz="2000" kern="1200">
          <a:solidFill>
            <a:schemeClr val="tx1"/>
          </a:solidFill>
          <a:latin typeface="Calibri" panose="020F0502020204030204"/>
          <a:ea typeface="宋体" panose="02010600030101010101" pitchFamily="2" charset="-122"/>
        </a:defRPr>
      </a:lvl3pPr>
      <a:lvl4pPr marL="1600200" lvl="3"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4pPr>
      <a:lvl5pPr marL="2057400" lvl="4"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5pPr>
      <a:lvl6pPr marL="2514600" lvl="5"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6pPr>
      <a:lvl7pPr marL="2971800" lvl="6"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7pPr>
      <a:lvl8pPr marL="3429000" lvl="7"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8pPr>
      <a:lvl9pPr marL="3886200" lvl="8"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9pPr>
    </p:bodyStyle>
    <p:other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ccount.jetbrains.com/licen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6"/>
          <p:cNvSpPr>
            <a:spLocks noGrp="1"/>
          </p:cNvSpPr>
          <p:nvPr>
            <p:ph type="ctrTitle"/>
          </p:nvPr>
        </p:nvSpPr>
        <p:spPr/>
        <p:txBody>
          <a:bodyPr>
            <a:normAutofit/>
          </a:bodyPr>
          <a:lstStyle/>
          <a:p>
            <a:pPr algn="ctr">
              <a:lnSpc>
                <a:spcPct val="100000"/>
              </a:lnSpc>
            </a:pPr>
            <a:r>
              <a:rPr lang="en-US" altLang="zh-CN" sz="4400" dirty="0">
                <a:latin typeface="Calibri" panose="020F0502020204030204"/>
              </a:rPr>
              <a:t>CSC1004 Tutorial 1</a:t>
            </a:r>
            <a:br>
              <a:rPr lang="en-US" altLang="zh-CN" sz="3600" dirty="0">
                <a:latin typeface="Calibri" panose="020F0502020204030204"/>
              </a:rPr>
            </a:br>
            <a:r>
              <a:rPr lang="en-US" altLang="zh-CN" sz="2400" dirty="0">
                <a:latin typeface="Calibri" panose="020F0502020204030204"/>
              </a:rPr>
              <a:t>Zhihan Ning</a:t>
            </a:r>
            <a:endParaRPr lang="zh-CN" sz="3600" dirty="0">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CE7124C9-B2BE-F9EB-38A7-EDE67A341F2A}"/>
              </a:ext>
            </a:extLst>
          </p:cNvPr>
          <p:cNvPicPr>
            <a:picLocks noChangeAspect="1"/>
          </p:cNvPicPr>
          <p:nvPr/>
        </p:nvPicPr>
        <p:blipFill>
          <a:blip r:embed="rId2"/>
          <a:stretch>
            <a:fillRect/>
          </a:stretch>
        </p:blipFill>
        <p:spPr>
          <a:xfrm>
            <a:off x="4275885" y="1196752"/>
            <a:ext cx="7219092" cy="5172120"/>
          </a:xfrm>
          <a:prstGeom prst="rect">
            <a:avLst/>
          </a:prstGeom>
        </p:spPr>
      </p:pic>
      <p:sp>
        <p:nvSpPr>
          <p:cNvPr id="1048589" name="标题 4"/>
          <p:cNvSpPr>
            <a:spLocks noGrp="1"/>
          </p:cNvSpPr>
          <p:nvPr>
            <p:ph type="title"/>
          </p:nvPr>
        </p:nvSpPr>
        <p:spPr/>
        <p:txBody>
          <a:bodyPr>
            <a:normAutofit/>
          </a:bodyPr>
          <a:lstStyle/>
          <a:p>
            <a:r>
              <a:rPr lang="en-US" altLang="zh-CN" sz="4000" dirty="0"/>
              <a:t>Java Project</a:t>
            </a:r>
            <a:endParaRPr lang="zh-CN" sz="4000" dirty="0"/>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3520943" cy="5184576"/>
          </a:xfrm>
        </p:spPr>
        <p:txBody>
          <a:bodyPr>
            <a:noAutofit/>
          </a:bodyPr>
          <a:lstStyle/>
          <a:p>
            <a:pPr>
              <a:lnSpc>
                <a:spcPct val="125000"/>
              </a:lnSpc>
              <a:spcBef>
                <a:spcPts val="0"/>
              </a:spcBef>
              <a:buClr>
                <a:srgbClr val="FF0000"/>
              </a:buClr>
            </a:pPr>
            <a:r>
              <a:rPr lang="en-US" altLang="zh-CN" dirty="0"/>
              <a:t>After you click here to debug your Java project …</a:t>
            </a:r>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Your code is suspended at the breakpoint. </a:t>
            </a:r>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You may view the values of your variables.</a:t>
            </a:r>
          </a:p>
        </p:txBody>
      </p:sp>
      <p:sp>
        <p:nvSpPr>
          <p:cNvPr id="4" name="矩形: 圆角 3">
            <a:extLst>
              <a:ext uri="{FF2B5EF4-FFF2-40B4-BE49-F238E27FC236}">
                <a16:creationId xmlns:a16="http://schemas.microsoft.com/office/drawing/2014/main" id="{68CB8D8C-A304-2E26-CA2A-A0EFD043B5AD}"/>
              </a:ext>
            </a:extLst>
          </p:cNvPr>
          <p:cNvSpPr/>
          <p:nvPr/>
        </p:nvSpPr>
        <p:spPr>
          <a:xfrm>
            <a:off x="9480376" y="1124744"/>
            <a:ext cx="216024" cy="28803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6" name="直接箭头连接符 5">
            <a:extLst>
              <a:ext uri="{FF2B5EF4-FFF2-40B4-BE49-F238E27FC236}">
                <a16:creationId xmlns:a16="http://schemas.microsoft.com/office/drawing/2014/main" id="{5D2DAA6E-F73F-9AC3-A458-3F69CB49F24D}"/>
              </a:ext>
            </a:extLst>
          </p:cNvPr>
          <p:cNvCxnSpPr>
            <a:cxnSpLocks/>
          </p:cNvCxnSpPr>
          <p:nvPr/>
        </p:nvCxnSpPr>
        <p:spPr>
          <a:xfrm flipV="1">
            <a:off x="2567608" y="1412776"/>
            <a:ext cx="6840760" cy="10081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281774F-E375-D350-5340-CDA350330B06}"/>
              </a:ext>
            </a:extLst>
          </p:cNvPr>
          <p:cNvCxnSpPr>
            <a:cxnSpLocks/>
          </p:cNvCxnSpPr>
          <p:nvPr/>
        </p:nvCxnSpPr>
        <p:spPr>
          <a:xfrm flipV="1">
            <a:off x="2855640" y="3284984"/>
            <a:ext cx="3960440" cy="9361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84CEBC3A-81A6-E2F7-F0A2-C64A0CEA156F}"/>
              </a:ext>
            </a:extLst>
          </p:cNvPr>
          <p:cNvSpPr/>
          <p:nvPr/>
        </p:nvSpPr>
        <p:spPr>
          <a:xfrm>
            <a:off x="6888088" y="3127194"/>
            <a:ext cx="216024" cy="229798"/>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17" name="直接箭头连接符 16">
            <a:extLst>
              <a:ext uri="{FF2B5EF4-FFF2-40B4-BE49-F238E27FC236}">
                <a16:creationId xmlns:a16="http://schemas.microsoft.com/office/drawing/2014/main" id="{531BB113-7EC9-90AC-EC45-C9E73FCB4FCD}"/>
              </a:ext>
            </a:extLst>
          </p:cNvPr>
          <p:cNvCxnSpPr>
            <a:cxnSpLocks/>
          </p:cNvCxnSpPr>
          <p:nvPr/>
        </p:nvCxnSpPr>
        <p:spPr>
          <a:xfrm flipV="1">
            <a:off x="2567608" y="5229200"/>
            <a:ext cx="3384376"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DE142550-3FC4-1253-5379-D2C8809F93B2}"/>
              </a:ext>
            </a:extLst>
          </p:cNvPr>
          <p:cNvSpPr/>
          <p:nvPr/>
        </p:nvSpPr>
        <p:spPr>
          <a:xfrm>
            <a:off x="5951984" y="5000606"/>
            <a:ext cx="1080120" cy="372610"/>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4096842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0495161-023A-047C-61A0-D17DC4860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960" y="1251942"/>
            <a:ext cx="5731712" cy="5111081"/>
          </a:xfrm>
          <a:prstGeom prst="rect">
            <a:avLst/>
          </a:prstGeom>
        </p:spPr>
      </p:pic>
      <p:sp>
        <p:nvSpPr>
          <p:cNvPr id="1048589" name="标题 4"/>
          <p:cNvSpPr>
            <a:spLocks noGrp="1"/>
          </p:cNvSpPr>
          <p:nvPr>
            <p:ph type="title"/>
          </p:nvPr>
        </p:nvSpPr>
        <p:spPr/>
        <p:txBody>
          <a:bodyPr>
            <a:normAutofit/>
          </a:bodyPr>
          <a:lstStyle/>
          <a:p>
            <a:r>
              <a:rPr lang="en-US" altLang="zh-CN" sz="4000" dirty="0"/>
              <a:t>Java Maven Project</a:t>
            </a:r>
            <a:endParaRPr lang="zh-CN" sz="4000" dirty="0"/>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4968552" cy="5184576"/>
          </a:xfrm>
        </p:spPr>
        <p:txBody>
          <a:bodyPr>
            <a:noAutofit/>
          </a:bodyPr>
          <a:lstStyle/>
          <a:p>
            <a:pPr>
              <a:lnSpc>
                <a:spcPct val="125000"/>
              </a:lnSpc>
              <a:spcBef>
                <a:spcPts val="0"/>
              </a:spcBef>
              <a:buClr>
                <a:srgbClr val="FF0000"/>
              </a:buClr>
            </a:pPr>
            <a:r>
              <a:rPr lang="en-US" altLang="zh-CN" dirty="0"/>
              <a:t>Maven is a tool for building and managing any Java-based project. It can make the day-to-day work of Java developers easier and generally help with the comprehension of any Java-based project.</a:t>
            </a:r>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You can easily use Maven in IntelliJ IDEA.</a:t>
            </a:r>
          </a:p>
        </p:txBody>
      </p:sp>
      <p:cxnSp>
        <p:nvCxnSpPr>
          <p:cNvPr id="17" name="直接箭头连接符 16">
            <a:extLst>
              <a:ext uri="{FF2B5EF4-FFF2-40B4-BE49-F238E27FC236}">
                <a16:creationId xmlns:a16="http://schemas.microsoft.com/office/drawing/2014/main" id="{531BB113-7EC9-90AC-EC45-C9E73FCB4FCD}"/>
              </a:ext>
            </a:extLst>
          </p:cNvPr>
          <p:cNvCxnSpPr>
            <a:cxnSpLocks/>
          </p:cNvCxnSpPr>
          <p:nvPr/>
        </p:nvCxnSpPr>
        <p:spPr>
          <a:xfrm flipV="1">
            <a:off x="5231904" y="3284984"/>
            <a:ext cx="3564396" cy="232107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DE142550-3FC4-1253-5379-D2C8809F93B2}"/>
              </a:ext>
            </a:extLst>
          </p:cNvPr>
          <p:cNvSpPr/>
          <p:nvPr/>
        </p:nvSpPr>
        <p:spPr>
          <a:xfrm>
            <a:off x="8796300" y="3020386"/>
            <a:ext cx="684076" cy="28803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335659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D00CF03-BD64-1BA9-3EBB-660644A53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0" y="1251942"/>
            <a:ext cx="5184576" cy="4798388"/>
          </a:xfrm>
          <a:prstGeom prst="rect">
            <a:avLst/>
          </a:prstGeom>
        </p:spPr>
      </p:pic>
      <p:pic>
        <p:nvPicPr>
          <p:cNvPr id="11" name="图片 10">
            <a:extLst>
              <a:ext uri="{FF2B5EF4-FFF2-40B4-BE49-F238E27FC236}">
                <a16:creationId xmlns:a16="http://schemas.microsoft.com/office/drawing/2014/main" id="{22BC5378-E069-5689-875A-757028456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508" y="1243479"/>
            <a:ext cx="5253074" cy="4798388"/>
          </a:xfrm>
          <a:prstGeom prst="rect">
            <a:avLst/>
          </a:prstGeom>
        </p:spPr>
      </p:pic>
      <p:sp>
        <p:nvSpPr>
          <p:cNvPr id="1048589" name="标题 4"/>
          <p:cNvSpPr>
            <a:spLocks noGrp="1"/>
          </p:cNvSpPr>
          <p:nvPr>
            <p:ph type="title"/>
          </p:nvPr>
        </p:nvSpPr>
        <p:spPr/>
        <p:txBody>
          <a:bodyPr>
            <a:normAutofit/>
          </a:bodyPr>
          <a:lstStyle/>
          <a:p>
            <a:r>
              <a:rPr lang="en-US" altLang="zh-CN" sz="4000" dirty="0"/>
              <a:t>Java Maven Project</a:t>
            </a:r>
            <a:endParaRPr lang="zh-CN" sz="4000" dirty="0"/>
          </a:p>
        </p:txBody>
      </p:sp>
      <p:cxnSp>
        <p:nvCxnSpPr>
          <p:cNvPr id="17" name="直接箭头连接符 16">
            <a:extLst>
              <a:ext uri="{FF2B5EF4-FFF2-40B4-BE49-F238E27FC236}">
                <a16:creationId xmlns:a16="http://schemas.microsoft.com/office/drawing/2014/main" id="{531BB113-7EC9-90AC-EC45-C9E73FCB4FCD}"/>
              </a:ext>
            </a:extLst>
          </p:cNvPr>
          <p:cNvCxnSpPr>
            <a:cxnSpLocks/>
          </p:cNvCxnSpPr>
          <p:nvPr/>
        </p:nvCxnSpPr>
        <p:spPr>
          <a:xfrm flipH="1" flipV="1">
            <a:off x="1703512" y="5013176"/>
            <a:ext cx="1728192" cy="11521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DE142550-3FC4-1253-5379-D2C8809F93B2}"/>
              </a:ext>
            </a:extLst>
          </p:cNvPr>
          <p:cNvSpPr/>
          <p:nvPr/>
        </p:nvSpPr>
        <p:spPr>
          <a:xfrm>
            <a:off x="623392" y="4301505"/>
            <a:ext cx="360040" cy="28803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6" name="矩形: 圆角 15">
            <a:extLst>
              <a:ext uri="{FF2B5EF4-FFF2-40B4-BE49-F238E27FC236}">
                <a16:creationId xmlns:a16="http://schemas.microsoft.com/office/drawing/2014/main" id="{E872793C-3C01-C849-1DC6-8895E346E46E}"/>
              </a:ext>
            </a:extLst>
          </p:cNvPr>
          <p:cNvSpPr/>
          <p:nvPr/>
        </p:nvSpPr>
        <p:spPr>
          <a:xfrm>
            <a:off x="875420" y="4013472"/>
            <a:ext cx="756084" cy="1503759"/>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1" name="内容占位符 7">
            <a:extLst>
              <a:ext uri="{FF2B5EF4-FFF2-40B4-BE49-F238E27FC236}">
                <a16:creationId xmlns:a16="http://schemas.microsoft.com/office/drawing/2014/main" id="{73EC2DDD-C5DC-B941-8CED-DEFA4663EE48}"/>
              </a:ext>
            </a:extLst>
          </p:cNvPr>
          <p:cNvSpPr>
            <a:spLocks noGrp="1"/>
          </p:cNvSpPr>
          <p:nvPr>
            <p:ph idx="1"/>
          </p:nvPr>
        </p:nvSpPr>
        <p:spPr>
          <a:xfrm>
            <a:off x="695400" y="6050330"/>
            <a:ext cx="10801200" cy="330998"/>
          </a:xfrm>
        </p:spPr>
        <p:txBody>
          <a:bodyPr>
            <a:noAutofit/>
          </a:bodyPr>
          <a:lstStyle/>
          <a:p>
            <a:pPr>
              <a:lnSpc>
                <a:spcPct val="125000"/>
              </a:lnSpc>
              <a:spcBef>
                <a:spcPts val="0"/>
              </a:spcBef>
              <a:buClr>
                <a:srgbClr val="FF0000"/>
              </a:buClr>
            </a:pPr>
            <a:r>
              <a:rPr lang="en-US" altLang="zh-CN" dirty="0"/>
              <a:t>Maven provides many lifecycle phases that facilitates Java projects.</a:t>
            </a:r>
          </a:p>
        </p:txBody>
      </p:sp>
      <p:sp>
        <p:nvSpPr>
          <p:cNvPr id="22" name="文本框 21">
            <a:extLst>
              <a:ext uri="{FF2B5EF4-FFF2-40B4-BE49-F238E27FC236}">
                <a16:creationId xmlns:a16="http://schemas.microsoft.com/office/drawing/2014/main" id="{5F870AA3-A81A-F284-49E1-30E41F49F848}"/>
              </a:ext>
            </a:extLst>
          </p:cNvPr>
          <p:cNvSpPr txBox="1"/>
          <p:nvPr/>
        </p:nvSpPr>
        <p:spPr>
          <a:xfrm>
            <a:off x="4439816" y="5246333"/>
            <a:ext cx="1440160" cy="646331"/>
          </a:xfrm>
          <a:prstGeom prst="rect">
            <a:avLst/>
          </a:prstGeom>
          <a:noFill/>
        </p:spPr>
        <p:txBody>
          <a:bodyPr wrap="square" rtlCol="0">
            <a:spAutoFit/>
          </a:bodyPr>
          <a:lstStyle/>
          <a:p>
            <a:pPr algn="r"/>
            <a:r>
              <a:rPr lang="en-US" altLang="zh-CN" dirty="0">
                <a:solidFill>
                  <a:schemeClr val="bg1"/>
                </a:solidFill>
                <a:latin typeface="Times New Roman" panose="02020603050405020304" pitchFamily="18" charset="0"/>
                <a:cs typeface="Times New Roman" panose="02020603050405020304" pitchFamily="18" charset="0"/>
              </a:rPr>
              <a:t>Java Project with Maven</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9BFA71E1-5CD0-4F6B-1539-C415D94B972F}"/>
              </a:ext>
            </a:extLst>
          </p:cNvPr>
          <p:cNvSpPr txBox="1"/>
          <p:nvPr/>
        </p:nvSpPr>
        <p:spPr>
          <a:xfrm>
            <a:off x="9840416" y="5246333"/>
            <a:ext cx="1615389" cy="646331"/>
          </a:xfrm>
          <a:prstGeom prst="rect">
            <a:avLst/>
          </a:prstGeom>
          <a:noFill/>
        </p:spPr>
        <p:txBody>
          <a:bodyPr wrap="square" rtlCol="0">
            <a:spAutoFit/>
          </a:bodyPr>
          <a:lstStyle/>
          <a:p>
            <a:pPr algn="r"/>
            <a:r>
              <a:rPr lang="en-US" altLang="zh-CN" dirty="0">
                <a:solidFill>
                  <a:schemeClr val="bg1"/>
                </a:solidFill>
                <a:latin typeface="Times New Roman" panose="02020603050405020304" pitchFamily="18" charset="0"/>
                <a:cs typeface="Times New Roman" panose="02020603050405020304" pitchFamily="18" charset="0"/>
              </a:rPr>
              <a:t>Java Project without Maven</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429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rmAutofit/>
          </a:bodyPr>
          <a:lstStyle/>
          <a:p>
            <a:r>
              <a:rPr lang="en-US" altLang="zh-CN" sz="4000" dirty="0"/>
              <a:t>Java Maven Lifecycle Phases</a:t>
            </a:r>
            <a:endParaRPr lang="zh-CN" sz="4000" dirty="0"/>
          </a:p>
        </p:txBody>
      </p:sp>
      <p:sp>
        <p:nvSpPr>
          <p:cNvPr id="4" name="内容占位符 7">
            <a:extLst>
              <a:ext uri="{FF2B5EF4-FFF2-40B4-BE49-F238E27FC236}">
                <a16:creationId xmlns:a16="http://schemas.microsoft.com/office/drawing/2014/main" id="{29BA1487-FCB4-15F6-A4E8-88529795B774}"/>
              </a:ext>
            </a:extLst>
          </p:cNvPr>
          <p:cNvSpPr>
            <a:spLocks noGrp="1"/>
          </p:cNvSpPr>
          <p:nvPr>
            <p:ph idx="1"/>
          </p:nvPr>
        </p:nvSpPr>
        <p:spPr>
          <a:xfrm>
            <a:off x="695400" y="1196752"/>
            <a:ext cx="10801200" cy="5184576"/>
          </a:xfrm>
        </p:spPr>
        <p:txBody>
          <a:bodyPr>
            <a:noAutofit/>
          </a:bodyPr>
          <a:lstStyle/>
          <a:p>
            <a:pPr algn="just">
              <a:lnSpc>
                <a:spcPct val="125000"/>
              </a:lnSpc>
              <a:spcBef>
                <a:spcPts val="0"/>
              </a:spcBef>
              <a:spcAft>
                <a:spcPts val="600"/>
              </a:spcAft>
            </a:pPr>
            <a:r>
              <a:rPr lang="en-US" altLang="zh-CN" b="0" i="0" dirty="0">
                <a:solidFill>
                  <a:srgbClr val="464646"/>
                </a:solidFill>
                <a:effectLst/>
                <a:latin typeface="aktiv-grotesk"/>
              </a:rPr>
              <a:t>clean:</a:t>
            </a:r>
          </a:p>
          <a:p>
            <a:pPr lvl="1" algn="just">
              <a:lnSpc>
                <a:spcPct val="125000"/>
              </a:lnSpc>
              <a:spcBef>
                <a:spcPts val="0"/>
              </a:spcBef>
              <a:spcAft>
                <a:spcPts val="600"/>
              </a:spcAft>
              <a:buClr>
                <a:schemeClr val="accent6"/>
              </a:buClr>
            </a:pPr>
            <a:r>
              <a:rPr lang="en-US" altLang="zh-CN" sz="1800" b="0" i="0" dirty="0">
                <a:solidFill>
                  <a:srgbClr val="464646"/>
                </a:solidFill>
                <a:effectLst/>
                <a:latin typeface="aktiv-grotesk"/>
              </a:rPr>
              <a:t>Remove all files generated by the previous build.</a:t>
            </a:r>
          </a:p>
          <a:p>
            <a:pPr algn="just">
              <a:lnSpc>
                <a:spcPct val="125000"/>
              </a:lnSpc>
              <a:spcBef>
                <a:spcPts val="0"/>
              </a:spcBef>
              <a:spcAft>
                <a:spcPts val="600"/>
              </a:spcAft>
            </a:pPr>
            <a:r>
              <a:rPr lang="en-US" altLang="zh-CN" dirty="0">
                <a:solidFill>
                  <a:srgbClr val="464646"/>
                </a:solidFill>
                <a:latin typeface="aktiv-grotesk"/>
              </a:rPr>
              <a:t>v</a:t>
            </a:r>
            <a:r>
              <a:rPr lang="en-US" altLang="zh-CN" b="0" i="0" dirty="0">
                <a:solidFill>
                  <a:srgbClr val="464646"/>
                </a:solidFill>
                <a:effectLst/>
                <a:latin typeface="aktiv-grotesk"/>
              </a:rPr>
              <a:t>alidate:</a:t>
            </a:r>
          </a:p>
          <a:p>
            <a:pPr lvl="1" algn="just">
              <a:lnSpc>
                <a:spcPct val="125000"/>
              </a:lnSpc>
              <a:spcBef>
                <a:spcPts val="0"/>
              </a:spcBef>
              <a:spcAft>
                <a:spcPts val="600"/>
              </a:spcAft>
              <a:buClr>
                <a:schemeClr val="accent6"/>
              </a:buClr>
            </a:pPr>
            <a:r>
              <a:rPr lang="en-US" altLang="zh-CN" sz="1800" dirty="0">
                <a:solidFill>
                  <a:srgbClr val="464646"/>
                </a:solidFill>
                <a:latin typeface="aktiv-grotesk"/>
              </a:rPr>
              <a:t>V</a:t>
            </a:r>
            <a:r>
              <a:rPr lang="en-US" altLang="zh-CN" sz="1800" b="0" i="0" dirty="0">
                <a:solidFill>
                  <a:srgbClr val="464646"/>
                </a:solidFill>
                <a:effectLst/>
                <a:latin typeface="aktiv-grotesk"/>
              </a:rPr>
              <a:t>alidate the project is correct and all necessary information is available.</a:t>
            </a:r>
          </a:p>
          <a:p>
            <a:pPr algn="just">
              <a:lnSpc>
                <a:spcPct val="125000"/>
              </a:lnSpc>
              <a:spcBef>
                <a:spcPts val="0"/>
              </a:spcBef>
              <a:spcAft>
                <a:spcPts val="600"/>
              </a:spcAft>
            </a:pPr>
            <a:r>
              <a:rPr lang="en-US" altLang="zh-CN" dirty="0">
                <a:solidFill>
                  <a:srgbClr val="464646"/>
                </a:solidFill>
                <a:latin typeface="aktiv-grotesk"/>
              </a:rPr>
              <a:t>c</a:t>
            </a:r>
            <a:r>
              <a:rPr lang="en-US" altLang="zh-CN" b="0" i="0" dirty="0">
                <a:solidFill>
                  <a:srgbClr val="464646"/>
                </a:solidFill>
                <a:effectLst/>
                <a:latin typeface="aktiv-grotesk"/>
              </a:rPr>
              <a:t>ompile:</a:t>
            </a:r>
          </a:p>
          <a:p>
            <a:pPr lvl="1" algn="just">
              <a:lnSpc>
                <a:spcPct val="125000"/>
              </a:lnSpc>
              <a:spcBef>
                <a:spcPts val="0"/>
              </a:spcBef>
              <a:spcAft>
                <a:spcPts val="600"/>
              </a:spcAft>
              <a:buClr>
                <a:schemeClr val="accent6"/>
              </a:buClr>
            </a:pPr>
            <a:r>
              <a:rPr lang="en-US" altLang="zh-CN" sz="1600" dirty="0">
                <a:solidFill>
                  <a:srgbClr val="333333"/>
                </a:solidFill>
                <a:latin typeface="Helvetica Neue"/>
              </a:rPr>
              <a:t>C</a:t>
            </a:r>
            <a:r>
              <a:rPr lang="en-US" altLang="zh-CN" sz="1600" b="0" i="0" dirty="0">
                <a:solidFill>
                  <a:srgbClr val="333333"/>
                </a:solidFill>
                <a:effectLst/>
                <a:latin typeface="Helvetica Neue"/>
              </a:rPr>
              <a:t>ompile the source code of the project.</a:t>
            </a:r>
            <a:r>
              <a:rPr lang="en-US" altLang="zh-CN" sz="1800" dirty="0">
                <a:solidFill>
                  <a:srgbClr val="464646"/>
                </a:solidFill>
                <a:latin typeface="aktiv-grotesk"/>
              </a:rPr>
              <a:t>.</a:t>
            </a:r>
          </a:p>
          <a:p>
            <a:pPr algn="just">
              <a:lnSpc>
                <a:spcPct val="125000"/>
              </a:lnSpc>
              <a:spcBef>
                <a:spcPts val="0"/>
              </a:spcBef>
              <a:spcAft>
                <a:spcPts val="600"/>
              </a:spcAft>
            </a:pPr>
            <a:r>
              <a:rPr lang="en-US" altLang="zh-CN" dirty="0">
                <a:solidFill>
                  <a:srgbClr val="464646"/>
                </a:solidFill>
                <a:latin typeface="aktiv-grotesk"/>
              </a:rPr>
              <a:t>test:</a:t>
            </a:r>
          </a:p>
          <a:p>
            <a:pPr lvl="1" algn="just">
              <a:lnSpc>
                <a:spcPct val="125000"/>
              </a:lnSpc>
              <a:spcBef>
                <a:spcPts val="0"/>
              </a:spcBef>
              <a:spcAft>
                <a:spcPts val="600"/>
              </a:spcAft>
              <a:buClr>
                <a:schemeClr val="accent6"/>
              </a:buClr>
            </a:pPr>
            <a:r>
              <a:rPr lang="en-US" altLang="zh-CN" sz="1800" dirty="0">
                <a:solidFill>
                  <a:srgbClr val="464646"/>
                </a:solidFill>
                <a:latin typeface="aktiv-grotesk"/>
              </a:rPr>
              <a:t>Run tests using a suitable unit testing framework. These tests should not require the code be packaged or deployed.</a:t>
            </a:r>
          </a:p>
          <a:p>
            <a:pPr algn="just">
              <a:lnSpc>
                <a:spcPct val="125000"/>
              </a:lnSpc>
              <a:spcBef>
                <a:spcPts val="0"/>
              </a:spcBef>
              <a:spcAft>
                <a:spcPts val="600"/>
              </a:spcAft>
            </a:pPr>
            <a:r>
              <a:rPr lang="en-US" altLang="zh-CN" dirty="0">
                <a:solidFill>
                  <a:srgbClr val="464646"/>
                </a:solidFill>
                <a:latin typeface="aktiv-grotesk"/>
              </a:rPr>
              <a:t>package:</a:t>
            </a:r>
          </a:p>
          <a:p>
            <a:pPr lvl="1" algn="just">
              <a:lnSpc>
                <a:spcPct val="125000"/>
              </a:lnSpc>
              <a:spcBef>
                <a:spcPts val="0"/>
              </a:spcBef>
              <a:spcAft>
                <a:spcPts val="600"/>
              </a:spcAft>
              <a:buClr>
                <a:schemeClr val="accent6"/>
              </a:buClr>
            </a:pPr>
            <a:r>
              <a:rPr lang="en-US" altLang="zh-CN" sz="1800" dirty="0">
                <a:solidFill>
                  <a:srgbClr val="464646"/>
                </a:solidFill>
                <a:latin typeface="aktiv-grotesk"/>
              </a:rPr>
              <a:t>Take the compiled code and package it in its distributable format, such as a JAR..</a:t>
            </a:r>
          </a:p>
        </p:txBody>
      </p:sp>
    </p:spTree>
    <p:extLst>
      <p:ext uri="{BB962C8B-B14F-4D97-AF65-F5344CB8AC3E}">
        <p14:creationId xmlns:p14="http://schemas.microsoft.com/office/powerpoint/2010/main" val="1458635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rmAutofit/>
          </a:bodyPr>
          <a:lstStyle/>
          <a:p>
            <a:r>
              <a:rPr lang="en-US" altLang="zh-CN" sz="4000" dirty="0"/>
              <a:t>Java Maven Lifecycle Phases</a:t>
            </a:r>
            <a:endParaRPr lang="zh-CN" sz="4000" dirty="0"/>
          </a:p>
        </p:txBody>
      </p:sp>
      <p:sp>
        <p:nvSpPr>
          <p:cNvPr id="4" name="内容占位符 7">
            <a:extLst>
              <a:ext uri="{FF2B5EF4-FFF2-40B4-BE49-F238E27FC236}">
                <a16:creationId xmlns:a16="http://schemas.microsoft.com/office/drawing/2014/main" id="{29BA1487-FCB4-15F6-A4E8-88529795B774}"/>
              </a:ext>
            </a:extLst>
          </p:cNvPr>
          <p:cNvSpPr>
            <a:spLocks noGrp="1"/>
          </p:cNvSpPr>
          <p:nvPr>
            <p:ph idx="1"/>
          </p:nvPr>
        </p:nvSpPr>
        <p:spPr>
          <a:xfrm>
            <a:off x="695400" y="1196752"/>
            <a:ext cx="10801200" cy="5184576"/>
          </a:xfrm>
        </p:spPr>
        <p:txBody>
          <a:bodyPr>
            <a:noAutofit/>
          </a:bodyPr>
          <a:lstStyle/>
          <a:p>
            <a:pPr algn="just">
              <a:lnSpc>
                <a:spcPct val="125000"/>
              </a:lnSpc>
              <a:spcBef>
                <a:spcPts val="0"/>
              </a:spcBef>
              <a:spcAft>
                <a:spcPts val="600"/>
              </a:spcAft>
            </a:pPr>
            <a:r>
              <a:rPr lang="en-US" altLang="zh-CN" dirty="0">
                <a:solidFill>
                  <a:srgbClr val="464646"/>
                </a:solidFill>
                <a:latin typeface="aktiv-grotesk"/>
              </a:rPr>
              <a:t>verify:</a:t>
            </a:r>
          </a:p>
          <a:p>
            <a:pPr lvl="1" algn="just">
              <a:lnSpc>
                <a:spcPct val="125000"/>
              </a:lnSpc>
              <a:spcBef>
                <a:spcPts val="0"/>
              </a:spcBef>
              <a:spcAft>
                <a:spcPts val="600"/>
              </a:spcAft>
              <a:buClr>
                <a:schemeClr val="accent6"/>
              </a:buClr>
            </a:pPr>
            <a:r>
              <a:rPr lang="en-US" altLang="zh-CN" sz="1800" dirty="0">
                <a:solidFill>
                  <a:srgbClr val="464646"/>
                </a:solidFill>
                <a:latin typeface="aktiv-grotesk"/>
              </a:rPr>
              <a:t>R</a:t>
            </a:r>
            <a:r>
              <a:rPr lang="en-US" altLang="zh-CN" sz="1800" b="0" i="0" dirty="0">
                <a:solidFill>
                  <a:srgbClr val="464646"/>
                </a:solidFill>
                <a:effectLst/>
                <a:latin typeface="aktiv-grotesk"/>
              </a:rPr>
              <a:t>un any checks to verify the package is valid and meets quality criteria..</a:t>
            </a:r>
          </a:p>
          <a:p>
            <a:pPr algn="just">
              <a:lnSpc>
                <a:spcPct val="125000"/>
              </a:lnSpc>
              <a:spcBef>
                <a:spcPts val="0"/>
              </a:spcBef>
              <a:spcAft>
                <a:spcPts val="600"/>
              </a:spcAft>
            </a:pPr>
            <a:r>
              <a:rPr lang="en-US" altLang="zh-CN" b="0" i="0" dirty="0">
                <a:solidFill>
                  <a:srgbClr val="464646"/>
                </a:solidFill>
                <a:effectLst/>
                <a:latin typeface="aktiv-grotesk"/>
              </a:rPr>
              <a:t>install:</a:t>
            </a:r>
          </a:p>
          <a:p>
            <a:pPr lvl="1" algn="just">
              <a:lnSpc>
                <a:spcPct val="125000"/>
              </a:lnSpc>
              <a:spcBef>
                <a:spcPts val="0"/>
              </a:spcBef>
              <a:spcAft>
                <a:spcPts val="600"/>
              </a:spcAft>
              <a:buClr>
                <a:schemeClr val="accent6"/>
              </a:buClr>
            </a:pPr>
            <a:r>
              <a:rPr lang="en-US" altLang="zh-CN" sz="1800" dirty="0">
                <a:solidFill>
                  <a:srgbClr val="464646"/>
                </a:solidFill>
                <a:latin typeface="aktiv-grotesk"/>
              </a:rPr>
              <a:t>Install the package into the local repository, for use as a dependency in other projects locally.</a:t>
            </a:r>
            <a:endParaRPr lang="en-US" altLang="zh-CN" sz="1800" b="0" i="0" dirty="0">
              <a:solidFill>
                <a:srgbClr val="464646"/>
              </a:solidFill>
              <a:effectLst/>
              <a:latin typeface="aktiv-grotesk"/>
            </a:endParaRPr>
          </a:p>
          <a:p>
            <a:pPr algn="just">
              <a:lnSpc>
                <a:spcPct val="125000"/>
              </a:lnSpc>
              <a:spcBef>
                <a:spcPts val="0"/>
              </a:spcBef>
              <a:spcAft>
                <a:spcPts val="600"/>
              </a:spcAft>
            </a:pPr>
            <a:r>
              <a:rPr lang="en-US" altLang="zh-CN" b="0" i="0" dirty="0">
                <a:solidFill>
                  <a:srgbClr val="464646"/>
                </a:solidFill>
                <a:effectLst/>
                <a:latin typeface="aktiv-grotesk"/>
              </a:rPr>
              <a:t>site:</a:t>
            </a:r>
          </a:p>
          <a:p>
            <a:pPr lvl="1" algn="just">
              <a:lnSpc>
                <a:spcPct val="125000"/>
              </a:lnSpc>
              <a:spcBef>
                <a:spcPts val="0"/>
              </a:spcBef>
              <a:spcAft>
                <a:spcPts val="600"/>
              </a:spcAft>
              <a:buClr>
                <a:schemeClr val="accent6"/>
              </a:buClr>
            </a:pPr>
            <a:r>
              <a:rPr lang="en-US" altLang="zh-CN" sz="1600" dirty="0">
                <a:solidFill>
                  <a:srgbClr val="333333"/>
                </a:solidFill>
                <a:latin typeface="Helvetica Neue"/>
              </a:rPr>
              <a:t>Generate the project's site documentation</a:t>
            </a:r>
            <a:r>
              <a:rPr lang="en-US" altLang="zh-CN" sz="1800" dirty="0">
                <a:solidFill>
                  <a:srgbClr val="464646"/>
                </a:solidFill>
                <a:latin typeface="aktiv-grotesk"/>
              </a:rPr>
              <a:t>.</a:t>
            </a:r>
          </a:p>
          <a:p>
            <a:pPr algn="just">
              <a:lnSpc>
                <a:spcPct val="125000"/>
              </a:lnSpc>
              <a:spcBef>
                <a:spcPts val="0"/>
              </a:spcBef>
              <a:spcAft>
                <a:spcPts val="600"/>
              </a:spcAft>
            </a:pPr>
            <a:r>
              <a:rPr lang="en-US" altLang="zh-CN" dirty="0">
                <a:solidFill>
                  <a:srgbClr val="464646"/>
                </a:solidFill>
                <a:latin typeface="aktiv-grotesk"/>
              </a:rPr>
              <a:t>deploy:</a:t>
            </a:r>
          </a:p>
          <a:p>
            <a:pPr lvl="1" algn="just">
              <a:lnSpc>
                <a:spcPct val="125000"/>
              </a:lnSpc>
              <a:spcBef>
                <a:spcPts val="0"/>
              </a:spcBef>
              <a:spcAft>
                <a:spcPts val="600"/>
              </a:spcAft>
              <a:buClr>
                <a:schemeClr val="accent6"/>
              </a:buClr>
            </a:pPr>
            <a:r>
              <a:rPr lang="en-US" altLang="zh-CN" sz="1800" dirty="0">
                <a:solidFill>
                  <a:srgbClr val="464646"/>
                </a:solidFill>
                <a:latin typeface="aktiv-grotesk"/>
              </a:rPr>
              <a:t>Done in an integration or release environment, copies the final package to the remote repository for sharing with other developers and projects..</a:t>
            </a:r>
          </a:p>
        </p:txBody>
      </p:sp>
    </p:spTree>
    <p:extLst>
      <p:ext uri="{BB962C8B-B14F-4D97-AF65-F5344CB8AC3E}">
        <p14:creationId xmlns:p14="http://schemas.microsoft.com/office/powerpoint/2010/main" val="2443535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rmAutofit/>
          </a:bodyPr>
          <a:lstStyle/>
          <a:p>
            <a:r>
              <a:rPr lang="en-US" altLang="zh-CN" sz="4000" dirty="0"/>
              <a:t>Java Maven Lifecycle Phases</a:t>
            </a:r>
            <a:endParaRPr lang="zh-CN" sz="4000" dirty="0"/>
          </a:p>
        </p:txBody>
      </p:sp>
      <p:sp>
        <p:nvSpPr>
          <p:cNvPr id="10" name="内容占位符 7">
            <a:extLst>
              <a:ext uri="{FF2B5EF4-FFF2-40B4-BE49-F238E27FC236}">
                <a16:creationId xmlns:a16="http://schemas.microsoft.com/office/drawing/2014/main" id="{E1E8BD93-84C2-BBA5-7D96-39790C4A3769}"/>
              </a:ext>
            </a:extLst>
          </p:cNvPr>
          <p:cNvSpPr txBox="1">
            <a:spLocks/>
          </p:cNvSpPr>
          <p:nvPr/>
        </p:nvSpPr>
        <p:spPr>
          <a:xfrm>
            <a:off x="695400" y="1196752"/>
            <a:ext cx="10801200" cy="5184576"/>
          </a:xfrm>
          <a:prstGeom prst="rect">
            <a:avLst/>
          </a:prstGeom>
        </p:spPr>
        <p:txBody>
          <a:bodyPr vert="horz" lIns="91440" tIns="45720" rIns="91440" bIns="45720">
            <a:noAutofit/>
          </a:bodyPr>
          <a:lstStyle>
            <a:lvl1pPr marL="342900" lvl="0" indent="-342900" algn="l" defTabSz="914400">
              <a:lnSpc>
                <a:spcPct val="150000"/>
              </a:lnSpc>
              <a:spcBef>
                <a:spcPts val="1000"/>
              </a:spcBef>
              <a:buClr>
                <a:srgbClr val="7030A0"/>
              </a:buClr>
              <a:buSzPct val="80000"/>
              <a:buFont typeface="Wingdings" panose="05000000000000000000" pitchFamily="2" charset="2"/>
              <a:buChar char="u"/>
              <a:defRPr sz="2400" kern="1200">
                <a:solidFill>
                  <a:schemeClr val="tx1"/>
                </a:solidFill>
                <a:latin typeface="微软雅黑" panose="020B0503020204020204" charset="-122"/>
                <a:ea typeface="微软雅黑" panose="020B0503020204020204" charset="-122"/>
              </a:defRPr>
            </a:lvl1pPr>
            <a:lvl2pPr marL="742950" lvl="1" indent="-285750" algn="l" defTabSz="914400">
              <a:lnSpc>
                <a:spcPct val="150000"/>
              </a:lnSpc>
              <a:spcBef>
                <a:spcPts val="500"/>
              </a:spcBef>
              <a:buClr>
                <a:srgbClr val="7030A0"/>
              </a:buClr>
              <a:buSzPct val="80000"/>
              <a:buFont typeface="Wingdings" panose="05000000000000000000" pitchFamily="2" charset="2"/>
              <a:buChar char="u"/>
              <a:defRPr sz="2000" kern="1200">
                <a:solidFill>
                  <a:schemeClr val="tx1"/>
                </a:solidFill>
                <a:latin typeface="微软雅黑" panose="020B0503020204020204" charset="-122"/>
                <a:ea typeface="微软雅黑" panose="020B0503020204020204" charset="-122"/>
              </a:defRPr>
            </a:lvl2pPr>
            <a:lvl3pPr marL="1143000" lvl="2" indent="-228600" algn="l" defTabSz="914400">
              <a:lnSpc>
                <a:spcPct val="150000"/>
              </a:lnSpc>
              <a:spcBef>
                <a:spcPts val="500"/>
              </a:spcBef>
              <a:buClr>
                <a:srgbClr val="7030A0"/>
              </a:buClr>
              <a:buSzPct val="80000"/>
              <a:buFont typeface="Wingdings" panose="05000000000000000000" pitchFamily="2" charset="2"/>
              <a:buChar char="u"/>
              <a:defRPr sz="1800" kern="1200">
                <a:solidFill>
                  <a:schemeClr val="tx1"/>
                </a:solidFill>
                <a:latin typeface="微软雅黑" panose="020B0503020204020204" charset="-122"/>
                <a:ea typeface="微软雅黑" panose="020B0503020204020204" charset="-122"/>
              </a:defRPr>
            </a:lvl3pPr>
            <a:lvl4pPr marL="1600200" lvl="3" indent="-228600" algn="l" defTabSz="914400">
              <a:lnSpc>
                <a:spcPct val="150000"/>
              </a:lnSpc>
              <a:spcBef>
                <a:spcPts val="500"/>
              </a:spcBef>
              <a:buClr>
                <a:srgbClr val="7030A0"/>
              </a:buClr>
              <a:buSzPct val="80000"/>
              <a:buFont typeface="Wingdings" panose="05000000000000000000" pitchFamily="2" charset="2"/>
              <a:buChar char="u"/>
              <a:defRPr sz="1600" kern="1200">
                <a:solidFill>
                  <a:schemeClr val="tx1"/>
                </a:solidFill>
                <a:latin typeface="微软雅黑" panose="020B0503020204020204" charset="-122"/>
                <a:ea typeface="微软雅黑" panose="020B0503020204020204" charset="-122"/>
              </a:defRPr>
            </a:lvl4pPr>
            <a:lvl5pPr marL="2057400" lvl="4" indent="-228600" algn="l" defTabSz="914400">
              <a:lnSpc>
                <a:spcPct val="150000"/>
              </a:lnSpc>
              <a:spcBef>
                <a:spcPts val="500"/>
              </a:spcBef>
              <a:buClr>
                <a:srgbClr val="7030A0"/>
              </a:buClr>
              <a:buSzPct val="80000"/>
              <a:buFont typeface="Wingdings" panose="05000000000000000000" pitchFamily="2" charset="2"/>
              <a:buChar char="u"/>
              <a:defRPr sz="1600" kern="1200">
                <a:solidFill>
                  <a:schemeClr val="tx1"/>
                </a:solidFill>
                <a:latin typeface="微软雅黑" panose="020B0503020204020204" charset="-122"/>
                <a:ea typeface="微软雅黑" panose="020B0503020204020204" charset="-122"/>
              </a:defRPr>
            </a:lvl5pPr>
            <a:lvl6pPr marL="2514600" lvl="5"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6pPr>
            <a:lvl7pPr marL="2971800" lvl="6"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7pPr>
            <a:lvl8pPr marL="3429000" lvl="7"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8pPr>
            <a:lvl9pPr marL="3886200" lvl="8"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9pPr>
          </a:lstStyle>
          <a:p>
            <a:pPr>
              <a:lnSpc>
                <a:spcPct val="125000"/>
              </a:lnSpc>
              <a:spcBef>
                <a:spcPts val="0"/>
              </a:spcBef>
              <a:buClr>
                <a:srgbClr val="FF0000"/>
              </a:buClr>
            </a:pPr>
            <a:r>
              <a:rPr lang="en-US" altLang="zh-CN" dirty="0"/>
              <a:t>You can get a license using your CUHKSZ email:</a:t>
            </a:r>
          </a:p>
          <a:p>
            <a:pPr lvl="1">
              <a:lnSpc>
                <a:spcPct val="125000"/>
              </a:lnSpc>
              <a:spcBef>
                <a:spcPts val="0"/>
              </a:spcBef>
            </a:pPr>
            <a:r>
              <a:rPr lang="en-US" altLang="zh-CN" dirty="0">
                <a:hlinkClick r:id="rId2"/>
              </a:rPr>
              <a:t>https://account.jetbrains.com/licenses</a:t>
            </a:r>
            <a:r>
              <a:rPr lang="en-US" altLang="zh-CN" dirty="0"/>
              <a:t>.</a:t>
            </a:r>
          </a:p>
          <a:p>
            <a:pPr lvl="1">
              <a:lnSpc>
                <a:spcPct val="125000"/>
              </a:lnSpc>
              <a:spcBef>
                <a:spcPts val="0"/>
              </a:spcBef>
            </a:pPr>
            <a:r>
              <a:rPr lang="en-US" altLang="zh-CN" dirty="0"/>
              <a:t>It provides ultimate version of IntelliJ IDEA, Professional PyCharm, etc.</a:t>
            </a:r>
          </a:p>
        </p:txBody>
      </p:sp>
      <p:pic>
        <p:nvPicPr>
          <p:cNvPr id="12" name="图片 11">
            <a:extLst>
              <a:ext uri="{FF2B5EF4-FFF2-40B4-BE49-F238E27FC236}">
                <a16:creationId xmlns:a16="http://schemas.microsoft.com/office/drawing/2014/main" id="{C16A1F05-E7A6-91B5-46AB-27B046599AD3}"/>
              </a:ext>
            </a:extLst>
          </p:cNvPr>
          <p:cNvPicPr>
            <a:picLocks noChangeAspect="1"/>
          </p:cNvPicPr>
          <p:nvPr/>
        </p:nvPicPr>
        <p:blipFill>
          <a:blip r:embed="rId3"/>
          <a:stretch>
            <a:fillRect/>
          </a:stretch>
        </p:blipFill>
        <p:spPr>
          <a:xfrm>
            <a:off x="1415480" y="2564904"/>
            <a:ext cx="9361040" cy="3920507"/>
          </a:xfrm>
          <a:prstGeom prst="rect">
            <a:avLst/>
          </a:prstGeom>
        </p:spPr>
      </p:pic>
    </p:spTree>
    <p:extLst>
      <p:ext uri="{BB962C8B-B14F-4D97-AF65-F5344CB8AC3E}">
        <p14:creationId xmlns:p14="http://schemas.microsoft.com/office/powerpoint/2010/main" val="57239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rmAutofit/>
          </a:bodyPr>
          <a:lstStyle/>
          <a:p>
            <a:r>
              <a:rPr lang="en-US" altLang="zh-CN" sz="4000" dirty="0"/>
              <a:t>Life Cycles of Threads in Java</a:t>
            </a:r>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10801200" cy="5184576"/>
          </a:xfrm>
        </p:spPr>
        <p:txBody>
          <a:bodyPr>
            <a:noAutofit/>
          </a:bodyPr>
          <a:lstStyle/>
          <a:p>
            <a:pPr algn="just">
              <a:lnSpc>
                <a:spcPct val="125000"/>
              </a:lnSpc>
              <a:spcBef>
                <a:spcPts val="0"/>
              </a:spcBef>
              <a:spcAft>
                <a:spcPts val="600"/>
              </a:spcAft>
            </a:pPr>
            <a:r>
              <a:rPr lang="en-US" altLang="zh-CN" sz="1800" b="0" i="0" dirty="0">
                <a:solidFill>
                  <a:srgbClr val="464646"/>
                </a:solidFill>
                <a:effectLst/>
                <a:latin typeface="aktiv-grotesk"/>
              </a:rPr>
              <a:t>In Java programming, </a:t>
            </a:r>
            <a:r>
              <a:rPr lang="en-US" altLang="zh-CN" sz="1800" b="1" i="0" dirty="0">
                <a:solidFill>
                  <a:srgbClr val="FF0000"/>
                </a:solidFill>
                <a:effectLst/>
                <a:latin typeface="aktiv-grotesk"/>
              </a:rPr>
              <a:t>threads enable concurrent execution and multitasking within an application</a:t>
            </a:r>
            <a:r>
              <a:rPr lang="en-US" altLang="zh-CN" sz="1800" b="0" i="0" dirty="0">
                <a:solidFill>
                  <a:srgbClr val="464646"/>
                </a:solidFill>
                <a:effectLst/>
                <a:latin typeface="aktiv-grotesk"/>
              </a:rPr>
              <a:t>. Understanding the life cycle of threads in Java and the various states is essential for efficient and synchronized thread management.</a:t>
            </a:r>
          </a:p>
          <a:p>
            <a:pPr algn="just">
              <a:lnSpc>
                <a:spcPct val="125000"/>
              </a:lnSpc>
              <a:spcBef>
                <a:spcPts val="0"/>
              </a:spcBef>
              <a:spcAft>
                <a:spcPts val="600"/>
              </a:spcAft>
            </a:pPr>
            <a:r>
              <a:rPr lang="en-US" altLang="zh-CN" sz="1800" b="0" i="0" dirty="0">
                <a:solidFill>
                  <a:srgbClr val="464646"/>
                </a:solidFill>
                <a:effectLst/>
                <a:latin typeface="aktiv-grotesk"/>
              </a:rPr>
              <a:t>The </a:t>
            </a:r>
            <a:r>
              <a:rPr lang="en-US" altLang="zh-CN" sz="1800" b="1" i="0" dirty="0">
                <a:solidFill>
                  <a:srgbClr val="FF0000"/>
                </a:solidFill>
                <a:effectLst/>
                <a:latin typeface="aktiv-grotesk"/>
              </a:rPr>
              <a:t>life cycle</a:t>
            </a:r>
            <a:r>
              <a:rPr lang="en-US" altLang="zh-CN" sz="1800" b="0" i="0" dirty="0">
                <a:solidFill>
                  <a:srgbClr val="464646"/>
                </a:solidFill>
                <a:effectLst/>
                <a:latin typeface="aktiv-grotesk"/>
              </a:rPr>
              <a:t> of Thread in Java refers to the </a:t>
            </a:r>
            <a:r>
              <a:rPr lang="en-US" altLang="zh-CN" sz="1800" b="1" i="0" dirty="0">
                <a:solidFill>
                  <a:srgbClr val="FF0000"/>
                </a:solidFill>
                <a:effectLst/>
                <a:latin typeface="aktiv-grotesk"/>
              </a:rPr>
              <a:t>various stages a thread goes through during its execution</a:t>
            </a:r>
            <a:r>
              <a:rPr lang="en-US" altLang="zh-CN" sz="1800" b="0" i="0" dirty="0">
                <a:solidFill>
                  <a:srgbClr val="464646"/>
                </a:solidFill>
                <a:effectLst/>
                <a:latin typeface="aktiv-grotesk"/>
              </a:rPr>
              <a:t>. A thread can exist in different states throughout its life cycle, each with specific characteristics and behaviors. In this article, we will explore the thread life cycle in Java and its states in Java. </a:t>
            </a:r>
          </a:p>
          <a:p>
            <a:pPr algn="just">
              <a:lnSpc>
                <a:spcPct val="125000"/>
              </a:lnSpc>
              <a:spcBef>
                <a:spcPts val="0"/>
              </a:spcBef>
              <a:spcAft>
                <a:spcPts val="600"/>
              </a:spcAft>
            </a:pPr>
            <a:r>
              <a:rPr lang="en-US" altLang="zh-CN" sz="1800" b="0" i="0" dirty="0">
                <a:solidFill>
                  <a:srgbClr val="464646"/>
                </a:solidFill>
                <a:effectLst/>
                <a:latin typeface="aktiv-grotesk"/>
              </a:rPr>
              <a:t>The term Threads in Java is a lightweight process that allows multiple tasks to be executed simultaneously within a single program. It enables the application to </a:t>
            </a:r>
            <a:r>
              <a:rPr lang="en-US" altLang="zh-CN" sz="1800" b="1" i="0" dirty="0">
                <a:solidFill>
                  <a:srgbClr val="FF0000"/>
                </a:solidFill>
                <a:effectLst/>
                <a:latin typeface="aktiv-grotesk"/>
              </a:rPr>
              <a:t>perform two or more actions concurrently</a:t>
            </a:r>
            <a:r>
              <a:rPr lang="en-US" altLang="zh-CN" sz="1800" b="0" i="0" dirty="0">
                <a:solidFill>
                  <a:srgbClr val="464646"/>
                </a:solidFill>
                <a:effectLst/>
                <a:latin typeface="aktiv-grotesk"/>
              </a:rPr>
              <a:t>, thus improving the system's performance. Threads can exist in various states like ready, running, waiting and dead during their lifecycle, and each state has different characteristics. They are also known as lightweight processes because they share common memory and resources with other threads within the process. Threads are an essential part of the Java programming language as they can be used to achieve parallelism and improve performance and responsiveness. In short, Threads are a vital part of multithreaded programming in Java.</a:t>
            </a:r>
          </a:p>
        </p:txBody>
      </p:sp>
    </p:spTree>
    <p:extLst>
      <p:ext uri="{BB962C8B-B14F-4D97-AF65-F5344CB8AC3E}">
        <p14:creationId xmlns:p14="http://schemas.microsoft.com/office/powerpoint/2010/main" val="301016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Autofit/>
          </a:bodyPr>
          <a:lstStyle/>
          <a:p>
            <a:r>
              <a:rPr lang="en-US" altLang="zh-CN" sz="4000" dirty="0"/>
              <a:t>Importance of Life Cycles</a:t>
            </a:r>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10801200" cy="5184576"/>
          </a:xfrm>
        </p:spPr>
        <p:txBody>
          <a:bodyPr>
            <a:noAutofit/>
          </a:bodyPr>
          <a:lstStyle/>
          <a:p>
            <a:pPr algn="just">
              <a:lnSpc>
                <a:spcPct val="125000"/>
              </a:lnSpc>
              <a:spcBef>
                <a:spcPts val="0"/>
              </a:spcBef>
              <a:spcAft>
                <a:spcPts val="600"/>
              </a:spcAft>
            </a:pPr>
            <a:r>
              <a:rPr lang="en-US" altLang="zh-CN" sz="2600" b="0" i="0" dirty="0">
                <a:solidFill>
                  <a:srgbClr val="464646"/>
                </a:solidFill>
                <a:effectLst/>
                <a:latin typeface="aktiv-grotesk"/>
              </a:rPr>
              <a:t>Understanding the life cycle of a thread in Java and the states of a thread is essential because it </a:t>
            </a:r>
            <a:r>
              <a:rPr lang="en-US" altLang="zh-CN" sz="2600" b="1" i="0" dirty="0">
                <a:solidFill>
                  <a:srgbClr val="FF0000"/>
                </a:solidFill>
                <a:effectLst/>
                <a:latin typeface="aktiv-grotesk"/>
              </a:rPr>
              <a:t>helps identify potential issues </a:t>
            </a:r>
            <a:r>
              <a:rPr lang="en-US" altLang="zh-CN" sz="2600" i="0" dirty="0">
                <a:effectLst/>
                <a:latin typeface="aktiv-grotesk"/>
              </a:rPr>
              <a:t>that can arise when creating or manipulating threads</a:t>
            </a:r>
            <a:r>
              <a:rPr lang="en-US" altLang="zh-CN" sz="2600" b="0" i="0" dirty="0">
                <a:solidFill>
                  <a:srgbClr val="464646"/>
                </a:solidFill>
                <a:effectLst/>
                <a:latin typeface="aktiv-grotesk"/>
              </a:rPr>
              <a:t>.</a:t>
            </a:r>
          </a:p>
          <a:p>
            <a:pPr algn="just">
              <a:lnSpc>
                <a:spcPct val="125000"/>
              </a:lnSpc>
              <a:spcBef>
                <a:spcPts val="0"/>
              </a:spcBef>
              <a:spcAft>
                <a:spcPts val="600"/>
              </a:spcAft>
            </a:pPr>
            <a:r>
              <a:rPr lang="en-US" altLang="zh-CN" sz="2600" b="0" i="0" dirty="0">
                <a:solidFill>
                  <a:srgbClr val="464646"/>
                </a:solidFill>
                <a:effectLst/>
                <a:latin typeface="aktiv-grotesk"/>
              </a:rPr>
              <a:t>It allows developers to </a:t>
            </a:r>
            <a:r>
              <a:rPr lang="en-US" altLang="zh-CN" sz="2600" b="1" i="0" dirty="0">
                <a:solidFill>
                  <a:srgbClr val="FF0000"/>
                </a:solidFill>
                <a:effectLst/>
                <a:latin typeface="aktiv-grotesk"/>
              </a:rPr>
              <a:t>utilize resources</a:t>
            </a:r>
            <a:r>
              <a:rPr lang="en-US" altLang="zh-CN" sz="2600" i="0" dirty="0">
                <a:solidFill>
                  <a:srgbClr val="464646"/>
                </a:solidFill>
                <a:effectLst/>
                <a:latin typeface="aktiv-grotesk"/>
              </a:rPr>
              <a:t> more effectively</a:t>
            </a:r>
            <a:r>
              <a:rPr lang="en-US" altLang="zh-CN" sz="2600" b="0" i="0" dirty="0">
                <a:solidFill>
                  <a:srgbClr val="464646"/>
                </a:solidFill>
                <a:effectLst/>
                <a:latin typeface="aktiv-grotesk"/>
              </a:rPr>
              <a:t> and </a:t>
            </a:r>
            <a:r>
              <a:rPr lang="en-US" altLang="zh-CN" sz="2600" b="1" i="0" dirty="0">
                <a:solidFill>
                  <a:srgbClr val="FF0000"/>
                </a:solidFill>
                <a:effectLst/>
                <a:latin typeface="aktiv-grotesk"/>
              </a:rPr>
              <a:t>prevent errors</a:t>
            </a:r>
            <a:r>
              <a:rPr lang="en-US" altLang="zh-CN" sz="2600" b="0" i="0" dirty="0">
                <a:solidFill>
                  <a:srgbClr val="464646"/>
                </a:solidFill>
                <a:effectLst/>
                <a:latin typeface="aktiv-grotesk"/>
              </a:rPr>
              <a:t> related to multiple threads accessing shared data simultaneously.</a:t>
            </a:r>
          </a:p>
          <a:p>
            <a:pPr algn="just">
              <a:lnSpc>
                <a:spcPct val="125000"/>
              </a:lnSpc>
              <a:spcBef>
                <a:spcPts val="0"/>
              </a:spcBef>
              <a:spcAft>
                <a:spcPts val="600"/>
              </a:spcAft>
            </a:pPr>
            <a:r>
              <a:rPr lang="en-US" altLang="zh-CN" sz="2600" b="0" i="0" dirty="0">
                <a:solidFill>
                  <a:srgbClr val="464646"/>
                </a:solidFill>
                <a:effectLst/>
                <a:latin typeface="aktiv-grotesk"/>
              </a:rPr>
              <a:t>Knowing the thread states in Java helps </a:t>
            </a:r>
            <a:r>
              <a:rPr lang="en-US" altLang="zh-CN" sz="2600" b="1" i="0" dirty="0">
                <a:solidFill>
                  <a:srgbClr val="FF0000"/>
                </a:solidFill>
                <a:effectLst/>
                <a:latin typeface="aktiv-grotesk"/>
              </a:rPr>
              <a:t>predict</a:t>
            </a:r>
            <a:r>
              <a:rPr lang="en-US" altLang="zh-CN" sz="2600" b="0" i="0" dirty="0">
                <a:solidFill>
                  <a:srgbClr val="464646"/>
                </a:solidFill>
                <a:effectLst/>
                <a:latin typeface="aktiv-grotesk"/>
              </a:rPr>
              <a:t> a program's behavior and </a:t>
            </a:r>
            <a:r>
              <a:rPr lang="en-US" altLang="zh-CN" sz="2600" b="1" i="0" dirty="0">
                <a:solidFill>
                  <a:srgbClr val="FF0000"/>
                </a:solidFill>
                <a:effectLst/>
                <a:latin typeface="aktiv-grotesk"/>
              </a:rPr>
              <a:t>debug</a:t>
            </a:r>
            <a:r>
              <a:rPr lang="en-US" altLang="zh-CN" sz="2600" b="0" i="0" dirty="0">
                <a:solidFill>
                  <a:srgbClr val="464646"/>
                </a:solidFill>
                <a:effectLst/>
                <a:latin typeface="aktiv-grotesk"/>
              </a:rPr>
              <a:t> any issues that may arise.</a:t>
            </a:r>
          </a:p>
          <a:p>
            <a:pPr algn="just">
              <a:lnSpc>
                <a:spcPct val="125000"/>
              </a:lnSpc>
              <a:spcBef>
                <a:spcPts val="0"/>
              </a:spcBef>
              <a:spcAft>
                <a:spcPts val="600"/>
              </a:spcAft>
            </a:pPr>
            <a:r>
              <a:rPr lang="en-US" altLang="zh-CN" sz="2600" b="0" i="0" dirty="0">
                <a:solidFill>
                  <a:srgbClr val="464646"/>
                </a:solidFill>
                <a:effectLst/>
                <a:latin typeface="aktiv-grotesk"/>
              </a:rPr>
              <a:t>It also guides the developer on properly </a:t>
            </a:r>
            <a:r>
              <a:rPr lang="en-US" altLang="zh-CN" sz="2600" b="1" i="0" dirty="0">
                <a:solidFill>
                  <a:srgbClr val="FF0000"/>
                </a:solidFill>
                <a:effectLst/>
                <a:latin typeface="aktiv-grotesk"/>
              </a:rPr>
              <a:t>suspending</a:t>
            </a:r>
            <a:r>
              <a:rPr lang="en-US" altLang="zh-CN" sz="2600" b="0" i="0" dirty="0">
                <a:solidFill>
                  <a:srgbClr val="464646"/>
                </a:solidFill>
                <a:effectLst/>
                <a:latin typeface="aktiv-grotesk"/>
              </a:rPr>
              <a:t>, </a:t>
            </a:r>
            <a:r>
              <a:rPr lang="en-US" altLang="zh-CN" sz="2600" b="1" dirty="0">
                <a:solidFill>
                  <a:srgbClr val="FF0000"/>
                </a:solidFill>
                <a:latin typeface="aktiv-grotesk"/>
              </a:rPr>
              <a:t>resuming</a:t>
            </a:r>
            <a:r>
              <a:rPr lang="en-US" altLang="zh-CN" sz="2600" b="0" i="0" dirty="0">
                <a:solidFill>
                  <a:srgbClr val="464646"/>
                </a:solidFill>
                <a:effectLst/>
                <a:latin typeface="aktiv-grotesk"/>
              </a:rPr>
              <a:t>, and </a:t>
            </a:r>
            <a:r>
              <a:rPr lang="en-US" altLang="zh-CN" sz="2600" b="1" dirty="0">
                <a:solidFill>
                  <a:srgbClr val="FF0000"/>
                </a:solidFill>
                <a:latin typeface="aktiv-grotesk"/>
              </a:rPr>
              <a:t>stopping</a:t>
            </a:r>
            <a:r>
              <a:rPr lang="en-US" altLang="zh-CN" sz="2600" b="0" i="0" dirty="0">
                <a:solidFill>
                  <a:srgbClr val="464646"/>
                </a:solidFill>
                <a:effectLst/>
                <a:latin typeface="aktiv-grotesk"/>
              </a:rPr>
              <a:t> a thread as required for a specific task.</a:t>
            </a:r>
          </a:p>
        </p:txBody>
      </p:sp>
    </p:spTree>
    <p:extLst>
      <p:ext uri="{BB962C8B-B14F-4D97-AF65-F5344CB8AC3E}">
        <p14:creationId xmlns:p14="http://schemas.microsoft.com/office/powerpoint/2010/main" val="3703822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Autofit/>
          </a:bodyPr>
          <a:lstStyle/>
          <a:p>
            <a:r>
              <a:rPr lang="en-US" altLang="zh-CN" sz="4000" dirty="0"/>
              <a:t>Various States of a Life Cycle</a:t>
            </a:r>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10801200" cy="5184576"/>
          </a:xfrm>
        </p:spPr>
        <p:txBody>
          <a:bodyPr>
            <a:noAutofit/>
          </a:bodyPr>
          <a:lstStyle/>
          <a:p>
            <a:pPr algn="just">
              <a:lnSpc>
                <a:spcPct val="125000"/>
              </a:lnSpc>
              <a:spcBef>
                <a:spcPts val="0"/>
              </a:spcBef>
              <a:spcAft>
                <a:spcPts val="600"/>
              </a:spcAft>
            </a:pPr>
            <a:r>
              <a:rPr lang="en-US" altLang="zh-CN" sz="2000" b="0" i="0" dirty="0">
                <a:solidFill>
                  <a:srgbClr val="464646"/>
                </a:solidFill>
                <a:effectLst/>
                <a:latin typeface="aktiv-grotesk"/>
              </a:rPr>
              <a:t>New (born) state</a:t>
            </a:r>
          </a:p>
          <a:p>
            <a:pPr lvl="1" algn="just">
              <a:lnSpc>
                <a:spcPct val="125000"/>
              </a:lnSpc>
              <a:spcBef>
                <a:spcPts val="0"/>
              </a:spcBef>
              <a:spcAft>
                <a:spcPts val="600"/>
              </a:spcAft>
              <a:buClr>
                <a:schemeClr val="accent6"/>
              </a:buClr>
            </a:pPr>
            <a:r>
              <a:rPr lang="en-US" altLang="zh-CN" sz="1600" b="0" i="0" dirty="0">
                <a:solidFill>
                  <a:srgbClr val="464646"/>
                </a:solidFill>
                <a:effectLst/>
                <a:latin typeface="aktiv-grotesk"/>
              </a:rPr>
              <a:t>Example: Creating a new thread using the Thread class constructor.</a:t>
            </a:r>
          </a:p>
          <a:p>
            <a:pPr lvl="1" algn="just">
              <a:lnSpc>
                <a:spcPct val="125000"/>
              </a:lnSpc>
              <a:spcBef>
                <a:spcPts val="0"/>
              </a:spcBef>
              <a:spcAft>
                <a:spcPts val="600"/>
              </a:spcAft>
              <a:buClr>
                <a:schemeClr val="accent6"/>
              </a:buClr>
            </a:pPr>
            <a:r>
              <a:rPr lang="en-US" altLang="zh-CN" sz="1600" b="0" i="0" dirty="0">
                <a:solidFill>
                  <a:srgbClr val="464646"/>
                </a:solidFill>
                <a:effectLst/>
                <a:latin typeface="aktiv-grotesk"/>
              </a:rPr>
              <a:t>Use case: Creating a new thread to perform a background task while the main Thread continues with other operations.</a:t>
            </a:r>
          </a:p>
          <a:p>
            <a:pPr algn="just">
              <a:lnSpc>
                <a:spcPct val="125000"/>
              </a:lnSpc>
              <a:spcBef>
                <a:spcPts val="0"/>
              </a:spcBef>
              <a:spcAft>
                <a:spcPts val="600"/>
              </a:spcAft>
            </a:pPr>
            <a:r>
              <a:rPr lang="en-US" altLang="zh-CN" sz="2000" b="0" i="0" dirty="0">
                <a:solidFill>
                  <a:srgbClr val="464646"/>
                </a:solidFill>
                <a:effectLst/>
                <a:latin typeface="aktiv-grotesk"/>
              </a:rPr>
              <a:t>Runnable state</a:t>
            </a:r>
          </a:p>
          <a:p>
            <a:pPr lvl="1" algn="just">
              <a:lnSpc>
                <a:spcPct val="125000"/>
              </a:lnSpc>
              <a:spcBef>
                <a:spcPts val="0"/>
              </a:spcBef>
              <a:spcAft>
                <a:spcPts val="600"/>
              </a:spcAft>
              <a:buClr>
                <a:schemeClr val="accent6"/>
              </a:buClr>
            </a:pPr>
            <a:r>
              <a:rPr lang="en-US" altLang="zh-CN" sz="1600" b="0" i="0" dirty="0">
                <a:solidFill>
                  <a:srgbClr val="464646"/>
                </a:solidFill>
                <a:effectLst/>
                <a:latin typeface="aktiv-grotesk"/>
              </a:rPr>
              <a:t>Example: After calling the start() method on a thread, it enters the runnable state.</a:t>
            </a:r>
          </a:p>
          <a:p>
            <a:pPr lvl="1" algn="just">
              <a:lnSpc>
                <a:spcPct val="125000"/>
              </a:lnSpc>
              <a:spcBef>
                <a:spcPts val="0"/>
              </a:spcBef>
              <a:spcAft>
                <a:spcPts val="600"/>
              </a:spcAft>
              <a:buClr>
                <a:schemeClr val="accent6"/>
              </a:buClr>
            </a:pPr>
            <a:r>
              <a:rPr lang="en-US" altLang="zh-CN" sz="1600" b="0" i="0" dirty="0">
                <a:solidFill>
                  <a:srgbClr val="464646"/>
                </a:solidFill>
                <a:effectLst/>
                <a:latin typeface="aktiv-grotesk"/>
              </a:rPr>
              <a:t>Use case: Multiple threads competing for CPU time to perform their tasks concurrently.</a:t>
            </a:r>
          </a:p>
          <a:p>
            <a:pPr algn="just">
              <a:lnSpc>
                <a:spcPct val="125000"/>
              </a:lnSpc>
              <a:spcBef>
                <a:spcPts val="0"/>
              </a:spcBef>
              <a:spcAft>
                <a:spcPts val="600"/>
              </a:spcAft>
            </a:pPr>
            <a:r>
              <a:rPr lang="en-US" altLang="zh-CN" sz="2000" b="0" i="0" dirty="0">
                <a:solidFill>
                  <a:srgbClr val="464646"/>
                </a:solidFill>
                <a:effectLst/>
                <a:latin typeface="aktiv-grotesk"/>
              </a:rPr>
              <a:t>Running state</a:t>
            </a:r>
          </a:p>
          <a:p>
            <a:pPr lvl="1" algn="just">
              <a:lnSpc>
                <a:spcPct val="125000"/>
              </a:lnSpc>
              <a:spcBef>
                <a:spcPts val="0"/>
              </a:spcBef>
              <a:spcAft>
                <a:spcPts val="600"/>
              </a:spcAft>
              <a:buClr>
                <a:schemeClr val="accent6"/>
              </a:buClr>
            </a:pPr>
            <a:r>
              <a:rPr lang="en-US" altLang="zh-CN" sz="1600" dirty="0">
                <a:solidFill>
                  <a:srgbClr val="464646"/>
                </a:solidFill>
                <a:latin typeface="aktiv-grotesk"/>
              </a:rPr>
              <a:t>Example: When a thread executes its code inside the run() method.</a:t>
            </a:r>
          </a:p>
          <a:p>
            <a:pPr lvl="1" algn="just">
              <a:lnSpc>
                <a:spcPct val="125000"/>
              </a:lnSpc>
              <a:spcBef>
                <a:spcPts val="0"/>
              </a:spcBef>
              <a:spcAft>
                <a:spcPts val="600"/>
              </a:spcAft>
              <a:buClr>
                <a:schemeClr val="accent6"/>
              </a:buClr>
            </a:pPr>
            <a:r>
              <a:rPr lang="en-US" altLang="zh-CN" sz="1600" dirty="0">
                <a:solidFill>
                  <a:srgbClr val="464646"/>
                </a:solidFill>
                <a:latin typeface="aktiv-grotesk"/>
              </a:rPr>
              <a:t>Use case: A thread executing a complex computation or performing a time-consuming task.</a:t>
            </a:r>
          </a:p>
          <a:p>
            <a:pPr algn="just">
              <a:lnSpc>
                <a:spcPct val="125000"/>
              </a:lnSpc>
              <a:spcBef>
                <a:spcPts val="0"/>
              </a:spcBef>
              <a:spcAft>
                <a:spcPts val="600"/>
              </a:spcAft>
            </a:pPr>
            <a:r>
              <a:rPr lang="en-US" altLang="zh-CN" sz="2000" dirty="0">
                <a:solidFill>
                  <a:srgbClr val="464646"/>
                </a:solidFill>
                <a:latin typeface="aktiv-grotesk"/>
              </a:rPr>
              <a:t>Blocked state:</a:t>
            </a:r>
          </a:p>
          <a:p>
            <a:pPr lvl="1" algn="just">
              <a:lnSpc>
                <a:spcPct val="125000"/>
              </a:lnSpc>
              <a:spcBef>
                <a:spcPts val="0"/>
              </a:spcBef>
              <a:spcAft>
                <a:spcPts val="600"/>
              </a:spcAft>
              <a:buClr>
                <a:schemeClr val="accent6"/>
              </a:buClr>
            </a:pPr>
            <a:r>
              <a:rPr lang="en-US" altLang="zh-CN" sz="1600" dirty="0">
                <a:solidFill>
                  <a:srgbClr val="464646"/>
                </a:solidFill>
                <a:latin typeface="aktiv-grotesk"/>
              </a:rPr>
              <a:t>Example: When a thread tries to access a synchronized block or method, but another thread already holds the lock.</a:t>
            </a:r>
          </a:p>
          <a:p>
            <a:pPr lvl="1" algn="just">
              <a:lnSpc>
                <a:spcPct val="125000"/>
              </a:lnSpc>
              <a:spcBef>
                <a:spcPts val="0"/>
              </a:spcBef>
              <a:spcAft>
                <a:spcPts val="600"/>
              </a:spcAft>
              <a:buClr>
                <a:schemeClr val="accent6"/>
              </a:buClr>
            </a:pPr>
            <a:r>
              <a:rPr lang="en-US" altLang="zh-CN" sz="1600" dirty="0">
                <a:solidFill>
                  <a:srgbClr val="464646"/>
                </a:solidFill>
                <a:latin typeface="aktiv-grotesk"/>
              </a:rPr>
              <a:t>Use case: Multiple threads accessing a shared resource can only be obtained by a single Thread, such as a database or a file.</a:t>
            </a:r>
          </a:p>
        </p:txBody>
      </p:sp>
    </p:spTree>
    <p:extLst>
      <p:ext uri="{BB962C8B-B14F-4D97-AF65-F5344CB8AC3E}">
        <p14:creationId xmlns:p14="http://schemas.microsoft.com/office/powerpoint/2010/main" val="1811597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Autofit/>
          </a:bodyPr>
          <a:lstStyle/>
          <a:p>
            <a:r>
              <a:rPr lang="en-US" altLang="zh-CN" sz="4000" dirty="0"/>
              <a:t>Various States of a Life Cycle</a:t>
            </a:r>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10801200" cy="5184576"/>
          </a:xfrm>
        </p:spPr>
        <p:txBody>
          <a:bodyPr>
            <a:noAutofit/>
          </a:bodyPr>
          <a:lstStyle/>
          <a:p>
            <a:pPr algn="just">
              <a:lnSpc>
                <a:spcPct val="125000"/>
              </a:lnSpc>
              <a:spcBef>
                <a:spcPts val="0"/>
              </a:spcBef>
              <a:spcAft>
                <a:spcPts val="600"/>
              </a:spcAft>
            </a:pPr>
            <a:r>
              <a:rPr lang="en-US" altLang="zh-CN" sz="2000" dirty="0">
                <a:solidFill>
                  <a:srgbClr val="464646"/>
                </a:solidFill>
                <a:latin typeface="aktiv-grotesk"/>
              </a:rPr>
              <a:t> Waiting state:</a:t>
            </a:r>
          </a:p>
          <a:p>
            <a:pPr lvl="1" algn="just">
              <a:lnSpc>
                <a:spcPct val="125000"/>
              </a:lnSpc>
              <a:spcBef>
                <a:spcPts val="0"/>
              </a:spcBef>
              <a:spcAft>
                <a:spcPts val="600"/>
              </a:spcAft>
              <a:buClr>
                <a:schemeClr val="accent6"/>
              </a:buClr>
            </a:pPr>
            <a:r>
              <a:rPr lang="en-US" altLang="zh-CN" sz="1600" dirty="0">
                <a:solidFill>
                  <a:srgbClr val="464646"/>
                </a:solidFill>
                <a:latin typeface="aktiv-grotesk"/>
              </a:rPr>
              <a:t>Example: Using the wait method inside a synchronized block, a thread can wait until another thread calls the notify() or </a:t>
            </a:r>
            <a:r>
              <a:rPr lang="en-US" altLang="zh-CN" sz="1600" dirty="0" err="1">
                <a:solidFill>
                  <a:srgbClr val="464646"/>
                </a:solidFill>
                <a:latin typeface="aktiv-grotesk"/>
              </a:rPr>
              <a:t>notifyAll</a:t>
            </a:r>
            <a:r>
              <a:rPr lang="en-US" altLang="zh-CN" sz="1600" dirty="0">
                <a:solidFill>
                  <a:srgbClr val="464646"/>
                </a:solidFill>
                <a:latin typeface="aktiv-grotesk"/>
              </a:rPr>
              <a:t>() methods to wake it up.</a:t>
            </a:r>
          </a:p>
          <a:p>
            <a:pPr lvl="1" algn="just">
              <a:lnSpc>
                <a:spcPct val="125000"/>
              </a:lnSpc>
              <a:spcBef>
                <a:spcPts val="0"/>
              </a:spcBef>
              <a:spcAft>
                <a:spcPts val="600"/>
              </a:spcAft>
              <a:buClr>
                <a:schemeClr val="accent6"/>
              </a:buClr>
            </a:pPr>
            <a:r>
              <a:rPr lang="en-US" altLang="zh-CN" sz="1600" dirty="0">
                <a:solidFill>
                  <a:srgbClr val="464646"/>
                </a:solidFill>
                <a:latin typeface="aktiv-grotesk"/>
              </a:rPr>
              <a:t>Use case: Implementing the producer-consumer pattern, where a thread waits for a specific condition to be met before continuing its execution</a:t>
            </a:r>
          </a:p>
          <a:p>
            <a:pPr algn="just">
              <a:lnSpc>
                <a:spcPct val="125000"/>
              </a:lnSpc>
              <a:spcBef>
                <a:spcPts val="0"/>
              </a:spcBef>
              <a:spcAft>
                <a:spcPts val="600"/>
              </a:spcAft>
            </a:pPr>
            <a:r>
              <a:rPr lang="en-US" altLang="zh-CN" sz="2000" b="0" i="0" dirty="0">
                <a:solidFill>
                  <a:srgbClr val="464646"/>
                </a:solidFill>
                <a:effectLst/>
                <a:latin typeface="aktiv-grotesk"/>
              </a:rPr>
              <a:t>Timed waiting state:</a:t>
            </a:r>
          </a:p>
          <a:p>
            <a:pPr lvl="1" algn="just">
              <a:lnSpc>
                <a:spcPct val="125000"/>
              </a:lnSpc>
              <a:spcBef>
                <a:spcPts val="0"/>
              </a:spcBef>
              <a:spcAft>
                <a:spcPts val="600"/>
              </a:spcAft>
              <a:buClr>
                <a:schemeClr val="accent6"/>
              </a:buClr>
            </a:pPr>
            <a:r>
              <a:rPr lang="en-US" altLang="zh-CN" sz="1600" dirty="0">
                <a:solidFill>
                  <a:srgbClr val="464646"/>
                </a:solidFill>
                <a:latin typeface="aktiv-grotesk"/>
              </a:rPr>
              <a:t>Example: Using methods like sleep(milliseconds) or join(milliseconds) causes a thread to enter the timed waiting state for the specified duration.</a:t>
            </a:r>
          </a:p>
          <a:p>
            <a:pPr lvl="1" algn="just">
              <a:lnSpc>
                <a:spcPct val="125000"/>
              </a:lnSpc>
              <a:spcBef>
                <a:spcPts val="0"/>
              </a:spcBef>
              <a:spcAft>
                <a:spcPts val="600"/>
              </a:spcAft>
              <a:buClr>
                <a:schemeClr val="accent6"/>
              </a:buClr>
            </a:pPr>
            <a:r>
              <a:rPr lang="en-US" altLang="zh-CN" sz="1600" dirty="0">
                <a:solidFill>
                  <a:srgbClr val="464646"/>
                </a:solidFill>
                <a:latin typeface="aktiv-grotesk"/>
              </a:rPr>
              <a:t>Use case: Adding delays between consecutive actions or waiting for the completion of other threads before proceeding.</a:t>
            </a:r>
          </a:p>
          <a:p>
            <a:pPr algn="just">
              <a:lnSpc>
                <a:spcPct val="125000"/>
              </a:lnSpc>
              <a:spcBef>
                <a:spcPts val="0"/>
              </a:spcBef>
              <a:spcAft>
                <a:spcPts val="600"/>
              </a:spcAft>
            </a:pPr>
            <a:r>
              <a:rPr lang="en-US" altLang="zh-CN" sz="2000" b="0" i="0" dirty="0">
                <a:solidFill>
                  <a:srgbClr val="464646"/>
                </a:solidFill>
                <a:effectLst/>
                <a:latin typeface="aktiv-grotesk"/>
              </a:rPr>
              <a:t>Terminated state:</a:t>
            </a:r>
          </a:p>
          <a:p>
            <a:pPr lvl="1" algn="just">
              <a:lnSpc>
                <a:spcPct val="125000"/>
              </a:lnSpc>
              <a:spcBef>
                <a:spcPts val="0"/>
              </a:spcBef>
              <a:spcAft>
                <a:spcPts val="600"/>
              </a:spcAft>
              <a:buClr>
                <a:schemeClr val="accent6"/>
              </a:buClr>
            </a:pPr>
            <a:r>
              <a:rPr lang="en-US" altLang="zh-CN" sz="1600" dirty="0">
                <a:solidFill>
                  <a:srgbClr val="464646"/>
                </a:solidFill>
                <a:latin typeface="aktiv-grotesk"/>
              </a:rPr>
              <a:t>Example: When the run() method finishes its execution or when the stop() method is called on the Thread.</a:t>
            </a:r>
          </a:p>
          <a:p>
            <a:pPr lvl="1" algn="just">
              <a:lnSpc>
                <a:spcPct val="125000"/>
              </a:lnSpc>
              <a:spcBef>
                <a:spcPts val="0"/>
              </a:spcBef>
              <a:spcAft>
                <a:spcPts val="600"/>
              </a:spcAft>
              <a:buClr>
                <a:schemeClr val="accent6"/>
              </a:buClr>
            </a:pPr>
            <a:r>
              <a:rPr lang="en-US" altLang="zh-CN" sz="1600" dirty="0">
                <a:solidFill>
                  <a:srgbClr val="464646"/>
                </a:solidFill>
                <a:latin typeface="aktiv-grotesk"/>
              </a:rPr>
              <a:t>Use case: Completing a task or explicitly stopping a thread's execution.</a:t>
            </a:r>
          </a:p>
          <a:p>
            <a:pPr marL="342900" lvl="1" indent="-342900" algn="just">
              <a:lnSpc>
                <a:spcPct val="125000"/>
              </a:lnSpc>
              <a:spcBef>
                <a:spcPts val="0"/>
              </a:spcBef>
              <a:spcAft>
                <a:spcPts val="600"/>
              </a:spcAft>
            </a:pPr>
            <a:r>
              <a:rPr lang="en-US" altLang="zh-CN" b="1" dirty="0">
                <a:solidFill>
                  <a:srgbClr val="FF0000"/>
                </a:solidFill>
                <a:latin typeface="aktiv-grotesk"/>
              </a:rPr>
              <a:t>Understanding the different thread states helps in designing efficient and responsive multithreaded applications.</a:t>
            </a:r>
          </a:p>
        </p:txBody>
      </p:sp>
    </p:spTree>
    <p:extLst>
      <p:ext uri="{BB962C8B-B14F-4D97-AF65-F5344CB8AC3E}">
        <p14:creationId xmlns:p14="http://schemas.microsoft.com/office/powerpoint/2010/main" val="338486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rmAutofit/>
          </a:bodyPr>
          <a:lstStyle/>
          <a:p>
            <a:r>
              <a:rPr lang="en-US" altLang="zh-CN" sz="4000" dirty="0"/>
              <a:t>IntelliJ IDEA</a:t>
            </a:r>
            <a:endParaRPr lang="zh-CN" sz="4000" dirty="0"/>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10801200" cy="5184576"/>
          </a:xfrm>
        </p:spPr>
        <p:txBody>
          <a:bodyPr>
            <a:noAutofit/>
          </a:bodyPr>
          <a:lstStyle/>
          <a:p>
            <a:pPr algn="just">
              <a:lnSpc>
                <a:spcPct val="125000"/>
              </a:lnSpc>
              <a:spcBef>
                <a:spcPts val="0"/>
              </a:spcBef>
              <a:buClr>
                <a:srgbClr val="FF0000"/>
              </a:buClr>
            </a:pPr>
            <a:r>
              <a:rPr lang="en-US" altLang="zh-CN" dirty="0"/>
              <a:t>Website: https://www.jetbrains.com/idea/.</a:t>
            </a:r>
          </a:p>
          <a:p>
            <a:pPr algn="just">
              <a:lnSpc>
                <a:spcPct val="125000"/>
              </a:lnSpc>
              <a:spcBef>
                <a:spcPts val="0"/>
              </a:spcBef>
              <a:buClr>
                <a:srgbClr val="FF0000"/>
              </a:buClr>
            </a:pPr>
            <a:endParaRPr lang="en-US" altLang="zh-CN" dirty="0"/>
          </a:p>
          <a:p>
            <a:pPr algn="just">
              <a:lnSpc>
                <a:spcPct val="125000"/>
              </a:lnSpc>
              <a:spcBef>
                <a:spcPts val="0"/>
              </a:spcBef>
              <a:buClr>
                <a:srgbClr val="FF0000"/>
              </a:buClr>
            </a:pPr>
            <a:r>
              <a:rPr lang="en-US" altLang="zh-CN" dirty="0"/>
              <a:t>Click here to download.</a:t>
            </a:r>
          </a:p>
        </p:txBody>
      </p:sp>
      <p:pic>
        <p:nvPicPr>
          <p:cNvPr id="3" name="图片 2">
            <a:extLst>
              <a:ext uri="{FF2B5EF4-FFF2-40B4-BE49-F238E27FC236}">
                <a16:creationId xmlns:a16="http://schemas.microsoft.com/office/drawing/2014/main" id="{0BEBC4F9-BD23-FA52-A736-500B886E75DC}"/>
              </a:ext>
            </a:extLst>
          </p:cNvPr>
          <p:cNvPicPr>
            <a:picLocks noChangeAspect="1"/>
          </p:cNvPicPr>
          <p:nvPr/>
        </p:nvPicPr>
        <p:blipFill>
          <a:blip r:embed="rId2"/>
          <a:stretch>
            <a:fillRect/>
          </a:stretch>
        </p:blipFill>
        <p:spPr>
          <a:xfrm>
            <a:off x="4946653" y="1988840"/>
            <a:ext cx="6549947" cy="4392488"/>
          </a:xfrm>
          <a:prstGeom prst="rect">
            <a:avLst/>
          </a:prstGeom>
        </p:spPr>
      </p:pic>
      <p:sp>
        <p:nvSpPr>
          <p:cNvPr id="4" name="矩形: 圆角 3">
            <a:extLst>
              <a:ext uri="{FF2B5EF4-FFF2-40B4-BE49-F238E27FC236}">
                <a16:creationId xmlns:a16="http://schemas.microsoft.com/office/drawing/2014/main" id="{68CB8D8C-A304-2E26-CA2A-A0EFD043B5AD}"/>
              </a:ext>
            </a:extLst>
          </p:cNvPr>
          <p:cNvSpPr/>
          <p:nvPr/>
        </p:nvSpPr>
        <p:spPr>
          <a:xfrm>
            <a:off x="5087888" y="5229200"/>
            <a:ext cx="1008112" cy="504056"/>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6" name="直接箭头连接符 5">
            <a:extLst>
              <a:ext uri="{FF2B5EF4-FFF2-40B4-BE49-F238E27FC236}">
                <a16:creationId xmlns:a16="http://schemas.microsoft.com/office/drawing/2014/main" id="{5D2DAA6E-F73F-9AC3-A458-3F69CB49F24D}"/>
              </a:ext>
            </a:extLst>
          </p:cNvPr>
          <p:cNvCxnSpPr>
            <a:cxnSpLocks/>
          </p:cNvCxnSpPr>
          <p:nvPr/>
        </p:nvCxnSpPr>
        <p:spPr>
          <a:xfrm>
            <a:off x="4583832" y="2420888"/>
            <a:ext cx="432048" cy="28083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814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ubtitle 14"/>
          <p:cNvSpPr>
            <a:spLocks noGrp="1"/>
          </p:cNvSpPr>
          <p:nvPr>
            <p:ph idx="1"/>
          </p:nvPr>
        </p:nvSpPr>
        <p:spPr/>
        <p:txBody>
          <a:bodyPr>
            <a:normAutofit/>
          </a:bodyPr>
          <a:lstStyle/>
          <a:p>
            <a:r>
              <a:rPr lang="zh-TW" sz="2800" b="1"/>
              <a:t>林天麟 教授</a:t>
            </a:r>
            <a:endParaRPr lang="en-US" sz="2800" b="1"/>
          </a:p>
          <a:p>
            <a:r>
              <a:rPr lang="zh-CN"/>
              <a:t>香港中文大学（深圳）</a:t>
            </a:r>
            <a:endParaRPr lang="en-US"/>
          </a:p>
          <a:p>
            <a:r>
              <a:rPr lang="zh-CN"/>
              <a:t>机器人与</a:t>
            </a:r>
            <a:r>
              <a:rPr lang="zh-TW"/>
              <a:t>人工智能实验室</a:t>
            </a:r>
            <a:endParaRPr lang="en-US"/>
          </a:p>
          <a:p>
            <a:r>
              <a:rPr lang="en-US"/>
              <a:t>WeChat: tinlunlam</a:t>
            </a:r>
            <a:endParaRPr lang="zh-CN"/>
          </a:p>
        </p:txBody>
      </p:sp>
      <p:sp>
        <p:nvSpPr>
          <p:cNvPr id="1048584" name="AutoShape 2"/>
          <p:cNvSpPr>
            <a:spLocks noChangeAspect="1" noChangeArrowheads="1"/>
          </p:cNvSpPr>
          <p:nvPr/>
        </p:nvSpPr>
        <p:spPr>
          <a:xfrm>
            <a:off x="155575" y="-144463"/>
            <a:ext cx="304800" cy="304801"/>
          </a:xfrm>
          <a:prstGeom prst="rect">
            <a:avLst/>
          </a:prstGeom>
          <a:noFill/>
        </p:spPr>
        <p:txBody>
          <a:bodyPr vert="horz" wrap="square" lIns="91440" tIns="45720" rIns="91440" bIns="45720" numCol="1" anchor="t" anchorCtr="0"/>
          <a:lstStyle/>
          <a:p>
            <a:endParaRPr lang="en-US"/>
          </a:p>
        </p:txBody>
      </p:sp>
      <p:pic>
        <p:nvPicPr>
          <p:cNvPr id="2097154" name="Picture 4"/>
          <p:cNvPicPr>
            <a:picLocks noChangeAspect="1" noChangeArrowheads="1"/>
          </p:cNvPicPr>
          <p:nvPr/>
        </p:nvPicPr>
        <p:blipFill>
          <a:blip r:embed="rId2"/>
          <a:stretch>
            <a:fillRect/>
          </a:stretch>
        </p:blipFill>
        <p:spPr>
          <a:xfrm>
            <a:off x="-1" y="0"/>
            <a:ext cx="12344399" cy="6858000"/>
          </a:xfrm>
          <a:prstGeom prst="rect">
            <a:avLst/>
          </a:prstGeom>
          <a:noFill/>
        </p:spPr>
      </p:pic>
      <p:sp>
        <p:nvSpPr>
          <p:cNvPr id="1048585" name="Title 18"/>
          <p:cNvSpPr>
            <a:spLocks noGrp="1"/>
          </p:cNvSpPr>
          <p:nvPr>
            <p:ph type="title"/>
          </p:nvPr>
        </p:nvSpPr>
        <p:spPr>
          <a:xfrm>
            <a:off x="3552037" y="2894570"/>
            <a:ext cx="5087926" cy="1783234"/>
          </a:xfrm>
        </p:spPr>
        <p:txBody>
          <a:bodyPr/>
          <a:lstStyle/>
          <a:p>
            <a:pPr algn="ctr"/>
            <a:r>
              <a:rPr lang="en-US" sz="6000"/>
              <a:t>T</a:t>
            </a:r>
            <a:r>
              <a:rPr lang="en-US" sz="4800"/>
              <a:t>HANK </a:t>
            </a:r>
            <a:r>
              <a:rPr lang="en-US" sz="6000"/>
              <a:t>Y</a:t>
            </a:r>
            <a:r>
              <a:rPr lang="en-US" sz="4800"/>
              <a:t>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rmAutofit/>
          </a:bodyPr>
          <a:lstStyle/>
          <a:p>
            <a:r>
              <a:rPr lang="en-US" altLang="zh-CN" sz="4000" dirty="0"/>
              <a:t>IntelliJ IDEA</a:t>
            </a:r>
            <a:endParaRPr lang="zh-CN" sz="4000" dirty="0"/>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4032448" cy="5184576"/>
          </a:xfrm>
        </p:spPr>
        <p:txBody>
          <a:bodyPr>
            <a:noAutofit/>
          </a:bodyPr>
          <a:lstStyle/>
          <a:p>
            <a:pPr>
              <a:lnSpc>
                <a:spcPct val="125000"/>
              </a:lnSpc>
              <a:spcBef>
                <a:spcPts val="0"/>
              </a:spcBef>
              <a:buClr>
                <a:srgbClr val="FF0000"/>
              </a:buClr>
            </a:pPr>
            <a:r>
              <a:rPr lang="en-US" altLang="zh-CN" dirty="0"/>
              <a:t>Click here to select your operating system.</a:t>
            </a:r>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Click here to download the ultimate edition.</a:t>
            </a:r>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Please note that the ultimate edition can be registered via your emails.</a:t>
            </a:r>
          </a:p>
        </p:txBody>
      </p:sp>
      <p:sp>
        <p:nvSpPr>
          <p:cNvPr id="4" name="矩形: 圆角 3">
            <a:extLst>
              <a:ext uri="{FF2B5EF4-FFF2-40B4-BE49-F238E27FC236}">
                <a16:creationId xmlns:a16="http://schemas.microsoft.com/office/drawing/2014/main" id="{68CB8D8C-A304-2E26-CA2A-A0EFD043B5AD}"/>
              </a:ext>
            </a:extLst>
          </p:cNvPr>
          <p:cNvSpPr/>
          <p:nvPr/>
        </p:nvSpPr>
        <p:spPr>
          <a:xfrm>
            <a:off x="5087888" y="5229200"/>
            <a:ext cx="1008112" cy="504056"/>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pic>
        <p:nvPicPr>
          <p:cNvPr id="5" name="图片 4">
            <a:extLst>
              <a:ext uri="{FF2B5EF4-FFF2-40B4-BE49-F238E27FC236}">
                <a16:creationId xmlns:a16="http://schemas.microsoft.com/office/drawing/2014/main" id="{87D10412-1B61-C82C-34D5-4E3A0B4957AD}"/>
              </a:ext>
            </a:extLst>
          </p:cNvPr>
          <p:cNvPicPr>
            <a:picLocks noChangeAspect="1"/>
          </p:cNvPicPr>
          <p:nvPr/>
        </p:nvPicPr>
        <p:blipFill>
          <a:blip r:embed="rId2"/>
          <a:stretch>
            <a:fillRect/>
          </a:stretch>
        </p:blipFill>
        <p:spPr>
          <a:xfrm>
            <a:off x="4795550" y="1196752"/>
            <a:ext cx="6701049" cy="5173210"/>
          </a:xfrm>
          <a:prstGeom prst="rect">
            <a:avLst/>
          </a:prstGeom>
        </p:spPr>
      </p:pic>
      <p:sp>
        <p:nvSpPr>
          <p:cNvPr id="9" name="矩形: 圆角 8">
            <a:extLst>
              <a:ext uri="{FF2B5EF4-FFF2-40B4-BE49-F238E27FC236}">
                <a16:creationId xmlns:a16="http://schemas.microsoft.com/office/drawing/2014/main" id="{D2FF7C40-0EE8-A424-C468-B5E1BEAFD4FC}"/>
              </a:ext>
            </a:extLst>
          </p:cNvPr>
          <p:cNvSpPr/>
          <p:nvPr/>
        </p:nvSpPr>
        <p:spPr>
          <a:xfrm>
            <a:off x="4727848" y="1124744"/>
            <a:ext cx="1368152" cy="360040"/>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6" name="直接箭头连接符 5">
            <a:extLst>
              <a:ext uri="{FF2B5EF4-FFF2-40B4-BE49-F238E27FC236}">
                <a16:creationId xmlns:a16="http://schemas.microsoft.com/office/drawing/2014/main" id="{5D2DAA6E-F73F-9AC3-A458-3F69CB49F24D}"/>
              </a:ext>
            </a:extLst>
          </p:cNvPr>
          <p:cNvCxnSpPr>
            <a:cxnSpLocks/>
          </p:cNvCxnSpPr>
          <p:nvPr/>
        </p:nvCxnSpPr>
        <p:spPr>
          <a:xfrm flipV="1">
            <a:off x="3791744" y="1556792"/>
            <a:ext cx="1368152" cy="4320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圆角 11">
            <a:extLst>
              <a:ext uri="{FF2B5EF4-FFF2-40B4-BE49-F238E27FC236}">
                <a16:creationId xmlns:a16="http://schemas.microsoft.com/office/drawing/2014/main" id="{7B3D8504-9670-C8E9-EEEF-EF760D153CF5}"/>
              </a:ext>
            </a:extLst>
          </p:cNvPr>
          <p:cNvSpPr/>
          <p:nvPr/>
        </p:nvSpPr>
        <p:spPr>
          <a:xfrm>
            <a:off x="4774717" y="2492896"/>
            <a:ext cx="1440160" cy="432048"/>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13" name="直接箭头连接符 12">
            <a:extLst>
              <a:ext uri="{FF2B5EF4-FFF2-40B4-BE49-F238E27FC236}">
                <a16:creationId xmlns:a16="http://schemas.microsoft.com/office/drawing/2014/main" id="{38CB5B6B-4167-5B53-3C83-020D97C14FE7}"/>
              </a:ext>
            </a:extLst>
          </p:cNvPr>
          <p:cNvCxnSpPr>
            <a:cxnSpLocks/>
          </p:cNvCxnSpPr>
          <p:nvPr/>
        </p:nvCxnSpPr>
        <p:spPr>
          <a:xfrm flipV="1">
            <a:off x="4151784" y="2960948"/>
            <a:ext cx="792088" cy="32403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17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DFD974C-D376-534D-B210-533529C4E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653" y="1667451"/>
            <a:ext cx="6549947" cy="4713878"/>
          </a:xfrm>
          <a:prstGeom prst="rect">
            <a:avLst/>
          </a:prstGeom>
        </p:spPr>
      </p:pic>
      <p:sp>
        <p:nvSpPr>
          <p:cNvPr id="1048589" name="标题 4"/>
          <p:cNvSpPr>
            <a:spLocks noGrp="1"/>
          </p:cNvSpPr>
          <p:nvPr>
            <p:ph type="title"/>
          </p:nvPr>
        </p:nvSpPr>
        <p:spPr/>
        <p:txBody>
          <a:bodyPr>
            <a:normAutofit/>
          </a:bodyPr>
          <a:lstStyle/>
          <a:p>
            <a:r>
              <a:rPr lang="en-US" altLang="zh-CN" sz="4000" dirty="0"/>
              <a:t>IntelliJ IDEA</a:t>
            </a:r>
            <a:endParaRPr lang="zh-CN" sz="4000" dirty="0"/>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4179245" cy="5184576"/>
          </a:xfrm>
        </p:spPr>
        <p:txBody>
          <a:bodyPr>
            <a:noAutofit/>
          </a:bodyPr>
          <a:lstStyle/>
          <a:p>
            <a:pPr>
              <a:lnSpc>
                <a:spcPct val="125000"/>
              </a:lnSpc>
              <a:spcBef>
                <a:spcPts val="0"/>
              </a:spcBef>
              <a:buClr>
                <a:srgbClr val="FF0000"/>
              </a:buClr>
            </a:pPr>
            <a:r>
              <a:rPr lang="en-US" altLang="zh-CN" dirty="0"/>
              <a:t>My OS is Windows. </a:t>
            </a:r>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Follow the guidelines to install IntelliJ IDEA.</a:t>
            </a:r>
          </a:p>
        </p:txBody>
      </p:sp>
      <p:sp>
        <p:nvSpPr>
          <p:cNvPr id="4" name="矩形: 圆角 3">
            <a:extLst>
              <a:ext uri="{FF2B5EF4-FFF2-40B4-BE49-F238E27FC236}">
                <a16:creationId xmlns:a16="http://schemas.microsoft.com/office/drawing/2014/main" id="{68CB8D8C-A304-2E26-CA2A-A0EFD043B5AD}"/>
              </a:ext>
            </a:extLst>
          </p:cNvPr>
          <p:cNvSpPr/>
          <p:nvPr/>
        </p:nvSpPr>
        <p:spPr>
          <a:xfrm>
            <a:off x="9120336" y="5805264"/>
            <a:ext cx="1152128" cy="504056"/>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6" name="直接箭头连接符 5">
            <a:extLst>
              <a:ext uri="{FF2B5EF4-FFF2-40B4-BE49-F238E27FC236}">
                <a16:creationId xmlns:a16="http://schemas.microsoft.com/office/drawing/2014/main" id="{5D2DAA6E-F73F-9AC3-A458-3F69CB49F24D}"/>
              </a:ext>
            </a:extLst>
          </p:cNvPr>
          <p:cNvCxnSpPr>
            <a:cxnSpLocks/>
          </p:cNvCxnSpPr>
          <p:nvPr/>
        </p:nvCxnSpPr>
        <p:spPr>
          <a:xfrm>
            <a:off x="3863752" y="2780928"/>
            <a:ext cx="5328592" cy="29523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87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DAEE449-9A1E-A660-E212-0FDE6DE498E7}"/>
              </a:ext>
            </a:extLst>
          </p:cNvPr>
          <p:cNvPicPr>
            <a:picLocks noChangeAspect="1"/>
          </p:cNvPicPr>
          <p:nvPr/>
        </p:nvPicPr>
        <p:blipFill>
          <a:blip r:embed="rId2"/>
          <a:stretch>
            <a:fillRect/>
          </a:stretch>
        </p:blipFill>
        <p:spPr>
          <a:xfrm>
            <a:off x="5176892" y="1196752"/>
            <a:ext cx="6319708" cy="5184576"/>
          </a:xfrm>
          <a:prstGeom prst="rect">
            <a:avLst/>
          </a:prstGeom>
        </p:spPr>
      </p:pic>
      <p:sp>
        <p:nvSpPr>
          <p:cNvPr id="1048589" name="标题 4"/>
          <p:cNvSpPr>
            <a:spLocks noGrp="1"/>
          </p:cNvSpPr>
          <p:nvPr>
            <p:ph type="title"/>
          </p:nvPr>
        </p:nvSpPr>
        <p:spPr/>
        <p:txBody>
          <a:bodyPr>
            <a:normAutofit/>
          </a:bodyPr>
          <a:lstStyle/>
          <a:p>
            <a:r>
              <a:rPr lang="en-US" altLang="zh-CN" sz="4000" dirty="0"/>
              <a:t>Java Project</a:t>
            </a:r>
            <a:endParaRPr lang="zh-CN" sz="4000" dirty="0"/>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4392488" cy="5184576"/>
          </a:xfrm>
        </p:spPr>
        <p:txBody>
          <a:bodyPr>
            <a:noAutofit/>
          </a:bodyPr>
          <a:lstStyle/>
          <a:p>
            <a:pPr>
              <a:lnSpc>
                <a:spcPct val="125000"/>
              </a:lnSpc>
              <a:spcBef>
                <a:spcPts val="0"/>
              </a:spcBef>
              <a:buClr>
                <a:srgbClr val="FF0000"/>
              </a:buClr>
            </a:pPr>
            <a:r>
              <a:rPr lang="en-US" altLang="zh-CN" dirty="0"/>
              <a:t>Create a new project by clicking here.</a:t>
            </a:r>
          </a:p>
        </p:txBody>
      </p:sp>
      <p:sp>
        <p:nvSpPr>
          <p:cNvPr id="4" name="矩形: 圆角 3">
            <a:extLst>
              <a:ext uri="{FF2B5EF4-FFF2-40B4-BE49-F238E27FC236}">
                <a16:creationId xmlns:a16="http://schemas.microsoft.com/office/drawing/2014/main" id="{68CB8D8C-A304-2E26-CA2A-A0EFD043B5AD}"/>
              </a:ext>
            </a:extLst>
          </p:cNvPr>
          <p:cNvSpPr/>
          <p:nvPr/>
        </p:nvSpPr>
        <p:spPr>
          <a:xfrm>
            <a:off x="7896200" y="3501008"/>
            <a:ext cx="712192" cy="792088"/>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6" name="直接箭头连接符 5">
            <a:extLst>
              <a:ext uri="{FF2B5EF4-FFF2-40B4-BE49-F238E27FC236}">
                <a16:creationId xmlns:a16="http://schemas.microsoft.com/office/drawing/2014/main" id="{5D2DAA6E-F73F-9AC3-A458-3F69CB49F24D}"/>
              </a:ext>
            </a:extLst>
          </p:cNvPr>
          <p:cNvCxnSpPr>
            <a:cxnSpLocks/>
          </p:cNvCxnSpPr>
          <p:nvPr/>
        </p:nvCxnSpPr>
        <p:spPr>
          <a:xfrm>
            <a:off x="3071664" y="1988840"/>
            <a:ext cx="4735532" cy="15841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708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6C30009D-40E6-D7EB-73D6-150740B4A6B4}"/>
              </a:ext>
            </a:extLst>
          </p:cNvPr>
          <p:cNvPicPr>
            <a:picLocks noChangeAspect="1"/>
          </p:cNvPicPr>
          <p:nvPr/>
        </p:nvPicPr>
        <p:blipFill>
          <a:blip r:embed="rId2"/>
          <a:stretch>
            <a:fillRect/>
          </a:stretch>
        </p:blipFill>
        <p:spPr>
          <a:xfrm>
            <a:off x="4564336" y="1196752"/>
            <a:ext cx="6930641" cy="5172120"/>
          </a:xfrm>
          <a:prstGeom prst="rect">
            <a:avLst/>
          </a:prstGeom>
        </p:spPr>
      </p:pic>
      <p:sp>
        <p:nvSpPr>
          <p:cNvPr id="1048589" name="标题 4"/>
          <p:cNvSpPr>
            <a:spLocks noGrp="1"/>
          </p:cNvSpPr>
          <p:nvPr>
            <p:ph type="title"/>
          </p:nvPr>
        </p:nvSpPr>
        <p:spPr/>
        <p:txBody>
          <a:bodyPr>
            <a:normAutofit/>
          </a:bodyPr>
          <a:lstStyle/>
          <a:p>
            <a:r>
              <a:rPr lang="en-US" altLang="zh-CN" sz="4000" dirty="0"/>
              <a:t>Java Project</a:t>
            </a:r>
            <a:endParaRPr lang="zh-CN" sz="4000" dirty="0"/>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3816424" cy="5184576"/>
          </a:xfrm>
        </p:spPr>
        <p:txBody>
          <a:bodyPr>
            <a:noAutofit/>
          </a:bodyPr>
          <a:lstStyle/>
          <a:p>
            <a:pPr>
              <a:lnSpc>
                <a:spcPct val="125000"/>
              </a:lnSpc>
              <a:spcBef>
                <a:spcPts val="0"/>
              </a:spcBef>
              <a:buClr>
                <a:srgbClr val="FF0000"/>
              </a:buClr>
            </a:pPr>
            <a:r>
              <a:rPr lang="en-US" altLang="zh-CN" dirty="0"/>
              <a:t>Note that you might need to download the JDK. </a:t>
            </a:r>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sz="2400" dirty="0"/>
              <a:t>IntelliJ IDEA provides an automatic way to get the JDK.</a:t>
            </a:r>
            <a:endParaRPr lang="en-US" altLang="zh-CN" dirty="0"/>
          </a:p>
        </p:txBody>
      </p:sp>
      <p:sp>
        <p:nvSpPr>
          <p:cNvPr id="4" name="矩形: 圆角 3">
            <a:extLst>
              <a:ext uri="{FF2B5EF4-FFF2-40B4-BE49-F238E27FC236}">
                <a16:creationId xmlns:a16="http://schemas.microsoft.com/office/drawing/2014/main" id="{68CB8D8C-A304-2E26-CA2A-A0EFD043B5AD}"/>
              </a:ext>
            </a:extLst>
          </p:cNvPr>
          <p:cNvSpPr/>
          <p:nvPr/>
        </p:nvSpPr>
        <p:spPr>
          <a:xfrm>
            <a:off x="7608168" y="3284984"/>
            <a:ext cx="2808312" cy="360040"/>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6" name="直接箭头连接符 5">
            <a:extLst>
              <a:ext uri="{FF2B5EF4-FFF2-40B4-BE49-F238E27FC236}">
                <a16:creationId xmlns:a16="http://schemas.microsoft.com/office/drawing/2014/main" id="{5D2DAA6E-F73F-9AC3-A458-3F69CB49F24D}"/>
              </a:ext>
            </a:extLst>
          </p:cNvPr>
          <p:cNvCxnSpPr>
            <a:cxnSpLocks/>
          </p:cNvCxnSpPr>
          <p:nvPr/>
        </p:nvCxnSpPr>
        <p:spPr>
          <a:xfrm>
            <a:off x="1775520" y="2348880"/>
            <a:ext cx="5760640" cy="10081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05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31F3769-C0B1-068E-97F8-B0E5934B9C3C}"/>
              </a:ext>
            </a:extLst>
          </p:cNvPr>
          <p:cNvPicPr>
            <a:picLocks noChangeAspect="1"/>
          </p:cNvPicPr>
          <p:nvPr/>
        </p:nvPicPr>
        <p:blipFill>
          <a:blip r:embed="rId2"/>
          <a:stretch>
            <a:fillRect/>
          </a:stretch>
        </p:blipFill>
        <p:spPr>
          <a:xfrm>
            <a:off x="4288351" y="1196752"/>
            <a:ext cx="7206626" cy="5172120"/>
          </a:xfrm>
          <a:prstGeom prst="rect">
            <a:avLst/>
          </a:prstGeom>
        </p:spPr>
      </p:pic>
      <p:sp>
        <p:nvSpPr>
          <p:cNvPr id="1048589" name="标题 4"/>
          <p:cNvSpPr>
            <a:spLocks noGrp="1"/>
          </p:cNvSpPr>
          <p:nvPr>
            <p:ph type="title"/>
          </p:nvPr>
        </p:nvSpPr>
        <p:spPr/>
        <p:txBody>
          <a:bodyPr>
            <a:normAutofit/>
          </a:bodyPr>
          <a:lstStyle/>
          <a:p>
            <a:r>
              <a:rPr lang="en-US" altLang="zh-CN" sz="4000" dirty="0"/>
              <a:t>Java Project</a:t>
            </a:r>
            <a:endParaRPr lang="zh-CN" sz="4000" dirty="0"/>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3520943" cy="5184576"/>
          </a:xfrm>
        </p:spPr>
        <p:txBody>
          <a:bodyPr>
            <a:noAutofit/>
          </a:bodyPr>
          <a:lstStyle/>
          <a:p>
            <a:pPr>
              <a:lnSpc>
                <a:spcPct val="125000"/>
              </a:lnSpc>
              <a:spcBef>
                <a:spcPts val="0"/>
              </a:spcBef>
              <a:buClr>
                <a:srgbClr val="FF0000"/>
              </a:buClr>
            </a:pPr>
            <a:r>
              <a:rPr lang="en-US" altLang="zh-CN" dirty="0"/>
              <a:t>The </a:t>
            </a:r>
            <a:r>
              <a:rPr lang="en-US" altLang="zh-CN" sz="2400" dirty="0"/>
              <a:t>IntelliJ IDEA interface</a:t>
            </a:r>
            <a:r>
              <a:rPr lang="en-US" altLang="zh-CN" dirty="0"/>
              <a:t> is shown once you have created the project.</a:t>
            </a:r>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Click here to run your Java project.</a:t>
            </a:r>
          </a:p>
        </p:txBody>
      </p:sp>
      <p:sp>
        <p:nvSpPr>
          <p:cNvPr id="4" name="矩形: 圆角 3">
            <a:extLst>
              <a:ext uri="{FF2B5EF4-FFF2-40B4-BE49-F238E27FC236}">
                <a16:creationId xmlns:a16="http://schemas.microsoft.com/office/drawing/2014/main" id="{68CB8D8C-A304-2E26-CA2A-A0EFD043B5AD}"/>
              </a:ext>
            </a:extLst>
          </p:cNvPr>
          <p:cNvSpPr/>
          <p:nvPr/>
        </p:nvSpPr>
        <p:spPr>
          <a:xfrm>
            <a:off x="9264352" y="1124744"/>
            <a:ext cx="288032" cy="28803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6" name="直接箭头连接符 5">
            <a:extLst>
              <a:ext uri="{FF2B5EF4-FFF2-40B4-BE49-F238E27FC236}">
                <a16:creationId xmlns:a16="http://schemas.microsoft.com/office/drawing/2014/main" id="{5D2DAA6E-F73F-9AC3-A458-3F69CB49F24D}"/>
              </a:ext>
            </a:extLst>
          </p:cNvPr>
          <p:cNvCxnSpPr>
            <a:cxnSpLocks/>
          </p:cNvCxnSpPr>
          <p:nvPr/>
        </p:nvCxnSpPr>
        <p:spPr>
          <a:xfrm flipV="1">
            <a:off x="3647728" y="1412776"/>
            <a:ext cx="5544616" cy="28083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31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17127AF-39C7-6DD8-4CEF-CDA0E79447EC}"/>
              </a:ext>
            </a:extLst>
          </p:cNvPr>
          <p:cNvPicPr>
            <a:picLocks noChangeAspect="1"/>
          </p:cNvPicPr>
          <p:nvPr/>
        </p:nvPicPr>
        <p:blipFill>
          <a:blip r:embed="rId2"/>
          <a:stretch>
            <a:fillRect/>
          </a:stretch>
        </p:blipFill>
        <p:spPr>
          <a:xfrm>
            <a:off x="4258180" y="1196752"/>
            <a:ext cx="7236797" cy="5172120"/>
          </a:xfrm>
          <a:prstGeom prst="rect">
            <a:avLst/>
          </a:prstGeom>
        </p:spPr>
      </p:pic>
      <p:sp>
        <p:nvSpPr>
          <p:cNvPr id="1048589" name="标题 4"/>
          <p:cNvSpPr>
            <a:spLocks noGrp="1"/>
          </p:cNvSpPr>
          <p:nvPr>
            <p:ph type="title"/>
          </p:nvPr>
        </p:nvSpPr>
        <p:spPr/>
        <p:txBody>
          <a:bodyPr>
            <a:normAutofit/>
          </a:bodyPr>
          <a:lstStyle/>
          <a:p>
            <a:r>
              <a:rPr lang="en-US" altLang="zh-CN" sz="4000" dirty="0"/>
              <a:t>Java Project</a:t>
            </a:r>
            <a:endParaRPr lang="zh-CN" sz="4000" dirty="0"/>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3520943" cy="5184576"/>
          </a:xfrm>
        </p:spPr>
        <p:txBody>
          <a:bodyPr>
            <a:noAutofit/>
          </a:bodyPr>
          <a:lstStyle/>
          <a:p>
            <a:pPr>
              <a:lnSpc>
                <a:spcPct val="125000"/>
              </a:lnSpc>
              <a:spcBef>
                <a:spcPts val="0"/>
              </a:spcBef>
              <a:buClr>
                <a:srgbClr val="FF0000"/>
              </a:buClr>
            </a:pPr>
            <a:r>
              <a:rPr lang="en-US" altLang="zh-CN" dirty="0"/>
              <a:t>The results can be seen here.</a:t>
            </a:r>
          </a:p>
        </p:txBody>
      </p:sp>
      <p:sp>
        <p:nvSpPr>
          <p:cNvPr id="4" name="矩形: 圆角 3">
            <a:extLst>
              <a:ext uri="{FF2B5EF4-FFF2-40B4-BE49-F238E27FC236}">
                <a16:creationId xmlns:a16="http://schemas.microsoft.com/office/drawing/2014/main" id="{68CB8D8C-A304-2E26-CA2A-A0EFD043B5AD}"/>
              </a:ext>
            </a:extLst>
          </p:cNvPr>
          <p:cNvSpPr/>
          <p:nvPr/>
        </p:nvSpPr>
        <p:spPr>
          <a:xfrm>
            <a:off x="4662076" y="4882028"/>
            <a:ext cx="1577939" cy="995243"/>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6" name="直接箭头连接符 5">
            <a:extLst>
              <a:ext uri="{FF2B5EF4-FFF2-40B4-BE49-F238E27FC236}">
                <a16:creationId xmlns:a16="http://schemas.microsoft.com/office/drawing/2014/main" id="{5D2DAA6E-F73F-9AC3-A458-3F69CB49F24D}"/>
              </a:ext>
            </a:extLst>
          </p:cNvPr>
          <p:cNvCxnSpPr>
            <a:cxnSpLocks/>
          </p:cNvCxnSpPr>
          <p:nvPr/>
        </p:nvCxnSpPr>
        <p:spPr>
          <a:xfrm>
            <a:off x="2639616" y="1916832"/>
            <a:ext cx="2022460" cy="29651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834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31F3769-C0B1-068E-97F8-B0E5934B9C3C}"/>
              </a:ext>
            </a:extLst>
          </p:cNvPr>
          <p:cNvPicPr>
            <a:picLocks noChangeAspect="1"/>
          </p:cNvPicPr>
          <p:nvPr/>
        </p:nvPicPr>
        <p:blipFill>
          <a:blip r:embed="rId2"/>
          <a:stretch>
            <a:fillRect/>
          </a:stretch>
        </p:blipFill>
        <p:spPr>
          <a:xfrm>
            <a:off x="4288351" y="1196752"/>
            <a:ext cx="7206626" cy="5172120"/>
          </a:xfrm>
          <a:prstGeom prst="rect">
            <a:avLst/>
          </a:prstGeom>
        </p:spPr>
      </p:pic>
      <p:sp>
        <p:nvSpPr>
          <p:cNvPr id="1048589" name="标题 4"/>
          <p:cNvSpPr>
            <a:spLocks noGrp="1"/>
          </p:cNvSpPr>
          <p:nvPr>
            <p:ph type="title"/>
          </p:nvPr>
        </p:nvSpPr>
        <p:spPr/>
        <p:txBody>
          <a:bodyPr>
            <a:normAutofit/>
          </a:bodyPr>
          <a:lstStyle/>
          <a:p>
            <a:r>
              <a:rPr lang="en-US" altLang="zh-CN" sz="4000" dirty="0"/>
              <a:t>Java Project</a:t>
            </a:r>
            <a:endParaRPr lang="zh-CN" sz="4000" dirty="0"/>
          </a:p>
        </p:txBody>
      </p:sp>
      <p:sp>
        <p:nvSpPr>
          <p:cNvPr id="7" name="内容占位符 7">
            <a:extLst>
              <a:ext uri="{FF2B5EF4-FFF2-40B4-BE49-F238E27FC236}">
                <a16:creationId xmlns:a16="http://schemas.microsoft.com/office/drawing/2014/main" id="{42E6D640-34E9-CD66-5AE6-5B1FB44A8BAC}"/>
              </a:ext>
            </a:extLst>
          </p:cNvPr>
          <p:cNvSpPr>
            <a:spLocks noGrp="1"/>
          </p:cNvSpPr>
          <p:nvPr>
            <p:ph idx="1"/>
          </p:nvPr>
        </p:nvSpPr>
        <p:spPr>
          <a:xfrm>
            <a:off x="695400" y="1196752"/>
            <a:ext cx="3520943" cy="5184576"/>
          </a:xfrm>
        </p:spPr>
        <p:txBody>
          <a:bodyPr>
            <a:noAutofit/>
          </a:bodyPr>
          <a:lstStyle/>
          <a:p>
            <a:pPr>
              <a:lnSpc>
                <a:spcPct val="125000"/>
              </a:lnSpc>
              <a:spcBef>
                <a:spcPts val="0"/>
              </a:spcBef>
              <a:buClr>
                <a:srgbClr val="FF0000"/>
              </a:buClr>
            </a:pPr>
            <a:r>
              <a:rPr lang="en-US" altLang="zh-CN" dirty="0"/>
              <a:t>Click here to debug your Java project.</a:t>
            </a:r>
          </a:p>
          <a:p>
            <a:pPr>
              <a:lnSpc>
                <a:spcPct val="125000"/>
              </a:lnSpc>
              <a:spcBef>
                <a:spcPts val="0"/>
              </a:spcBef>
              <a:buClr>
                <a:srgbClr val="FF0000"/>
              </a:buClr>
            </a:pPr>
            <a:endParaRPr lang="en-US" altLang="zh-CN" dirty="0"/>
          </a:p>
          <a:p>
            <a:pPr>
              <a:lnSpc>
                <a:spcPct val="125000"/>
              </a:lnSpc>
              <a:spcBef>
                <a:spcPts val="0"/>
              </a:spcBef>
              <a:buClr>
                <a:srgbClr val="FF0000"/>
              </a:buClr>
            </a:pPr>
            <a:r>
              <a:rPr lang="en-US" altLang="zh-CN" dirty="0"/>
              <a:t>This red point is the breakpoint of your code. </a:t>
            </a:r>
          </a:p>
        </p:txBody>
      </p:sp>
      <p:sp>
        <p:nvSpPr>
          <p:cNvPr id="4" name="矩形: 圆角 3">
            <a:extLst>
              <a:ext uri="{FF2B5EF4-FFF2-40B4-BE49-F238E27FC236}">
                <a16:creationId xmlns:a16="http://schemas.microsoft.com/office/drawing/2014/main" id="{68CB8D8C-A304-2E26-CA2A-A0EFD043B5AD}"/>
              </a:ext>
            </a:extLst>
          </p:cNvPr>
          <p:cNvSpPr/>
          <p:nvPr/>
        </p:nvSpPr>
        <p:spPr>
          <a:xfrm>
            <a:off x="9480376" y="1124744"/>
            <a:ext cx="216024" cy="28803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cxnSp>
        <p:nvCxnSpPr>
          <p:cNvPr id="6" name="直接箭头连接符 5">
            <a:extLst>
              <a:ext uri="{FF2B5EF4-FFF2-40B4-BE49-F238E27FC236}">
                <a16:creationId xmlns:a16="http://schemas.microsoft.com/office/drawing/2014/main" id="{5D2DAA6E-F73F-9AC3-A458-3F69CB49F24D}"/>
              </a:ext>
            </a:extLst>
          </p:cNvPr>
          <p:cNvCxnSpPr>
            <a:cxnSpLocks/>
          </p:cNvCxnSpPr>
          <p:nvPr/>
        </p:nvCxnSpPr>
        <p:spPr>
          <a:xfrm flipV="1">
            <a:off x="3647728" y="1412776"/>
            <a:ext cx="5760640" cy="5040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281774F-E375-D350-5340-CDA350330B06}"/>
              </a:ext>
            </a:extLst>
          </p:cNvPr>
          <p:cNvCxnSpPr>
            <a:cxnSpLocks/>
          </p:cNvCxnSpPr>
          <p:nvPr/>
        </p:nvCxnSpPr>
        <p:spPr>
          <a:xfrm flipV="1">
            <a:off x="1991544" y="3284984"/>
            <a:ext cx="4824536" cy="5040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84CEBC3A-81A6-E2F7-F0A2-C64A0CEA156F}"/>
              </a:ext>
            </a:extLst>
          </p:cNvPr>
          <p:cNvSpPr/>
          <p:nvPr/>
        </p:nvSpPr>
        <p:spPr>
          <a:xfrm>
            <a:off x="6888088" y="3127194"/>
            <a:ext cx="216024" cy="229798"/>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28374664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fe9a046-a2a9-43bc-a645-b850c7246860"/>
  <p:tag name="COMMONDATA" val="eyJoZGlkIjoiZTA3OWNmMjM5Yzk3NTBiMmZkZTUxNTExMWY5ZTUxMGQ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4418</TotalTime>
  <Words>1111</Words>
  <Application>Microsoft Macintosh PowerPoint</Application>
  <PresentationFormat>Widescreen</PresentationFormat>
  <Paragraphs>107</Paragraphs>
  <Slides>20</Slides>
  <Notes>1</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aktiv-grotesk</vt:lpstr>
      <vt:lpstr>等线</vt:lpstr>
      <vt:lpstr>楷体</vt:lpstr>
      <vt:lpstr>微软雅黑</vt:lpstr>
      <vt:lpstr>Arial</vt:lpstr>
      <vt:lpstr>Calibri</vt:lpstr>
      <vt:lpstr>Calibri Light</vt:lpstr>
      <vt:lpstr>Helvetica Neue</vt:lpstr>
      <vt:lpstr>Times New Roman</vt:lpstr>
      <vt:lpstr>Wingdings</vt:lpstr>
      <vt:lpstr>Office 主题​​</vt:lpstr>
      <vt:lpstr>CSC1004 Tutorial 1 Zhihan Ning</vt:lpstr>
      <vt:lpstr>IntelliJ IDEA</vt:lpstr>
      <vt:lpstr>IntelliJ IDEA</vt:lpstr>
      <vt:lpstr>IntelliJ IDEA</vt:lpstr>
      <vt:lpstr>Java Project</vt:lpstr>
      <vt:lpstr>Java Project</vt:lpstr>
      <vt:lpstr>Java Project</vt:lpstr>
      <vt:lpstr>Java Project</vt:lpstr>
      <vt:lpstr>Java Project</vt:lpstr>
      <vt:lpstr>Java Project</vt:lpstr>
      <vt:lpstr>Java Maven Project</vt:lpstr>
      <vt:lpstr>Java Maven Project</vt:lpstr>
      <vt:lpstr>Java Maven Lifecycle Phases</vt:lpstr>
      <vt:lpstr>Java Maven Lifecycle Phases</vt:lpstr>
      <vt:lpstr>Java Maven Lifecycle Phases</vt:lpstr>
      <vt:lpstr>Life Cycles of Threads in Java</vt:lpstr>
      <vt:lpstr>Importance of Life Cycles</vt:lpstr>
      <vt:lpstr>Various States of a Life Cycle</vt:lpstr>
      <vt:lpstr>Various States of a Life Cycle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脉象组近期工作 20310917</dc:title>
  <dc:creator>TEL-AN00a</dc:creator>
  <cp:lastModifiedBy>Prof. LIU Guiliang (SDS)</cp:lastModifiedBy>
  <cp:revision>403</cp:revision>
  <dcterms:created xsi:type="dcterms:W3CDTF">2021-09-16T09:09:00Z</dcterms:created>
  <dcterms:modified xsi:type="dcterms:W3CDTF">2024-01-13T02:25:40Z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DEF2CC9F1FF44862A3C220416D675C3E</vt:lpwstr>
  </property>
  <property fmtid="{D5CDD505-2E9C-101B-9397-08002B2CF9AE}" pid="3" name="KSOProductBuildVer">
    <vt:lpwstr>2052-11.1.0.13703</vt:lpwstr>
  </property>
</Properties>
</file>