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11"/>
  </p:notesMasterIdLst>
  <p:sldIdLst>
    <p:sldId id="257" r:id="rId2"/>
    <p:sldId id="334" r:id="rId3"/>
    <p:sldId id="337" r:id="rId4"/>
    <p:sldId id="338" r:id="rId5"/>
    <p:sldId id="339" r:id="rId6"/>
    <p:sldId id="333" r:id="rId7"/>
    <p:sldId id="335" r:id="rId8"/>
    <p:sldId id="336" r:id="rId9"/>
    <p:sldId id="262" r:id="rId10"/>
  </p:sldIdLst>
  <p:sldSz cx="12192000" cy="6858000"/>
  <p:notesSz cx="6858000" cy="9144000"/>
  <p:custDataLst>
    <p:tags r:id="rId12"/>
  </p:custDataLst>
  <p:defaultTextStyle>
    <a:lvl1pPr marL="0" lvl="0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1pPr>
    <a:lvl2pPr marL="457200" lvl="1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2pPr>
    <a:lvl3pPr marL="914400" lvl="2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3pPr>
    <a:lvl4pPr marL="1371600" lvl="3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4pPr>
    <a:lvl5pPr marL="1828800" lvl="4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5pPr>
    <a:lvl6pPr marL="2286000" lvl="5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6pPr>
    <a:lvl7pPr marL="2743200" lvl="6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7pPr>
    <a:lvl8pPr marL="3200400" lvl="7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8pPr>
    <a:lvl9pPr marL="3657600" lvl="8" algn="l" defTabSz="914400">
      <a:defRPr sz="1800" kern="1200">
        <a:solidFill>
          <a:schemeClr val="tx1"/>
        </a:solidFill>
        <a:latin typeface="Calibri" panose="020F0502020204030204"/>
        <a:ea typeface="宋体" panose="02010600030101010101" pitchFamily="2" charset="-122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zx j" initials="zj" lastIdx="1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EFEFE"/>
    <a:srgbClr val="FFDBDB"/>
    <a:srgbClr val="FBFDF8"/>
    <a:srgbClr val="E8F5D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inimized" horzBarState="maximized">
    <p:restoredLeft sz="4386" autoAdjust="0"/>
    <p:restoredTop sz="94660"/>
  </p:normalViewPr>
  <p:slideViewPr>
    <p:cSldViewPr>
      <p:cViewPr>
        <p:scale>
          <a:sx n="173" d="100"/>
          <a:sy n="173" d="100"/>
        </p:scale>
        <p:origin x="144" y="16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commentAuthors" Target="commentAuthor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gs" Target="tags/tag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597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F13B20-8BB8-B74B-ADB5-DA5707988F1E}" type="datetimeFigureOut">
              <a:rPr lang="zh-CN" altLang="en-US"/>
              <a:t>2024/2/2</a:t>
            </a:fld>
            <a:endParaRPr kumimoji="1" lang="zh-CN" altLang="en-US"/>
          </a:p>
        </p:txBody>
      </p:sp>
      <p:sp>
        <p:nvSpPr>
          <p:cNvPr id="1048598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1048599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r>
              <a:rPr kumimoji="1" lang="zh-CN" altLang="en-US"/>
              <a:t>编辑母版文本样式
第二级
第三级
第四级
第五级</a:t>
            </a:r>
          </a:p>
        </p:txBody>
      </p:sp>
      <p:sp>
        <p:nvSpPr>
          <p:cNvPr id="1048600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zh-CN" altLang="en-US"/>
          </a:p>
        </p:txBody>
      </p:sp>
      <p:sp>
        <p:nvSpPr>
          <p:cNvPr id="1048601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B28674F-E567-AA4B-8C16-788D7CE21C4F}" type="slidenum">
              <a:rPr/>
              <a:t>‹#›</a:t>
            </a:fld>
            <a:endParaRPr kumimoji="1"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5" name="备注占位符 104859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jpe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5" name="Picture 11"/>
          <p:cNvPicPr>
            <a:picLocks noChangeAspect="1"/>
          </p:cNvPicPr>
          <p:nvPr/>
        </p:nvPicPr>
        <p:blipFill rotWithShape="1">
          <a:blip r:embed="rId2"/>
          <a:srcRect r="2593" b="1375"/>
          <a:stretch>
            <a:fillRect/>
          </a:stretch>
        </p:blipFill>
        <p:spPr>
          <a:xfrm>
            <a:off x="5" y="1"/>
            <a:ext cx="12191996" cy="6858000"/>
          </a:xfrm>
          <a:prstGeom prst="rect">
            <a:avLst/>
          </a:prstGeom>
        </p:spPr>
      </p:pic>
      <p:sp>
        <p:nvSpPr>
          <p:cNvPr id="1048591" name="矩形 16"/>
          <p:cNvSpPr/>
          <p:nvPr/>
        </p:nvSpPr>
        <p:spPr>
          <a:xfrm>
            <a:off x="4" y="2235199"/>
            <a:ext cx="8302166" cy="157119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Calibri" panose="020F0502020204030204"/>
              <a:ea typeface="等线" panose="02010600030101010101" charset="-122"/>
            </a:endParaRPr>
          </a:p>
        </p:txBody>
      </p:sp>
      <p:sp>
        <p:nvSpPr>
          <p:cNvPr id="1048592" name="副标题 2"/>
          <p:cNvSpPr>
            <a:spLocks noGrp="1"/>
          </p:cNvSpPr>
          <p:nvPr>
            <p:ph type="subTitle" idx="1"/>
          </p:nvPr>
        </p:nvSpPr>
        <p:spPr>
          <a:xfrm>
            <a:off x="846670" y="4986867"/>
            <a:ext cx="5757334" cy="1364266"/>
          </a:xfrm>
        </p:spPr>
        <p:txBody>
          <a:bodyPr>
            <a:normAutofit/>
          </a:bodyPr>
          <a:lstStyle>
            <a:lvl1pPr marL="0" lvl="0" indent="0" algn="l">
              <a:buNone/>
              <a:defRPr lang="zh-CN" sz="2400" kern="1200">
                <a:solidFill>
                  <a:schemeClr val="tx1"/>
                </a:solidFill>
                <a:latin typeface="Calibri" panose="020F0502020204030204"/>
                <a:ea typeface="楷体" panose="02010609060101010101" charset="-122"/>
              </a:defRPr>
            </a:lvl1pPr>
            <a:lvl2pPr marL="457200" lvl="1" indent="0" algn="ctr">
              <a:buNone/>
              <a:defRPr sz="2000"/>
            </a:lvl2pPr>
            <a:lvl3pPr marL="914400" lvl="2" indent="0" algn="ctr">
              <a:buNone/>
              <a:defRPr sz="1800"/>
            </a:lvl3pPr>
            <a:lvl4pPr marL="1371600" lvl="3" indent="0" algn="ctr">
              <a:buNone/>
              <a:defRPr sz="1600"/>
            </a:lvl4pPr>
            <a:lvl5pPr marL="1828800" lvl="4" indent="0" algn="ctr">
              <a:buNone/>
              <a:defRPr sz="1600"/>
            </a:lvl5pPr>
            <a:lvl6pPr marL="2286000" lvl="5" indent="0" algn="ctr">
              <a:buNone/>
              <a:defRPr sz="1600"/>
            </a:lvl6pPr>
            <a:lvl7pPr marL="2743200" lvl="6" indent="0" algn="ctr">
              <a:buNone/>
              <a:defRPr sz="1600"/>
            </a:lvl7pPr>
            <a:lvl8pPr marL="3200400" lvl="7" indent="0" algn="ctr">
              <a:buNone/>
              <a:defRPr sz="1600"/>
            </a:lvl8pPr>
            <a:lvl9pPr marL="3657600" lvl="8" indent="0" algn="ctr">
              <a:buNone/>
              <a:defRPr sz="1600"/>
            </a:lvl9pPr>
          </a:lstStyle>
          <a:p>
            <a:r>
              <a:rPr lang="zh-CN"/>
              <a:t>单击此处编辑母版副标题样式</a:t>
            </a:r>
          </a:p>
        </p:txBody>
      </p:sp>
      <p:pic>
        <p:nvPicPr>
          <p:cNvPr id="2097156" name="Picture 5"/>
          <p:cNvPicPr>
            <a:picLocks noChangeAspect="1"/>
          </p:cNvPicPr>
          <p:nvPr/>
        </p:nvPicPr>
        <p:blipFill rotWithShape="1">
          <a:blip r:embed="rId3"/>
          <a:srcRect l="6961" t="35708" b="36372"/>
          <a:stretch>
            <a:fillRect/>
          </a:stretch>
        </p:blipFill>
        <p:spPr>
          <a:xfrm>
            <a:off x="174170" y="309796"/>
            <a:ext cx="5821347" cy="1204332"/>
          </a:xfrm>
          <a:prstGeom prst="rect">
            <a:avLst/>
          </a:prstGeom>
          <a:noFill/>
          <a:ln>
            <a:noFill/>
          </a:ln>
        </p:spPr>
      </p:pic>
      <p:sp>
        <p:nvSpPr>
          <p:cNvPr id="1048593" name="标题 1"/>
          <p:cNvSpPr>
            <a:spLocks noGrp="1"/>
          </p:cNvSpPr>
          <p:nvPr>
            <p:ph type="ctrTitle"/>
          </p:nvPr>
        </p:nvSpPr>
        <p:spPr>
          <a:xfrm>
            <a:off x="595085" y="2336800"/>
            <a:ext cx="7707085" cy="1365198"/>
          </a:xfrm>
        </p:spPr>
        <p:txBody>
          <a:bodyPr anchor="ctr">
            <a:normAutofit/>
          </a:bodyPr>
          <a:lstStyle>
            <a:lvl1pPr lvl="0" algn="l">
              <a:defRPr lang="zh-CN" sz="4800" b="1" kern="1200">
                <a:solidFill>
                  <a:schemeClr val="bg1"/>
                </a:solidFill>
                <a:latin typeface="楷体" panose="02010609060101010101" charset="-122"/>
                <a:ea typeface="楷体" panose="02010609060101010101" charset="-122"/>
              </a:defRPr>
            </a:lvl1pPr>
          </a:lstStyle>
          <a:p>
            <a:r>
              <a:rPr lang="zh-CN"/>
              <a:t>单击此处编辑母版标题样式</a:t>
            </a: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52" name="Picture 2"/>
          <p:cNvPicPr>
            <a:picLocks noChangeAspect="1"/>
          </p:cNvPicPr>
          <p:nvPr/>
        </p:nvPicPr>
        <p:blipFill rotWithShape="1">
          <a:blip r:embed="rId2"/>
          <a:srcRect l="4479" t="45070" r="4189" b="45659"/>
          <a:stretch>
            <a:fillRect/>
          </a:stretch>
        </p:blipFill>
        <p:spPr>
          <a:xfrm>
            <a:off x="0" y="1"/>
            <a:ext cx="12179299" cy="927100"/>
          </a:xfrm>
          <a:prstGeom prst="rect">
            <a:avLst/>
          </a:prstGeom>
        </p:spPr>
      </p:pic>
      <p:sp>
        <p:nvSpPr>
          <p:cNvPr id="1048578" name="Content Placeholder 2"/>
          <p:cNvSpPr>
            <a:spLocks noGrp="1"/>
          </p:cNvSpPr>
          <p:nvPr>
            <p:ph idx="1"/>
          </p:nvPr>
        </p:nvSpPr>
        <p:spPr>
          <a:xfrm>
            <a:off x="724328" y="1320803"/>
            <a:ext cx="10720469" cy="4930769"/>
          </a:xfrm>
        </p:spPr>
        <p:txBody>
          <a:bodyPr>
            <a:normAutofit/>
          </a:bodyPr>
          <a:lstStyle>
            <a:lvl1pPr marL="342900" lvl="0" indent="-3429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4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lvl="1" indent="-28575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20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lvl="2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8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lvl="3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lvl="4" indent="-228600">
              <a:lnSpc>
                <a:spcPct val="150000"/>
              </a:lnSpc>
              <a:buClr>
                <a:srgbClr val="7030A0"/>
              </a:buClr>
              <a:buSzPct val="80000"/>
              <a:buFont typeface="Wingdings" panose="05000000000000000000" pitchFamily="2" charset="2"/>
              <a:buChar char="u"/>
              <a:defRPr sz="1600"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</a:lstStyle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  <a:endParaRPr lang="en-US"/>
          </a:p>
        </p:txBody>
      </p:sp>
      <p:sp>
        <p:nvSpPr>
          <p:cNvPr id="1048579" name="矩形 16"/>
          <p:cNvSpPr/>
          <p:nvPr/>
        </p:nvSpPr>
        <p:spPr>
          <a:xfrm>
            <a:off x="0" y="932"/>
            <a:ext cx="12192000" cy="949360"/>
          </a:xfrm>
          <a:prstGeom prst="rect">
            <a:avLst/>
          </a:prstGeom>
          <a:solidFill>
            <a:srgbClr val="632E62">
              <a:alpha val="89804"/>
            </a:srgbClr>
          </a:solidFill>
          <a:ln>
            <a:noFill/>
          </a:ln>
        </p:spPr>
        <p:txBody>
          <a:bodyPr anchor="ctr"/>
          <a:lstStyle/>
          <a:p>
            <a:pPr marL="0" lvl="0" indent="0" algn="ctr" defTabSz="9144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</a:pPr>
            <a:endParaRPr lang="zh-CN" sz="1800" b="0" i="0" u="none" strike="noStrike" kern="1200" spc="0" baseline="0">
              <a:solidFill>
                <a:srgbClr val="FFFFFF"/>
              </a:solidFill>
              <a:latin typeface="等线" panose="02010600030101010101" charset="-122"/>
              <a:ea typeface="等线" panose="02010600030101010101" charset="-122"/>
            </a:endParaRPr>
          </a:p>
        </p:txBody>
      </p:sp>
      <p:pic>
        <p:nvPicPr>
          <p:cNvPr id="2097153" name="图片 1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8320" y="84549"/>
            <a:ext cx="3432584" cy="770458"/>
          </a:xfrm>
          <a:prstGeom prst="rect">
            <a:avLst/>
          </a:prstGeom>
        </p:spPr>
      </p:pic>
      <p:sp>
        <p:nvSpPr>
          <p:cNvPr id="1048580" name="Title 1"/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 anchor="ctr">
            <a:normAutofit/>
          </a:bodyPr>
          <a:lstStyle>
            <a:lvl1pPr lvl="0">
              <a:defRPr sz="2800" b="1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</a:lstStyle>
          <a:p>
            <a:r>
              <a:rPr lang="zh-TW"/>
              <a:t>按一下以編輯母片標題樣式</a:t>
            </a:r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r>
              <a:rPr lang="zh-CN"/>
              <a:t>单击此处编辑母版标题样式</a:t>
            </a:r>
          </a:p>
        </p:txBody>
      </p:sp>
      <p:sp>
        <p:nvSpPr>
          <p:cNvPr id="1048577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/>
            <a:r>
              <a:rPr lang="zh-CN"/>
              <a:t>单击此处编辑母版文本样式</a:t>
            </a:r>
          </a:p>
          <a:p>
            <a:pPr lvl="1"/>
            <a:r>
              <a:rPr lang="zh-CN"/>
              <a:t>二级</a:t>
            </a:r>
          </a:p>
          <a:p>
            <a:pPr lvl="2"/>
            <a:r>
              <a:rPr lang="zh-CN"/>
              <a:t>三级</a:t>
            </a:r>
          </a:p>
          <a:p>
            <a:pPr lvl="3"/>
            <a:r>
              <a:rPr lang="zh-CN"/>
              <a:t>四级</a:t>
            </a:r>
          </a:p>
          <a:p>
            <a:pPr lvl="4"/>
            <a:r>
              <a:rPr lang="zh-CN"/>
              <a:t>五级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xStyles>
    <p:titleStyle>
      <a:lvl1pPr lvl="0" algn="l" defTabSz="914400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Calibri Light" panose="020F0302020204030204"/>
          <a:ea typeface="宋体" panose="02010600030101010101" pitchFamily="2" charset="-122"/>
        </a:defRPr>
      </a:lvl1pPr>
    </p:titleStyle>
    <p:bodyStyle>
      <a:lvl1pPr marL="228600" lvl="0" indent="-228600" algn="l" defTabSz="914400">
        <a:lnSpc>
          <a:spcPct val="90000"/>
        </a:lnSpc>
        <a:spcBef>
          <a:spcPts val="1000"/>
        </a:spcBef>
        <a:buFont typeface="Arial" panose="020B0604020202020204"/>
        <a:buChar char="•"/>
        <a:defRPr sz="2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685800" lvl="1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4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1143000" lvl="2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20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600200" lvl="3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2057400" lvl="4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514600" lvl="5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971800" lvl="6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429000" lvl="7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886200" lvl="8" indent="-228600" algn="l" defTabSz="914400">
        <a:lnSpc>
          <a:spcPct val="90000"/>
        </a:lnSpc>
        <a:spcBef>
          <a:spcPts val="500"/>
        </a:spcBef>
        <a:buFont typeface="Arial" panose="020B0604020202020204"/>
        <a:buChar char="•"/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bodyStyle>
    <p:otherStyle>
      <a:lvl1pPr marL="0" lvl="0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1pPr>
      <a:lvl2pPr marL="457200" lvl="1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2pPr>
      <a:lvl3pPr marL="914400" lvl="2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3pPr>
      <a:lvl4pPr marL="1371600" lvl="3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4pPr>
      <a:lvl5pPr marL="1828800" lvl="4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5pPr>
      <a:lvl6pPr marL="2286000" lvl="5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6pPr>
      <a:lvl7pPr marL="2743200" lvl="6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7pPr>
      <a:lvl8pPr marL="3200400" lvl="7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8pPr>
      <a:lvl9pPr marL="3657600" lvl="8" algn="l" defTabSz="914400">
        <a:defRPr sz="1800" kern="1200">
          <a:solidFill>
            <a:schemeClr val="tx1"/>
          </a:solidFill>
          <a:latin typeface="Calibri" panose="020F0502020204030204"/>
          <a:ea typeface="宋体" panose="02010600030101010101" pitchFamily="2" charset="-122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4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4" name="Title 6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pPr algn="ctr">
              <a:lnSpc>
                <a:spcPct val="100000"/>
              </a:lnSpc>
            </a:pPr>
            <a:r>
              <a:rPr lang="en-US" altLang="zh-CN" sz="4400" dirty="0">
                <a:latin typeface="Calibri" panose="020F0502020204030204"/>
              </a:rPr>
              <a:t>CSC1004 Tutorial 2</a:t>
            </a:r>
            <a:br>
              <a:rPr lang="en-US" altLang="zh-CN" sz="3600" dirty="0">
                <a:latin typeface="Calibri" panose="020F0502020204030204"/>
              </a:rPr>
            </a:br>
            <a:r>
              <a:rPr lang="en-US" altLang="zh-CN" sz="2400" dirty="0">
                <a:latin typeface="Calibri" panose="020F0502020204030204"/>
              </a:rPr>
              <a:t>Zhihan Ning</a:t>
            </a:r>
            <a:endParaRPr lang="zh-CN" sz="3600" dirty="0">
              <a:latin typeface="Calibri" panose="020F0502020204030204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Framework of Project #1</a:t>
            </a:r>
            <a:endParaRPr lang="zh-CN" sz="4000" dirty="0"/>
          </a:p>
        </p:txBody>
      </p:sp>
      <p:pic>
        <p:nvPicPr>
          <p:cNvPr id="18" name="图片 17">
            <a:extLst>
              <a:ext uri="{FF2B5EF4-FFF2-40B4-BE49-F238E27FC236}">
                <a16:creationId xmlns:a16="http://schemas.microsoft.com/office/drawing/2014/main" id="{02412921-588C-7E25-AFA0-6D1F600723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91721" y="1281638"/>
            <a:ext cx="10804879" cy="54597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768780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D7871-9A05-48F1-04E9-E2BB71813CCF}"/>
              </a:ext>
            </a:extLst>
          </p:cNvPr>
          <p:cNvSpPr/>
          <p:nvPr/>
        </p:nvSpPr>
        <p:spPr>
          <a:xfrm>
            <a:off x="4872631" y="1052736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3389-35FA-BD6D-307A-B25AD1926E07}"/>
              </a:ext>
            </a:extLst>
          </p:cNvPr>
          <p:cNvSpPr txBox="1"/>
          <p:nvPr/>
        </p:nvSpPr>
        <p:spPr>
          <a:xfrm>
            <a:off x="5154035" y="1212721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Class</a:t>
            </a:r>
            <a:r>
              <a:rPr lang="zh-CN" altLang="en-US" sz="2000" dirty="0"/>
              <a:t> </a:t>
            </a:r>
            <a:r>
              <a:rPr lang="en-CN" sz="2000" dirty="0"/>
              <a:t>Client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5D416-5BA7-F189-4EAC-C002C01E4FB8}"/>
              </a:ext>
            </a:extLst>
          </p:cNvPr>
          <p:cNvSpPr/>
          <p:nvPr/>
        </p:nvSpPr>
        <p:spPr>
          <a:xfrm>
            <a:off x="8616575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E5F95-DAFA-E650-2DF8-E6532BBA2C41}"/>
              </a:ext>
            </a:extLst>
          </p:cNvPr>
          <p:cNvSpPr txBox="1"/>
          <p:nvPr/>
        </p:nvSpPr>
        <p:spPr>
          <a:xfrm>
            <a:off x="8716555" y="3093949"/>
            <a:ext cx="19602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listenForMessage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sp>
        <p:nvSpPr>
          <p:cNvPr id="9" name="Rounded Rectangle 8">
            <a:extLst>
              <a:ext uri="{FF2B5EF4-FFF2-40B4-BE49-F238E27FC236}">
                <a16:creationId xmlns:a16="http://schemas.microsoft.com/office/drawing/2014/main" id="{804D1C94-36C6-A11F-05DD-89952EA7A710}"/>
              </a:ext>
            </a:extLst>
          </p:cNvPr>
          <p:cNvSpPr/>
          <p:nvPr/>
        </p:nvSpPr>
        <p:spPr>
          <a:xfrm>
            <a:off x="4869317" y="4715852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1D8DC1A-2BCA-69A8-94D1-1B42C3771B93}"/>
              </a:ext>
            </a:extLst>
          </p:cNvPr>
          <p:cNvSpPr txBox="1"/>
          <p:nvPr/>
        </p:nvSpPr>
        <p:spPr>
          <a:xfrm>
            <a:off x="5220070" y="4891226"/>
            <a:ext cx="159979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sendMessage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C8CE-A594-7DF5-8C26-8C9BB025A02C}"/>
              </a:ext>
            </a:extLst>
          </p:cNvPr>
          <p:cNvSpPr txBox="1"/>
          <p:nvPr/>
        </p:nvSpPr>
        <p:spPr>
          <a:xfrm>
            <a:off x="8400256" y="3814029"/>
            <a:ext cx="2971391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new thread.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Listen for the message send from the sever.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986F385-EEF9-A012-7857-C76F3B99BB6C}"/>
              </a:ext>
            </a:extLst>
          </p:cNvPr>
          <p:cNvSpPr txBox="1"/>
          <p:nvPr/>
        </p:nvSpPr>
        <p:spPr>
          <a:xfrm>
            <a:off x="744423" y="4653136"/>
            <a:ext cx="3874154" cy="2031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Send username to the sever.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while loop until the socket connection ends.</a:t>
            </a:r>
          </a:p>
          <a:p>
            <a:pPr marL="342900" indent="-342900">
              <a:buFont typeface="+mj-lt"/>
              <a:buAutoNum type="arabicPeriod"/>
            </a:pPr>
            <a:endParaRPr lang="en-US" dirty="0">
              <a:effectLst/>
            </a:endParaRPr>
          </a:p>
          <a:p>
            <a:r>
              <a:rPr lang="en-US" dirty="0">
                <a:solidFill>
                  <a:srgbClr val="0070C0"/>
                </a:solidFill>
              </a:rPr>
              <a:t>Inside the while loop</a:t>
            </a:r>
            <a:endParaRPr lang="en-US" dirty="0">
              <a:solidFill>
                <a:srgbClr val="0070C0"/>
              </a:solidFill>
              <a:effectLst/>
            </a:endParaRP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R</a:t>
            </a:r>
            <a:r>
              <a:rPr lang="en-US" dirty="0">
                <a:effectLst/>
              </a:rPr>
              <a:t>ead the msg from keyboard and send it to sever.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83269-146C-27AA-6A86-4D3C96BA6F4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52751" y="1772816"/>
            <a:ext cx="3743944" cy="111147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7A48D49D-E56C-E1B2-2398-BF80F7B423F0}"/>
              </a:ext>
            </a:extLst>
          </p:cNvPr>
          <p:cNvCxnSpPr>
            <a:cxnSpLocks/>
            <a:stCxn id="18" idx="2"/>
            <a:endCxn id="9" idx="0"/>
          </p:cNvCxnSpPr>
          <p:nvPr/>
        </p:nvCxnSpPr>
        <p:spPr>
          <a:xfrm>
            <a:off x="5949437" y="3604374"/>
            <a:ext cx="0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ounded Rectangle 17">
            <a:extLst>
              <a:ext uri="{FF2B5EF4-FFF2-40B4-BE49-F238E27FC236}">
                <a16:creationId xmlns:a16="http://schemas.microsoft.com/office/drawing/2014/main" id="{0AC5D8FD-451E-87FD-371B-6C530C77DA0B}"/>
              </a:ext>
            </a:extLst>
          </p:cNvPr>
          <p:cNvSpPr/>
          <p:nvPr/>
        </p:nvSpPr>
        <p:spPr>
          <a:xfrm>
            <a:off x="4869317" y="2884294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B28349-AC48-C445-0EDB-EE157B42C948}"/>
              </a:ext>
            </a:extLst>
          </p:cNvPr>
          <p:cNvSpPr txBox="1"/>
          <p:nvPr/>
        </p:nvSpPr>
        <p:spPr>
          <a:xfrm>
            <a:off x="5189838" y="3059668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0BAB8B99-2871-2438-FFB4-EDFEEB569451}"/>
              </a:ext>
            </a:extLst>
          </p:cNvPr>
          <p:cNvCxnSpPr>
            <a:cxnSpLocks/>
            <a:stCxn id="4" idx="2"/>
            <a:endCxn id="18" idx="0"/>
          </p:cNvCxnSpPr>
          <p:nvPr/>
        </p:nvCxnSpPr>
        <p:spPr>
          <a:xfrm flipH="1">
            <a:off x="5949437" y="1772816"/>
            <a:ext cx="3314" cy="1111478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DFA72E1-CC49-395B-EA2C-B411F9CB0AD2}"/>
              </a:ext>
            </a:extLst>
          </p:cNvPr>
          <p:cNvSpPr txBox="1"/>
          <p:nvPr/>
        </p:nvSpPr>
        <p:spPr>
          <a:xfrm>
            <a:off x="1647186" y="2678450"/>
            <a:ext cx="2971391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Socket.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Record the username.</a:t>
            </a: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FF48F94F-1F8A-221E-8CDA-1D4AF31DD8CE}"/>
              </a:ext>
            </a:extLst>
          </p:cNvPr>
          <p:cNvCxnSpPr>
            <a:stCxn id="9" idx="1"/>
            <a:endCxn id="9" idx="3"/>
          </p:cNvCxnSpPr>
          <p:nvPr/>
        </p:nvCxnSpPr>
        <p:spPr>
          <a:xfrm rot="10800000" flipH="1">
            <a:off x="4869317" y="5075892"/>
            <a:ext cx="2160240" cy="12700"/>
          </a:xfrm>
          <a:prstGeom prst="curvedConnector5">
            <a:avLst>
              <a:gd name="adj1" fmla="val -10582"/>
              <a:gd name="adj2" fmla="val -9102976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52930CBA-CE0A-FB19-B0F9-F3464FCEC665}"/>
              </a:ext>
            </a:extLst>
          </p:cNvPr>
          <p:cNvSpPr txBox="1"/>
          <p:nvPr/>
        </p:nvSpPr>
        <p:spPr>
          <a:xfrm>
            <a:off x="4474994" y="2182504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6A22F2A-7A43-3B09-BD18-F14D9A6E2610}"/>
              </a:ext>
            </a:extLst>
          </p:cNvPr>
          <p:cNvSpPr txBox="1"/>
          <p:nvPr/>
        </p:nvSpPr>
        <p:spPr>
          <a:xfrm>
            <a:off x="8296406" y="1979548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40" name="标题 4">
            <a:extLst>
              <a:ext uri="{FF2B5EF4-FFF2-40B4-BE49-F238E27FC236}">
                <a16:creationId xmlns:a16="http://schemas.microsoft.com/office/drawing/2014/main" id="{0A7DF2CC-446C-6A40-0CB6-0CE82216FB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Client</a:t>
            </a:r>
            <a:endParaRPr lang="zh-CN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BE61746D-2F66-3AFE-2E80-0FD72A7D1197}"/>
              </a:ext>
            </a:extLst>
          </p:cNvPr>
          <p:cNvSpPr txBox="1"/>
          <p:nvPr/>
        </p:nvSpPr>
        <p:spPr>
          <a:xfrm>
            <a:off x="4767837" y="5473704"/>
            <a:ext cx="2363197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CN" dirty="0"/>
              <a:t>while(socket.</a:t>
            </a:r>
          </a:p>
          <a:p>
            <a:pPr algn="ctr"/>
            <a:r>
              <a:rPr lang="en-CN" dirty="0"/>
              <a:t>isConnected())</a:t>
            </a:r>
          </a:p>
        </p:txBody>
      </p:sp>
    </p:spTree>
    <p:extLst>
      <p:ext uri="{BB962C8B-B14F-4D97-AF65-F5344CB8AC3E}">
        <p14:creationId xmlns:p14="http://schemas.microsoft.com/office/powerpoint/2010/main" val="19694846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D7871-9A05-48F1-04E9-E2BB71813CCF}"/>
              </a:ext>
            </a:extLst>
          </p:cNvPr>
          <p:cNvSpPr/>
          <p:nvPr/>
        </p:nvSpPr>
        <p:spPr>
          <a:xfrm>
            <a:off x="4871864" y="17008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3389-35FA-BD6D-307A-B25AD1926E07}"/>
              </a:ext>
            </a:extLst>
          </p:cNvPr>
          <p:cNvSpPr txBox="1"/>
          <p:nvPr/>
        </p:nvSpPr>
        <p:spPr>
          <a:xfrm>
            <a:off x="5153268" y="1860793"/>
            <a:ext cx="159080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Class</a:t>
            </a:r>
            <a:r>
              <a:rPr lang="zh-CN" altLang="en-US" sz="2000" dirty="0"/>
              <a:t> </a:t>
            </a:r>
            <a:r>
              <a:rPr lang="en-CN" sz="2000" dirty="0"/>
              <a:t>Server</a:t>
            </a: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5D416-5BA7-F189-4EAC-C002C01E4FB8}"/>
              </a:ext>
            </a:extLst>
          </p:cNvPr>
          <p:cNvSpPr/>
          <p:nvPr/>
        </p:nvSpPr>
        <p:spPr>
          <a:xfrm>
            <a:off x="4871864" y="3068960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E5F95-DAFA-E650-2DF8-E6532BBA2C41}"/>
              </a:ext>
            </a:extLst>
          </p:cNvPr>
          <p:cNvSpPr txBox="1"/>
          <p:nvPr/>
        </p:nvSpPr>
        <p:spPr>
          <a:xfrm>
            <a:off x="5274106" y="3228945"/>
            <a:ext cx="135575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startServer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C8CE-A594-7DF5-8C26-8C9BB025A02C}"/>
              </a:ext>
            </a:extLst>
          </p:cNvPr>
          <p:cNvSpPr txBox="1"/>
          <p:nvPr/>
        </p:nvSpPr>
        <p:spPr>
          <a:xfrm>
            <a:off x="309952" y="1700808"/>
            <a:ext cx="3751043" cy="23083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Set up the </a:t>
            </a:r>
            <a:r>
              <a:rPr lang="en-US" dirty="0" err="1">
                <a:effectLst/>
              </a:rPr>
              <a:t>ServerSocket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/>
              <a:t>Create </a:t>
            </a:r>
            <a:r>
              <a:rPr lang="en-US" dirty="0">
                <a:solidFill>
                  <a:srgbClr val="0070C0"/>
                </a:solidFill>
              </a:rPr>
              <a:t>a while loop </a:t>
            </a:r>
            <a:r>
              <a:rPr lang="en-US" dirty="0"/>
              <a:t>to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Accept new connection requestion from client.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/>
              <a:t>Construct a </a:t>
            </a:r>
            <a:r>
              <a:rPr lang="en-US" dirty="0" err="1"/>
              <a:t>ClientHandler</a:t>
            </a:r>
            <a:r>
              <a:rPr lang="en-US" dirty="0"/>
              <a:t> for each connected client. </a:t>
            </a:r>
          </a:p>
          <a:p>
            <a:pPr marL="800100" lvl="1" indent="-342900">
              <a:buFont typeface="+mj-lt"/>
              <a:buAutoNum type="arabicParenR"/>
            </a:pPr>
            <a:r>
              <a:rPr lang="en-US" dirty="0">
                <a:effectLst/>
              </a:rPr>
              <a:t>Put the </a:t>
            </a:r>
            <a:r>
              <a:rPr lang="en-US" dirty="0" err="1"/>
              <a:t>ClientHandler</a:t>
            </a:r>
            <a:r>
              <a:rPr lang="en-US" dirty="0"/>
              <a:t> into a thread and start the thread</a:t>
            </a:r>
            <a:r>
              <a:rPr lang="en-US" dirty="0">
                <a:effectLst/>
              </a:rPr>
              <a:t> 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83269-146C-27AA-6A86-4D3C96BA6F4F}"/>
              </a:ext>
            </a:extLst>
          </p:cNvPr>
          <p:cNvCxnSpPr>
            <a:stCxn id="4" idx="2"/>
            <a:endCxn id="6" idx="0"/>
          </p:cNvCxnSpPr>
          <p:nvPr/>
        </p:nvCxnSpPr>
        <p:spPr>
          <a:xfrm>
            <a:off x="5951984" y="2420888"/>
            <a:ext cx="0" cy="648072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Rounded Rectangle 1">
            <a:extLst>
              <a:ext uri="{FF2B5EF4-FFF2-40B4-BE49-F238E27FC236}">
                <a16:creationId xmlns:a16="http://schemas.microsoft.com/office/drawing/2014/main" id="{C30A192F-7DE6-BF06-52A0-9391D38730E6}"/>
              </a:ext>
            </a:extLst>
          </p:cNvPr>
          <p:cNvSpPr/>
          <p:nvPr/>
        </p:nvSpPr>
        <p:spPr>
          <a:xfrm>
            <a:off x="1940430" y="5301208"/>
            <a:ext cx="2160240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750465B-5C5C-3B7D-757A-3F33E6253BC4}"/>
              </a:ext>
            </a:extLst>
          </p:cNvPr>
          <p:cNvSpPr txBox="1"/>
          <p:nvPr/>
        </p:nvSpPr>
        <p:spPr>
          <a:xfrm>
            <a:off x="7248128" y="3105835"/>
            <a:ext cx="259228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A9B7C6"/>
                </a:solidFill>
                <a:effectLst/>
              </a:rPr>
              <a:t>Socket socket = </a:t>
            </a:r>
          </a:p>
          <a:p>
            <a:r>
              <a:rPr lang="en-US" dirty="0" err="1">
                <a:solidFill>
                  <a:srgbClr val="9876AA"/>
                </a:solidFill>
                <a:effectLst/>
              </a:rPr>
              <a:t>serverSocket</a:t>
            </a:r>
            <a:r>
              <a:rPr lang="en-US" dirty="0" err="1">
                <a:solidFill>
                  <a:srgbClr val="A9B7C6"/>
                </a:solidFill>
                <a:effectLst/>
              </a:rPr>
              <a:t>.accept</a:t>
            </a:r>
            <a:r>
              <a:rPr lang="en-US" dirty="0">
                <a:solidFill>
                  <a:srgbClr val="A9B7C6"/>
                </a:solidFill>
                <a:effectLst/>
              </a:rPr>
              <a:t>()</a:t>
            </a:r>
            <a:r>
              <a:rPr lang="en-US" dirty="0">
                <a:solidFill>
                  <a:srgbClr val="CC7832"/>
                </a:solidFill>
                <a:effectLst/>
              </a:rPr>
              <a:t>;</a:t>
            </a:r>
            <a:endParaRPr lang="en-US" dirty="0">
              <a:solidFill>
                <a:srgbClr val="A9B7C6"/>
              </a:solidFill>
              <a:effectLst/>
            </a:endParaRPr>
          </a:p>
        </p:txBody>
      </p:sp>
      <p:sp>
        <p:nvSpPr>
          <p:cNvPr id="8" name="Rounded Rectangle 7">
            <a:extLst>
              <a:ext uri="{FF2B5EF4-FFF2-40B4-BE49-F238E27FC236}">
                <a16:creationId xmlns:a16="http://schemas.microsoft.com/office/drawing/2014/main" id="{69FAC669-A984-86B8-4186-DAF60C91F4E8}"/>
              </a:ext>
            </a:extLst>
          </p:cNvPr>
          <p:cNvSpPr/>
          <p:nvPr/>
        </p:nvSpPr>
        <p:spPr>
          <a:xfrm>
            <a:off x="477002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15C92AB-3752-751E-7EAE-BFE2DD145581}"/>
              </a:ext>
            </a:extLst>
          </p:cNvPr>
          <p:cNvSpPr txBox="1"/>
          <p:nvPr/>
        </p:nvSpPr>
        <p:spPr>
          <a:xfrm>
            <a:off x="488850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</a:p>
        </p:txBody>
      </p: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FDB85922-76DC-00C2-8873-51597D4DF791}"/>
              </a:ext>
            </a:extLst>
          </p:cNvPr>
          <p:cNvSpPr/>
          <p:nvPr/>
        </p:nvSpPr>
        <p:spPr>
          <a:xfrm>
            <a:off x="7689088" y="5301208"/>
            <a:ext cx="2363911" cy="720080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09208ADA-907C-F2B7-52FE-453934A75034}"/>
              </a:ext>
            </a:extLst>
          </p:cNvPr>
          <p:cNvSpPr txBox="1"/>
          <p:nvPr/>
        </p:nvSpPr>
        <p:spPr>
          <a:xfrm>
            <a:off x="7807569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A6A950C6-C061-79A2-D9BB-8066CBD7CB02}"/>
              </a:ext>
            </a:extLst>
          </p:cNvPr>
          <p:cNvCxnSpPr>
            <a:cxnSpLocks/>
            <a:stCxn id="6" idx="2"/>
            <a:endCxn id="2" idx="0"/>
          </p:cNvCxnSpPr>
          <p:nvPr/>
        </p:nvCxnSpPr>
        <p:spPr>
          <a:xfrm flipH="1">
            <a:off x="3020550" y="3789040"/>
            <a:ext cx="2931434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E2D1A-B9E3-C4FE-B680-EEFC50D55C91}"/>
              </a:ext>
            </a:extLst>
          </p:cNvPr>
          <p:cNvCxnSpPr>
            <a:cxnSpLocks/>
            <a:stCxn id="6" idx="2"/>
            <a:endCxn id="8" idx="0"/>
          </p:cNvCxnSpPr>
          <p:nvPr/>
        </p:nvCxnSpPr>
        <p:spPr>
          <a:xfrm>
            <a:off x="5951984" y="3789040"/>
            <a:ext cx="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C02D9A3F-D2FC-C071-666A-F1FBC0E94C23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>
            <a:off x="5951984" y="3789040"/>
            <a:ext cx="2919060" cy="1512168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TextBox 27">
            <a:extLst>
              <a:ext uri="{FF2B5EF4-FFF2-40B4-BE49-F238E27FC236}">
                <a16:creationId xmlns:a16="http://schemas.microsoft.com/office/drawing/2014/main" id="{2E3979BF-905E-A2E8-0B73-D18E34ED5B0B}"/>
              </a:ext>
            </a:extLst>
          </p:cNvPr>
          <p:cNvSpPr txBox="1"/>
          <p:nvPr/>
        </p:nvSpPr>
        <p:spPr>
          <a:xfrm>
            <a:off x="1940430" y="5476582"/>
            <a:ext cx="22113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</a:rPr>
              <a:t>ClientHandler</a:t>
            </a:r>
            <a:r>
              <a:rPr lang="en-US" dirty="0">
                <a:effectLst/>
              </a:rPr>
              <a:t>(socket)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E419CA6-0BF6-4EDA-108B-42D3B1602561}"/>
              </a:ext>
            </a:extLst>
          </p:cNvPr>
          <p:cNvSpPr txBox="1"/>
          <p:nvPr/>
        </p:nvSpPr>
        <p:spPr>
          <a:xfrm>
            <a:off x="1935224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3D0EBE-E0EA-71FD-E574-4EBD4820E3C4}"/>
              </a:ext>
            </a:extLst>
          </p:cNvPr>
          <p:cNvSpPr txBox="1"/>
          <p:nvPr/>
        </p:nvSpPr>
        <p:spPr>
          <a:xfrm>
            <a:off x="4652336" y="4802777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06AD1D2-2D82-204B-7E36-339C10CF759B}"/>
              </a:ext>
            </a:extLst>
          </p:cNvPr>
          <p:cNvSpPr txBox="1"/>
          <p:nvPr/>
        </p:nvSpPr>
        <p:spPr>
          <a:xfrm>
            <a:off x="8592426" y="4807671"/>
            <a:ext cx="126367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</a:rPr>
              <a:t>Sub-Thread</a:t>
            </a:r>
            <a:endParaRPr lang="en-US" dirty="0">
              <a:solidFill>
                <a:srgbClr val="0070C0"/>
              </a:solidFill>
              <a:effectLst/>
            </a:endParaRPr>
          </a:p>
        </p:txBody>
      </p:sp>
      <p:cxnSp>
        <p:nvCxnSpPr>
          <p:cNvPr id="32" name="Curved Connector 31">
            <a:extLst>
              <a:ext uri="{FF2B5EF4-FFF2-40B4-BE49-F238E27FC236}">
                <a16:creationId xmlns:a16="http://schemas.microsoft.com/office/drawing/2014/main" id="{2A979896-0ED8-87E8-99BD-0449C225B014}"/>
              </a:ext>
            </a:extLst>
          </p:cNvPr>
          <p:cNvCxnSpPr>
            <a:cxnSpLocks/>
            <a:stCxn id="6" idx="1"/>
            <a:endCxn id="6" idx="3"/>
          </p:cNvCxnSpPr>
          <p:nvPr/>
        </p:nvCxnSpPr>
        <p:spPr>
          <a:xfrm rot="10800000" flipH="1">
            <a:off x="4871864" y="3429000"/>
            <a:ext cx="2160240" cy="12700"/>
          </a:xfrm>
          <a:prstGeom prst="curvedConnector5">
            <a:avLst>
              <a:gd name="adj1" fmla="val -10582"/>
              <a:gd name="adj2" fmla="val -5958142"/>
              <a:gd name="adj3" fmla="val 11058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BE71B79A-345F-E07C-0EDD-D63EE571DDE0}"/>
              </a:ext>
            </a:extLst>
          </p:cNvPr>
          <p:cNvSpPr txBox="1"/>
          <p:nvPr/>
        </p:nvSpPr>
        <p:spPr>
          <a:xfrm>
            <a:off x="4265826" y="4161092"/>
            <a:ext cx="3372318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dirty="0"/>
              <a:t>while(!</a:t>
            </a:r>
            <a:r>
              <a:rPr lang="en-US" dirty="0" err="1"/>
              <a:t>serverSocket.isClosed</a:t>
            </a:r>
            <a:r>
              <a:rPr lang="en-US" dirty="0"/>
              <a:t>())</a:t>
            </a:r>
            <a:endParaRPr lang="en-CN" dirty="0"/>
          </a:p>
        </p:txBody>
      </p:sp>
      <p:sp>
        <p:nvSpPr>
          <p:cNvPr id="40" name="标题 4">
            <a:extLst>
              <a:ext uri="{FF2B5EF4-FFF2-40B4-BE49-F238E27FC236}">
                <a16:creationId xmlns:a16="http://schemas.microsoft.com/office/drawing/2014/main" id="{B696CFDD-7DC1-6B6F-A26F-3848702B9A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24328" y="51841"/>
            <a:ext cx="7884064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Server</a:t>
            </a:r>
            <a:endParaRPr lang="zh-CN" sz="40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8FA93FED-B10F-F9C4-1436-5F70DFBAF398}"/>
              </a:ext>
            </a:extLst>
          </p:cNvPr>
          <p:cNvSpPr txBox="1"/>
          <p:nvPr/>
        </p:nvSpPr>
        <p:spPr>
          <a:xfrm>
            <a:off x="6178931" y="2580873"/>
            <a:ext cx="1429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Main Process</a:t>
            </a:r>
          </a:p>
        </p:txBody>
      </p:sp>
    </p:spTree>
    <p:extLst>
      <p:ext uri="{BB962C8B-B14F-4D97-AF65-F5344CB8AC3E}">
        <p14:creationId xmlns:p14="http://schemas.microsoft.com/office/powerpoint/2010/main" val="40740078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>
            <a:extLst>
              <a:ext uri="{FF2B5EF4-FFF2-40B4-BE49-F238E27FC236}">
                <a16:creationId xmlns:a16="http://schemas.microsoft.com/office/drawing/2014/main" id="{AAFD7871-9A05-48F1-04E9-E2BB71813CCF}"/>
              </a:ext>
            </a:extLst>
          </p:cNvPr>
          <p:cNvSpPr/>
          <p:nvPr/>
        </p:nvSpPr>
        <p:spPr>
          <a:xfrm>
            <a:off x="2138689" y="1052736"/>
            <a:ext cx="2595602" cy="1008112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A953389-35FA-BD6D-307A-B25AD1926E07}"/>
              </a:ext>
            </a:extLst>
          </p:cNvPr>
          <p:cNvSpPr txBox="1"/>
          <p:nvPr/>
        </p:nvSpPr>
        <p:spPr>
          <a:xfrm>
            <a:off x="2253786" y="1176404"/>
            <a:ext cx="2480505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CN" sz="2000" dirty="0"/>
              <a:t>Class</a:t>
            </a:r>
            <a:r>
              <a:rPr lang="zh-CN" altLang="en-US" sz="2000" dirty="0"/>
              <a:t> </a:t>
            </a:r>
            <a:r>
              <a:rPr lang="en-US" sz="2000" dirty="0" err="1"/>
              <a:t>ClientHandler</a:t>
            </a:r>
            <a:r>
              <a:rPr lang="en-US" sz="2000" dirty="0"/>
              <a:t> </a:t>
            </a:r>
          </a:p>
          <a:p>
            <a:pPr algn="ctr"/>
            <a:r>
              <a:rPr lang="en-US" sz="2000" dirty="0">
                <a:solidFill>
                  <a:srgbClr val="C00000"/>
                </a:solidFill>
              </a:rPr>
              <a:t>implements Runnable</a:t>
            </a:r>
            <a:endParaRPr lang="en-CN" sz="2000" dirty="0">
              <a:solidFill>
                <a:srgbClr val="C00000"/>
              </a:solidFill>
            </a:endParaRPr>
          </a:p>
        </p:txBody>
      </p:sp>
      <p:sp>
        <p:nvSpPr>
          <p:cNvPr id="6" name="Rounded Rectangle 5">
            <a:extLst>
              <a:ext uri="{FF2B5EF4-FFF2-40B4-BE49-F238E27FC236}">
                <a16:creationId xmlns:a16="http://schemas.microsoft.com/office/drawing/2014/main" id="{2835D416-5BA7-F189-4EAC-C002C01E4FB8}"/>
              </a:ext>
            </a:extLst>
          </p:cNvPr>
          <p:cNvSpPr/>
          <p:nvPr/>
        </p:nvSpPr>
        <p:spPr>
          <a:xfrm>
            <a:off x="2138689" y="2832231"/>
            <a:ext cx="2595602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7FE5F95-DAFA-E650-2DF8-E6532BBA2C41}"/>
              </a:ext>
            </a:extLst>
          </p:cNvPr>
          <p:cNvSpPr txBox="1"/>
          <p:nvPr/>
        </p:nvSpPr>
        <p:spPr>
          <a:xfrm>
            <a:off x="3102289" y="4153459"/>
            <a:ext cx="6495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run()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539C8CE-A594-7DF5-8C26-8C9BB025A02C}"/>
              </a:ext>
            </a:extLst>
          </p:cNvPr>
          <p:cNvSpPr txBox="1"/>
          <p:nvPr/>
        </p:nvSpPr>
        <p:spPr>
          <a:xfrm>
            <a:off x="5040195" y="3745285"/>
            <a:ext cx="558832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Inside the while loop: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Read Message from the client</a:t>
            </a:r>
            <a:r>
              <a:rPr lang="en-US" dirty="0"/>
              <a:t> that is being handled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 with </a:t>
            </a:r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().</a:t>
            </a:r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05383269-146C-27AA-6A86-4D3C96BA6F4F}"/>
              </a:ext>
            </a:extLst>
          </p:cNvPr>
          <p:cNvCxnSpPr>
            <a:cxnSpLocks/>
            <a:stCxn id="4" idx="2"/>
            <a:endCxn id="6" idx="0"/>
          </p:cNvCxnSpPr>
          <p:nvPr/>
        </p:nvCxnSpPr>
        <p:spPr>
          <a:xfrm>
            <a:off x="3436490" y="2060848"/>
            <a:ext cx="0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ounded Rectangle 15">
            <a:extLst>
              <a:ext uri="{FF2B5EF4-FFF2-40B4-BE49-F238E27FC236}">
                <a16:creationId xmlns:a16="http://schemas.microsoft.com/office/drawing/2014/main" id="{334883E1-169C-E26E-DF71-A84E537331DA}"/>
              </a:ext>
            </a:extLst>
          </p:cNvPr>
          <p:cNvSpPr/>
          <p:nvPr/>
        </p:nvSpPr>
        <p:spPr>
          <a:xfrm>
            <a:off x="2346938" y="4093288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B8E954EB-F399-847C-61AA-5CDA3E5D33F1}"/>
              </a:ext>
            </a:extLst>
          </p:cNvPr>
          <p:cNvSpPr txBox="1"/>
          <p:nvPr/>
        </p:nvSpPr>
        <p:spPr>
          <a:xfrm>
            <a:off x="2399791" y="5541689"/>
            <a:ext cx="20740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>
                <a:solidFill>
                  <a:srgbClr val="0070C0"/>
                </a:solidFill>
                <a:effectLst/>
              </a:rPr>
              <a:t>broadcastMessage</a:t>
            </a:r>
            <a:r>
              <a:rPr lang="en-US" dirty="0">
                <a:solidFill>
                  <a:srgbClr val="0070C0"/>
                </a:solidFill>
                <a:effectLst/>
              </a:rPr>
              <a:t>()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9A3F5947-77D1-8D7B-7595-E5F15530FB99}"/>
              </a:ext>
            </a:extLst>
          </p:cNvPr>
          <p:cNvCxnSpPr>
            <a:cxnSpLocks/>
            <a:stCxn id="6" idx="2"/>
            <a:endCxn id="16" idx="0"/>
          </p:cNvCxnSpPr>
          <p:nvPr/>
        </p:nvCxnSpPr>
        <p:spPr>
          <a:xfrm flipH="1">
            <a:off x="3427058" y="3321905"/>
            <a:ext cx="9432" cy="771383"/>
          </a:xfrm>
          <a:prstGeom prst="straightConnector1">
            <a:avLst/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7439160E-EE1D-8AFE-2816-E245F63242B2}"/>
              </a:ext>
            </a:extLst>
          </p:cNvPr>
          <p:cNvSpPr txBox="1"/>
          <p:nvPr/>
        </p:nvSpPr>
        <p:spPr>
          <a:xfrm>
            <a:off x="4948414" y="5380672"/>
            <a:ext cx="6548185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Create a for loop to scan over all the created </a:t>
            </a:r>
            <a:r>
              <a:rPr lang="en-US" sz="1800" dirty="0" err="1"/>
              <a:t>ClientHandlers</a:t>
            </a:r>
            <a:r>
              <a:rPr lang="en-US" sz="1800" dirty="0"/>
              <a:t> recorded in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dirty="0">
                <a:effectLst/>
              </a:rPr>
              <a:t>.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For each </a:t>
            </a:r>
            <a:r>
              <a:rPr lang="en-US" sz="1800" dirty="0" err="1"/>
              <a:t>ClientHandlers</a:t>
            </a:r>
            <a:r>
              <a:rPr lang="en-US" sz="1800" dirty="0"/>
              <a:t>, use its writer the write the message to its client.</a:t>
            </a:r>
            <a:endParaRPr lang="en-US" dirty="0">
              <a:effectLst/>
            </a:endParaRPr>
          </a:p>
        </p:txBody>
      </p:sp>
      <p:sp>
        <p:nvSpPr>
          <p:cNvPr id="25" name="Rounded Rectangle 24">
            <a:extLst>
              <a:ext uri="{FF2B5EF4-FFF2-40B4-BE49-F238E27FC236}">
                <a16:creationId xmlns:a16="http://schemas.microsoft.com/office/drawing/2014/main" id="{869929D4-5003-8F55-2188-291260870C9A}"/>
              </a:ext>
            </a:extLst>
          </p:cNvPr>
          <p:cNvSpPr/>
          <p:nvPr/>
        </p:nvSpPr>
        <p:spPr>
          <a:xfrm>
            <a:off x="2347621" y="5487351"/>
            <a:ext cx="2160240" cy="489674"/>
          </a:xfrm>
          <a:prstGeom prst="roundRect">
            <a:avLst/>
          </a:prstGeom>
          <a:noFill/>
          <a:ln w="2540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CN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DC9587A-7890-2FA3-A00B-686A8FA15996}"/>
              </a:ext>
            </a:extLst>
          </p:cNvPr>
          <p:cNvSpPr txBox="1"/>
          <p:nvPr/>
        </p:nvSpPr>
        <p:spPr>
          <a:xfrm>
            <a:off x="2676891" y="2892402"/>
            <a:ext cx="15191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rgbClr val="0070C0"/>
                </a:solidFill>
                <a:effectLst/>
              </a:rPr>
              <a:t>Constructors()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C85874C5-7083-1B2E-D333-8984C2843828}"/>
              </a:ext>
            </a:extLst>
          </p:cNvPr>
          <p:cNvSpPr txBox="1"/>
          <p:nvPr/>
        </p:nvSpPr>
        <p:spPr>
          <a:xfrm>
            <a:off x="4943872" y="2121576"/>
            <a:ext cx="583479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Initialize the reader and the writer. </a:t>
            </a: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Add this </a:t>
            </a:r>
            <a:r>
              <a:rPr lang="en-US" sz="1800" dirty="0" err="1"/>
              <a:t>ClientHandler</a:t>
            </a:r>
            <a:r>
              <a:rPr lang="en-US" sz="1800" dirty="0"/>
              <a:t> to the public </a:t>
            </a:r>
            <a:r>
              <a:rPr lang="en-US" sz="1800" dirty="0" err="1">
                <a:solidFill>
                  <a:srgbClr val="C00000"/>
                </a:solidFill>
              </a:rPr>
              <a:t>ArrayList</a:t>
            </a:r>
            <a:r>
              <a:rPr lang="en-US" sz="1800" dirty="0">
                <a:solidFill>
                  <a:srgbClr val="C00000"/>
                </a:solidFill>
              </a:rPr>
              <a:t>&lt;</a:t>
            </a:r>
            <a:r>
              <a:rPr lang="en-US" sz="1800" dirty="0" err="1">
                <a:solidFill>
                  <a:srgbClr val="C00000"/>
                </a:solidFill>
              </a:rPr>
              <a:t>ClientHandler</a:t>
            </a:r>
            <a:r>
              <a:rPr lang="en-US" sz="1800" dirty="0">
                <a:solidFill>
                  <a:srgbClr val="C00000"/>
                </a:solidFill>
              </a:rPr>
              <a:t>&gt; </a:t>
            </a:r>
            <a:r>
              <a:rPr lang="en-US" sz="1800" dirty="0" err="1">
                <a:solidFill>
                  <a:srgbClr val="C00000"/>
                </a:solidFill>
              </a:rPr>
              <a:t>clientHandlers</a:t>
            </a:r>
            <a:r>
              <a:rPr lang="en-US" sz="1800" dirty="0">
                <a:solidFill>
                  <a:srgbClr val="C00000"/>
                </a:solidFill>
              </a:rPr>
              <a:t>.</a:t>
            </a:r>
            <a:endParaRPr lang="en-US" dirty="0">
              <a:effectLst/>
            </a:endParaRPr>
          </a:p>
          <a:p>
            <a:pPr marL="342900" indent="-342900">
              <a:buFont typeface="+mj-lt"/>
              <a:buAutoNum type="arabicPeriod"/>
            </a:pPr>
            <a:r>
              <a:rPr lang="en-US" dirty="0">
                <a:effectLst/>
              </a:rPr>
              <a:t>Broadcast the Message to all connected client</a:t>
            </a:r>
            <a:r>
              <a:rPr lang="en-US" dirty="0"/>
              <a:t> </a:t>
            </a:r>
            <a:endParaRPr lang="en-US" dirty="0">
              <a:effectLst/>
            </a:endParaRPr>
          </a:p>
        </p:txBody>
      </p:sp>
      <p:cxnSp>
        <p:nvCxnSpPr>
          <p:cNvPr id="34" name="Curved Connector 33">
            <a:extLst>
              <a:ext uri="{FF2B5EF4-FFF2-40B4-BE49-F238E27FC236}">
                <a16:creationId xmlns:a16="http://schemas.microsoft.com/office/drawing/2014/main" id="{D82B6AEF-74F5-8CE6-7F83-1E707754DDEF}"/>
              </a:ext>
            </a:extLst>
          </p:cNvPr>
          <p:cNvCxnSpPr>
            <a:cxnSpLocks/>
            <a:stCxn id="16" idx="1"/>
            <a:endCxn id="16" idx="3"/>
          </p:cNvCxnSpPr>
          <p:nvPr/>
        </p:nvCxnSpPr>
        <p:spPr>
          <a:xfrm rot="10800000" flipH="1">
            <a:off x="2346938" y="4338125"/>
            <a:ext cx="2160240" cy="12700"/>
          </a:xfrm>
          <a:prstGeom prst="curvedConnector5">
            <a:avLst>
              <a:gd name="adj1" fmla="val -18367"/>
              <a:gd name="adj2" fmla="val -19279039"/>
              <a:gd name="adj3" fmla="val 120313"/>
            </a:avLst>
          </a:prstGeom>
          <a:ln w="12700">
            <a:prstDash val="lg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D67AB463-5373-CB5B-CF78-01167FED45A0}"/>
              </a:ext>
            </a:extLst>
          </p:cNvPr>
          <p:cNvSpPr txBox="1"/>
          <p:nvPr/>
        </p:nvSpPr>
        <p:spPr>
          <a:xfrm>
            <a:off x="2108480" y="4767628"/>
            <a:ext cx="3048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CN" dirty="0"/>
              <a:t>while(socket.isConnected())</a:t>
            </a:r>
          </a:p>
        </p:txBody>
      </p:sp>
      <p:sp>
        <p:nvSpPr>
          <p:cNvPr id="47" name="标题 4">
            <a:extLst>
              <a:ext uri="{FF2B5EF4-FFF2-40B4-BE49-F238E27FC236}">
                <a16:creationId xmlns:a16="http://schemas.microsoft.com/office/drawing/2014/main" id="{9DC01F5B-6BA9-B129-29AE-C6101DDA27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6562" y="57066"/>
            <a:ext cx="9048623" cy="835874"/>
          </a:xfrm>
        </p:spPr>
        <p:txBody>
          <a:bodyPr>
            <a:normAutofit/>
          </a:bodyPr>
          <a:lstStyle/>
          <a:p>
            <a:r>
              <a:rPr lang="en-US" altLang="zh-CN" sz="4000" dirty="0"/>
              <a:t>Structure of Project: </a:t>
            </a:r>
            <a:r>
              <a:rPr lang="en-US" altLang="zh-CN" sz="4000" dirty="0" err="1"/>
              <a:t>ClientHandler</a:t>
            </a:r>
            <a:endParaRPr lang="zh-CN" sz="4000" dirty="0"/>
          </a:p>
        </p:txBody>
      </p:sp>
    </p:spTree>
    <p:extLst>
      <p:ext uri="{BB962C8B-B14F-4D97-AF65-F5344CB8AC3E}">
        <p14:creationId xmlns:p14="http://schemas.microsoft.com/office/powerpoint/2010/main" val="128811711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pic>
        <p:nvPicPr>
          <p:cNvPr id="9" name="图片 8">
            <a:extLst>
              <a:ext uri="{FF2B5EF4-FFF2-40B4-BE49-F238E27FC236}">
                <a16:creationId xmlns:a16="http://schemas.microsoft.com/office/drawing/2014/main" id="{C524C518-EE2B-B5C1-A3F1-AA5ACD8B2A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1196752"/>
            <a:ext cx="4838700" cy="2318343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40952D7E-EC2A-B189-5EC4-8096DA3BEEF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057228"/>
            <a:ext cx="4838700" cy="2324100"/>
          </a:xfrm>
          <a:prstGeom prst="rect">
            <a:avLst/>
          </a:prstGeom>
        </p:spPr>
      </p:pic>
      <p:pic>
        <p:nvPicPr>
          <p:cNvPr id="13" name="图片 12">
            <a:extLst>
              <a:ext uri="{FF2B5EF4-FFF2-40B4-BE49-F238E27FC236}">
                <a16:creationId xmlns:a16="http://schemas.microsoft.com/office/drawing/2014/main" id="{49BF166E-61AE-BFAD-964D-F23D8015C90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19242" y="1196751"/>
            <a:ext cx="4866604" cy="2318343"/>
          </a:xfrm>
          <a:prstGeom prst="rect">
            <a:avLst/>
          </a:prstGeom>
        </p:spPr>
      </p:pic>
      <p:sp>
        <p:nvSpPr>
          <p:cNvPr id="16" name="文本框 15">
            <a:extLst>
              <a:ext uri="{FF2B5EF4-FFF2-40B4-BE49-F238E27FC236}">
                <a16:creationId xmlns:a16="http://schemas.microsoft.com/office/drawing/2014/main" id="{189453F6-7CD6-546F-37C5-61584AB8F8BF}"/>
              </a:ext>
            </a:extLst>
          </p:cNvPr>
          <p:cNvSpPr txBox="1"/>
          <p:nvPr/>
        </p:nvSpPr>
        <p:spPr>
          <a:xfrm>
            <a:off x="6628974" y="4005064"/>
            <a:ext cx="4856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First, run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Then input Alice, Bob, and Carol to three clients, respectively.</a:t>
            </a:r>
          </a:p>
        </p:txBody>
      </p:sp>
    </p:spTree>
    <p:extLst>
      <p:ext uri="{BB962C8B-B14F-4D97-AF65-F5344CB8AC3E}">
        <p14:creationId xmlns:p14="http://schemas.microsoft.com/office/powerpoint/2010/main" val="260581415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9453F6-7CD6-546F-37C5-61584AB8F8BF}"/>
              </a:ext>
            </a:extLst>
          </p:cNvPr>
          <p:cNvSpPr txBox="1"/>
          <p:nvPr/>
        </p:nvSpPr>
        <p:spPr>
          <a:xfrm>
            <a:off x="6628974" y="4005064"/>
            <a:ext cx="4856872" cy="169277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Upper-left: outputs of the server.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altLang="zh-CN" sz="26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altLang="zh-CN" sz="2600" dirty="0"/>
              <a:t>Lower-left and upper-right: outputs of the clients.</a:t>
            </a: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45ED89B4-A6FB-0FC4-165F-C6764DED430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8" y="1196751"/>
            <a:ext cx="4838700" cy="2343449"/>
          </a:xfrm>
          <a:prstGeom prst="rect">
            <a:avLst/>
          </a:prstGeom>
        </p:spPr>
      </p:pic>
      <p:pic>
        <p:nvPicPr>
          <p:cNvPr id="7" name="图片 6">
            <a:extLst>
              <a:ext uri="{FF2B5EF4-FFF2-40B4-BE49-F238E27FC236}">
                <a16:creationId xmlns:a16="http://schemas.microsoft.com/office/drawing/2014/main" id="{9115831F-E33D-B9DF-47CF-69854F0C11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112016"/>
            <a:ext cx="4838699" cy="2269312"/>
          </a:xfrm>
          <a:prstGeom prst="rect">
            <a:avLst/>
          </a:prstGeom>
        </p:spPr>
      </p:pic>
      <p:pic>
        <p:nvPicPr>
          <p:cNvPr id="10" name="图片 9">
            <a:extLst>
              <a:ext uri="{FF2B5EF4-FFF2-40B4-BE49-F238E27FC236}">
                <a16:creationId xmlns:a16="http://schemas.microsoft.com/office/drawing/2014/main" id="{6C5F0A01-9C2C-9459-31E7-B0FF98C3FA4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975" y="1196751"/>
            <a:ext cx="4838698" cy="22010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945781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9" name="标题 4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zh-CN" sz="4000" dirty="0"/>
              <a:t>Sample Output</a:t>
            </a:r>
            <a:endParaRPr lang="zh-CN" sz="4000" dirty="0"/>
          </a:p>
        </p:txBody>
      </p:sp>
      <p:sp>
        <p:nvSpPr>
          <p:cNvPr id="16" name="文本框 15">
            <a:extLst>
              <a:ext uri="{FF2B5EF4-FFF2-40B4-BE49-F238E27FC236}">
                <a16:creationId xmlns:a16="http://schemas.microsoft.com/office/drawing/2014/main" id="{189453F6-7CD6-546F-37C5-61584AB8F8BF}"/>
              </a:ext>
            </a:extLst>
          </p:cNvPr>
          <p:cNvSpPr txBox="1"/>
          <p:nvPr/>
        </p:nvSpPr>
        <p:spPr>
          <a:xfrm>
            <a:off x="6628974" y="4005064"/>
            <a:ext cx="4856872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Upper-left: Alice sends messages.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Lower-left: Bob receives messages from Alice.</a:t>
            </a:r>
          </a:p>
          <a:p>
            <a:pPr marL="285750" indent="-285750">
              <a:spcAft>
                <a:spcPts val="1200"/>
              </a:spcAft>
              <a:buFont typeface="Arial" panose="020B0604020202020204" pitchFamily="34" charset="0"/>
              <a:buChar char="•"/>
            </a:pPr>
            <a:r>
              <a:rPr lang="en-US" altLang="zh-CN" sz="2400" dirty="0"/>
              <a:t>Upper-right: Carol’s view when Alice logs out.</a:t>
            </a:r>
          </a:p>
        </p:txBody>
      </p:sp>
      <p:pic>
        <p:nvPicPr>
          <p:cNvPr id="3" name="图片 2">
            <a:extLst>
              <a:ext uri="{FF2B5EF4-FFF2-40B4-BE49-F238E27FC236}">
                <a16:creationId xmlns:a16="http://schemas.microsoft.com/office/drawing/2014/main" id="{E539A13E-D7BD-7800-B7D3-08CB8AC35F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4327" y="1196751"/>
            <a:ext cx="4827616" cy="2201097"/>
          </a:xfrm>
          <a:prstGeom prst="rect">
            <a:avLst/>
          </a:prstGeom>
        </p:spPr>
      </p:pic>
      <p:pic>
        <p:nvPicPr>
          <p:cNvPr id="6" name="图片 5">
            <a:extLst>
              <a:ext uri="{FF2B5EF4-FFF2-40B4-BE49-F238E27FC236}">
                <a16:creationId xmlns:a16="http://schemas.microsoft.com/office/drawing/2014/main" id="{24AA0B12-0941-F8B0-F891-028677FB76B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24328" y="4253904"/>
            <a:ext cx="4827616" cy="2127424"/>
          </a:xfrm>
          <a:prstGeom prst="rect">
            <a:avLst/>
          </a:prstGeom>
        </p:spPr>
      </p:pic>
      <p:pic>
        <p:nvPicPr>
          <p:cNvPr id="11" name="图片 10">
            <a:extLst>
              <a:ext uri="{FF2B5EF4-FFF2-40B4-BE49-F238E27FC236}">
                <a16:creationId xmlns:a16="http://schemas.microsoft.com/office/drawing/2014/main" id="{EED33F00-867B-A51B-057A-DEB08406B85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28974" y="1196752"/>
            <a:ext cx="4856872" cy="22536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7862871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83" name="Subtitle 14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sz="2800" b="1"/>
              <a:t>林天麟 教授</a:t>
            </a:r>
            <a:endParaRPr lang="en-US" sz="2800" b="1"/>
          </a:p>
          <a:p>
            <a:r>
              <a:rPr lang="zh-CN"/>
              <a:t>香港中文大学（深圳）</a:t>
            </a:r>
            <a:endParaRPr lang="en-US"/>
          </a:p>
          <a:p>
            <a:r>
              <a:rPr lang="zh-CN"/>
              <a:t>机器人与</a:t>
            </a:r>
            <a:r>
              <a:rPr lang="zh-TW"/>
              <a:t>人工智能实验室</a:t>
            </a:r>
            <a:endParaRPr lang="en-US"/>
          </a:p>
          <a:p>
            <a:r>
              <a:rPr lang="en-US"/>
              <a:t>WeChat: tinlunlam</a:t>
            </a:r>
            <a:endParaRPr lang="zh-CN"/>
          </a:p>
        </p:txBody>
      </p:sp>
      <p:sp>
        <p:nvSpPr>
          <p:cNvPr id="1048584" name="AutoShape 2"/>
          <p:cNvSpPr>
            <a:spLocks noChangeAspect="1" noChangeArrowheads="1"/>
          </p:cNvSpPr>
          <p:nvPr/>
        </p:nvSpPr>
        <p:spPr>
          <a:xfrm>
            <a:off x="155575" y="-144463"/>
            <a:ext cx="304800" cy="3048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/>
          <a:lstStyle/>
          <a:p>
            <a:endParaRPr lang="en-US"/>
          </a:p>
        </p:txBody>
      </p:sp>
      <p:pic>
        <p:nvPicPr>
          <p:cNvPr id="2097154" name="Picture 4"/>
          <p:cNvPicPr>
            <a:picLocks noChangeAspect="1" noChangeArrowheads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0"/>
            <a:ext cx="12344399" cy="6858000"/>
          </a:xfrm>
          <a:prstGeom prst="rect">
            <a:avLst/>
          </a:prstGeom>
          <a:noFill/>
        </p:spPr>
      </p:pic>
      <p:sp>
        <p:nvSpPr>
          <p:cNvPr id="1048585" name="Title 18"/>
          <p:cNvSpPr>
            <a:spLocks noGrp="1"/>
          </p:cNvSpPr>
          <p:nvPr>
            <p:ph type="title"/>
          </p:nvPr>
        </p:nvSpPr>
        <p:spPr>
          <a:xfrm>
            <a:off x="3552037" y="2894570"/>
            <a:ext cx="5087926" cy="1783234"/>
          </a:xfrm>
        </p:spPr>
        <p:txBody>
          <a:bodyPr/>
          <a:lstStyle/>
          <a:p>
            <a:pPr algn="ctr"/>
            <a:r>
              <a:rPr lang="en-US" sz="6000"/>
              <a:t>T</a:t>
            </a:r>
            <a:r>
              <a:rPr lang="en-US" sz="4800"/>
              <a:t>HANK </a:t>
            </a:r>
            <a:r>
              <a:rPr lang="en-US" sz="6000"/>
              <a:t>Y</a:t>
            </a:r>
            <a:r>
              <a:rPr lang="en-US" sz="4800"/>
              <a:t>OU</a:t>
            </a:r>
          </a:p>
        </p:txBody>
      </p:sp>
    </p:spTree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KSO_WPP_MARK_KEY" val="1fe9a046-a2a9-43bc-a645-b850c7246860"/>
  <p:tag name="COMMONDATA" val="eyJoZGlkIjoiZTA3OWNmMjM5Yzk3NTBiMmZkZTUxNTExMWY5ZTUxMGQifQ=="/>
</p:tagLst>
</file>

<file path=ppt/theme/theme1.xml><?xml version="1.0" encoding="utf-8"?>
<a:theme xmlns:a="http://schemas.openxmlformats.org/drawingml/2006/main" name="Office 主题​​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微软雅黑"/>
        <a:ea typeface=""/>
        <a:cs typeface=""/>
        <a:font script="Jpan" typeface="游ゴシック Light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微软雅黑"/>
        <a:ea typeface=""/>
        <a:cs typeface=""/>
        <a:font script="Jpan" typeface="游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6368</TotalTime>
  <Words>361</Words>
  <Application>Microsoft Macintosh PowerPoint</Application>
  <PresentationFormat>Widescreen</PresentationFormat>
  <Paragraphs>71</Paragraphs>
  <Slides>9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7" baseType="lpstr">
      <vt:lpstr>等线</vt:lpstr>
      <vt:lpstr>楷体</vt:lpstr>
      <vt:lpstr>微软雅黑</vt:lpstr>
      <vt:lpstr>Arial</vt:lpstr>
      <vt:lpstr>Calibri</vt:lpstr>
      <vt:lpstr>Calibri Light</vt:lpstr>
      <vt:lpstr>Wingdings</vt:lpstr>
      <vt:lpstr>Office 主题​​</vt:lpstr>
      <vt:lpstr>CSC1004 Tutorial 2 Zhihan Ning</vt:lpstr>
      <vt:lpstr>Framework of Project #1</vt:lpstr>
      <vt:lpstr>Structure of Project: Client</vt:lpstr>
      <vt:lpstr>Structure of Project: Server</vt:lpstr>
      <vt:lpstr>Structure of Project: ClientHandler</vt:lpstr>
      <vt:lpstr>Sample Output</vt:lpstr>
      <vt:lpstr>Sample Output</vt:lpstr>
      <vt:lpstr>Sample Output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脉象组近期工作 20310917</dc:title>
  <dc:creator>TEL-AN00a</dc:creator>
  <cp:lastModifiedBy>Prof. LIU Guiliang (SDS)</cp:lastModifiedBy>
  <cp:revision>414</cp:revision>
  <dcterms:created xsi:type="dcterms:W3CDTF">2021-09-16T09:09:00Z</dcterms:created>
  <dcterms:modified xsi:type="dcterms:W3CDTF">2024-02-02T05:38:52Z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DEF2CC9F1FF44862A3C220416D675C3E</vt:lpwstr>
  </property>
  <property fmtid="{D5CDD505-2E9C-101B-9397-08002B2CF9AE}" pid="3" name="KSOProductBuildVer">
    <vt:lpwstr>2052-11.1.0.13703</vt:lpwstr>
  </property>
</Properties>
</file>