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334" r:id="rId3"/>
    <p:sldId id="340" r:id="rId4"/>
    <p:sldId id="337" r:id="rId5"/>
    <p:sldId id="343" r:id="rId6"/>
    <p:sldId id="341" r:id="rId7"/>
    <p:sldId id="344" r:id="rId8"/>
    <p:sldId id="346" r:id="rId9"/>
    <p:sldId id="333" r:id="rId10"/>
    <p:sldId id="345" r:id="rId11"/>
    <p:sldId id="342" r:id="rId12"/>
    <p:sldId id="262" r:id="rId13"/>
  </p:sldIdLst>
  <p:sldSz cx="12192000" cy="6858000"/>
  <p:notesSz cx="6858000" cy="9144000"/>
  <p:custDataLst>
    <p:tags r:id="rId15"/>
  </p:custDataLst>
  <p:defaultText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x j" initials="zj"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23F59"/>
    <a:srgbClr val="FEFEFE"/>
    <a:srgbClr val="FFDBDB"/>
    <a:srgbClr val="FBFDF8"/>
    <a:srgbClr val="E8F5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3" autoAdjust="0"/>
    <p:restoredTop sz="94660"/>
  </p:normalViewPr>
  <p:slideViewPr>
    <p:cSldViewPr>
      <p:cViewPr varScale="1">
        <p:scale>
          <a:sx n="107" d="100"/>
          <a:sy n="107" d="100"/>
        </p:scale>
        <p:origin x="68" y="1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96"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1048597"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rPr lang="zh-CN" altLang="en-US"/>
              <a:t>2024/3/29</a:t>
            </a:fld>
            <a:endParaRPr kumimoji="1" lang="zh-CN" altLang="en-US"/>
          </a:p>
        </p:txBody>
      </p:sp>
      <p:sp>
        <p:nvSpPr>
          <p:cNvPr id="1048598"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599"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1048600"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1048601"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rPr/>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备注占位符 1048594"/>
          <p:cNvSpPr>
            <a:spLocks noGrp="1"/>
          </p:cNvSpPr>
          <p:nvPr>
            <p:ph type="body" idx="1"/>
          </p:nvPr>
        </p:nvSpPr>
        <p:spPr/>
        <p:txBody>
          <a:bodyPr/>
          <a:lstStyle/>
          <a:p>
            <a:endParaRPr 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pic>
        <p:nvPicPr>
          <p:cNvPr id="2097155" name="Picture 11"/>
          <p:cNvPicPr>
            <a:picLocks noChangeAspect="1"/>
          </p:cNvPicPr>
          <p:nvPr/>
        </p:nvPicPr>
        <p:blipFill rotWithShape="1">
          <a:blip r:embed="rId2"/>
          <a:srcRect r="2593" b="1375"/>
          <a:stretch>
            <a:fillRect/>
          </a:stretch>
        </p:blipFill>
        <p:spPr>
          <a:xfrm>
            <a:off x="5" y="1"/>
            <a:ext cx="12191996" cy="6858000"/>
          </a:xfrm>
          <a:prstGeom prst="rect">
            <a:avLst/>
          </a:prstGeom>
        </p:spPr>
      </p:pic>
      <p:sp>
        <p:nvSpPr>
          <p:cNvPr id="1048591" name="矩形 16"/>
          <p:cNvSpPr/>
          <p:nvPr/>
        </p:nvSpPr>
        <p:spPr>
          <a:xfrm>
            <a:off x="4" y="2235199"/>
            <a:ext cx="8302166" cy="1571190"/>
          </a:xfrm>
          <a:prstGeom prst="rect">
            <a:avLst/>
          </a:prstGeom>
          <a:solidFill>
            <a:srgbClr val="632E62">
              <a:alpha val="89804"/>
            </a:srgbClr>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solidFill>
                <a:srgbClr val="FFFFFF"/>
              </a:solidFill>
              <a:latin typeface="Calibri" panose="020F0502020204030204"/>
              <a:ea typeface="等线" panose="02010600030101010101" charset="-122"/>
            </a:endParaRPr>
          </a:p>
        </p:txBody>
      </p:sp>
      <p:sp>
        <p:nvSpPr>
          <p:cNvPr id="1048592" name="副标题 2"/>
          <p:cNvSpPr>
            <a:spLocks noGrp="1"/>
          </p:cNvSpPr>
          <p:nvPr>
            <p:ph type="subTitle" idx="1"/>
          </p:nvPr>
        </p:nvSpPr>
        <p:spPr>
          <a:xfrm>
            <a:off x="846670" y="4986867"/>
            <a:ext cx="5757334" cy="1364266"/>
          </a:xfrm>
        </p:spPr>
        <p:txBody>
          <a:bodyPr>
            <a:normAutofit/>
          </a:bodyPr>
          <a:lstStyle>
            <a:lvl1pPr marL="0" lvl="0" indent="0" algn="l">
              <a:buNone/>
              <a:defRPr lang="zh-CN" sz="2400" kern="1200">
                <a:solidFill>
                  <a:schemeClr val="tx1"/>
                </a:solidFill>
                <a:latin typeface="Calibri" panose="020F0502020204030204"/>
                <a:ea typeface="楷体" panose="02010609060101010101" charset="-122"/>
              </a:defRPr>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pic>
        <p:nvPicPr>
          <p:cNvPr id="2097156" name="Picture 5"/>
          <p:cNvPicPr>
            <a:picLocks noChangeAspect="1"/>
          </p:cNvPicPr>
          <p:nvPr/>
        </p:nvPicPr>
        <p:blipFill rotWithShape="1">
          <a:blip r:embed="rId3"/>
          <a:srcRect l="6961" t="35708" b="36372"/>
          <a:stretch>
            <a:fillRect/>
          </a:stretch>
        </p:blipFill>
        <p:spPr>
          <a:xfrm>
            <a:off x="174170" y="309796"/>
            <a:ext cx="5821347" cy="1204332"/>
          </a:xfrm>
          <a:prstGeom prst="rect">
            <a:avLst/>
          </a:prstGeom>
          <a:noFill/>
          <a:ln>
            <a:noFill/>
          </a:ln>
        </p:spPr>
      </p:pic>
      <p:sp>
        <p:nvSpPr>
          <p:cNvPr id="1048593" name="标题 1"/>
          <p:cNvSpPr>
            <a:spLocks noGrp="1"/>
          </p:cNvSpPr>
          <p:nvPr>
            <p:ph type="ctrTitle"/>
          </p:nvPr>
        </p:nvSpPr>
        <p:spPr>
          <a:xfrm>
            <a:off x="595085" y="2336800"/>
            <a:ext cx="7707085" cy="1365198"/>
          </a:xfrm>
        </p:spPr>
        <p:txBody>
          <a:bodyPr anchor="ctr">
            <a:normAutofit/>
          </a:bodyPr>
          <a:lstStyle>
            <a:lvl1pPr lvl="0" algn="l">
              <a:defRPr lang="zh-CN" sz="4800" b="1" kern="1200">
                <a:solidFill>
                  <a:schemeClr val="bg1"/>
                </a:solidFill>
                <a:latin typeface="楷体" panose="02010609060101010101" charset="-122"/>
                <a:ea typeface="楷体" panose="02010609060101010101" charset="-122"/>
              </a:defRPr>
            </a:lvl1pPr>
          </a:lstStyle>
          <a:p>
            <a:r>
              <a:rPr lang="zh-CN"/>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pic>
        <p:nvPicPr>
          <p:cNvPr id="2097152" name="Picture 2"/>
          <p:cNvPicPr>
            <a:picLocks noChangeAspect="1"/>
          </p:cNvPicPr>
          <p:nvPr/>
        </p:nvPicPr>
        <p:blipFill rotWithShape="1">
          <a:blip r:embed="rId2"/>
          <a:srcRect l="4479" t="45070" r="4189" b="45659"/>
          <a:stretch>
            <a:fillRect/>
          </a:stretch>
        </p:blipFill>
        <p:spPr>
          <a:xfrm>
            <a:off x="0" y="1"/>
            <a:ext cx="12179299" cy="927100"/>
          </a:xfrm>
          <a:prstGeom prst="rect">
            <a:avLst/>
          </a:prstGeom>
        </p:spPr>
      </p:pic>
      <p:sp>
        <p:nvSpPr>
          <p:cNvPr id="1048578" name="Content Placeholder 2"/>
          <p:cNvSpPr>
            <a:spLocks noGrp="1"/>
          </p:cNvSpPr>
          <p:nvPr>
            <p:ph idx="1"/>
          </p:nvPr>
        </p:nvSpPr>
        <p:spPr>
          <a:xfrm>
            <a:off x="724328" y="1320803"/>
            <a:ext cx="10720469" cy="4930769"/>
          </a:xfrm>
        </p:spPr>
        <p:txBody>
          <a:bodyPr>
            <a:normAutofit/>
          </a:bodyPr>
          <a:lstStyle>
            <a:lvl1pPr marL="342900" lvl="0" indent="-342900">
              <a:lnSpc>
                <a:spcPct val="150000"/>
              </a:lnSpc>
              <a:buClr>
                <a:srgbClr val="7030A0"/>
              </a:buClr>
              <a:buSzPct val="80000"/>
              <a:buFont typeface="Wingdings" panose="05000000000000000000" pitchFamily="2" charset="2"/>
              <a:buChar char="u"/>
              <a:defRPr sz="2400">
                <a:solidFill>
                  <a:schemeClr val="tx1"/>
                </a:solidFill>
                <a:latin typeface="微软雅黑" panose="020B0503020204020204" charset="-122"/>
                <a:ea typeface="微软雅黑" panose="020B0503020204020204" charset="-122"/>
              </a:defRPr>
            </a:lvl1pPr>
            <a:lvl2pPr marL="742950" lvl="1" indent="-285750">
              <a:lnSpc>
                <a:spcPct val="150000"/>
              </a:lnSpc>
              <a:buClr>
                <a:srgbClr val="7030A0"/>
              </a:buClr>
              <a:buSzPct val="80000"/>
              <a:buFont typeface="Wingdings" panose="05000000000000000000" pitchFamily="2" charset="2"/>
              <a:buChar char="u"/>
              <a:defRPr sz="2000">
                <a:solidFill>
                  <a:schemeClr val="tx1"/>
                </a:solidFill>
                <a:latin typeface="微软雅黑" panose="020B0503020204020204" charset="-122"/>
                <a:ea typeface="微软雅黑" panose="020B0503020204020204" charset="-122"/>
              </a:defRPr>
            </a:lvl2pPr>
            <a:lvl3pPr marL="1143000" lvl="2" indent="-228600">
              <a:lnSpc>
                <a:spcPct val="150000"/>
              </a:lnSpc>
              <a:buClr>
                <a:srgbClr val="7030A0"/>
              </a:buClr>
              <a:buSzPct val="80000"/>
              <a:buFont typeface="Wingdings" panose="05000000000000000000" pitchFamily="2" charset="2"/>
              <a:buChar char="u"/>
              <a:defRPr sz="1800">
                <a:solidFill>
                  <a:schemeClr val="tx1"/>
                </a:solidFill>
                <a:latin typeface="微软雅黑" panose="020B0503020204020204" charset="-122"/>
                <a:ea typeface="微软雅黑" panose="020B0503020204020204" charset="-122"/>
              </a:defRPr>
            </a:lvl3pPr>
            <a:lvl4pPr marL="1600200" lvl="3"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charset="-122"/>
                <a:ea typeface="微软雅黑" panose="020B0503020204020204" charset="-122"/>
              </a:defRPr>
            </a:lvl4pPr>
            <a:lvl5pPr marL="2057400" lvl="4" indent="-228600">
              <a:lnSpc>
                <a:spcPct val="150000"/>
              </a:lnSpc>
              <a:buClr>
                <a:srgbClr val="7030A0"/>
              </a:buClr>
              <a:buSzPct val="80000"/>
              <a:buFont typeface="Wingdings" panose="05000000000000000000" pitchFamily="2" charset="2"/>
              <a:buChar char="u"/>
              <a:defRPr sz="1600">
                <a:solidFill>
                  <a:schemeClr val="tx1"/>
                </a:solidFill>
                <a:latin typeface="微软雅黑" panose="020B0503020204020204" charset="-122"/>
                <a:ea typeface="微软雅黑" panose="020B0503020204020204" charset="-122"/>
              </a:defRPr>
            </a:lvl5pPr>
          </a:lstStyle>
          <a:p>
            <a:pPr lvl="0"/>
            <a:r>
              <a:rPr lang="zh-TW"/>
              <a:t>按一下以編輯母片文字樣式</a:t>
            </a:r>
          </a:p>
          <a:p>
            <a:pPr lvl="1"/>
            <a:r>
              <a:rPr lang="zh-TW"/>
              <a:t>第二層</a:t>
            </a:r>
          </a:p>
          <a:p>
            <a:pPr lvl="2"/>
            <a:r>
              <a:rPr lang="zh-TW"/>
              <a:t>第三層</a:t>
            </a:r>
          </a:p>
          <a:p>
            <a:pPr lvl="3"/>
            <a:r>
              <a:rPr lang="zh-TW"/>
              <a:t>第四層</a:t>
            </a:r>
          </a:p>
          <a:p>
            <a:pPr lvl="4"/>
            <a:r>
              <a:rPr lang="zh-TW"/>
              <a:t>第五層</a:t>
            </a:r>
            <a:endParaRPr lang="en-US"/>
          </a:p>
        </p:txBody>
      </p:sp>
      <p:sp>
        <p:nvSpPr>
          <p:cNvPr id="1048579" name="矩形 16"/>
          <p:cNvSpPr/>
          <p:nvPr/>
        </p:nvSpPr>
        <p:spPr>
          <a:xfrm>
            <a:off x="0" y="932"/>
            <a:ext cx="12192000" cy="949360"/>
          </a:xfrm>
          <a:prstGeom prst="rect">
            <a:avLst/>
          </a:prstGeom>
          <a:solidFill>
            <a:srgbClr val="632E62">
              <a:alpha val="89804"/>
            </a:srgbClr>
          </a:solidFill>
          <a:ln>
            <a:noFill/>
          </a:ln>
        </p:spPr>
        <p:txBody>
          <a:bodyPr anchor="ctr"/>
          <a:lstStyle/>
          <a:p>
            <a:pPr marL="0" lvl="0" indent="0" algn="ctr" defTabSz="914400">
              <a:lnSpc>
                <a:spcPct val="100000"/>
              </a:lnSpc>
              <a:spcBef>
                <a:spcPts val="0"/>
              </a:spcBef>
              <a:spcAft>
                <a:spcPts val="0"/>
              </a:spcAft>
              <a:buClrTx/>
              <a:buSzTx/>
              <a:buFontTx/>
              <a:buNone/>
            </a:pPr>
            <a:endParaRPr lang="zh-CN" sz="1800" b="0" i="0" u="none" strike="noStrike" kern="1200" spc="0" baseline="0">
              <a:solidFill>
                <a:srgbClr val="FFFFFF"/>
              </a:solidFill>
              <a:latin typeface="等线" panose="02010600030101010101" charset="-122"/>
              <a:ea typeface="等线" panose="02010600030101010101" charset="-122"/>
            </a:endParaRPr>
          </a:p>
        </p:txBody>
      </p:sp>
      <p:pic>
        <p:nvPicPr>
          <p:cNvPr id="2097153" name="图片 18"/>
          <p:cNvPicPr>
            <a:picLocks noChangeAspect="1"/>
          </p:cNvPicPr>
          <p:nvPr/>
        </p:nvPicPr>
        <p:blipFill>
          <a:blip r:embed="rId3"/>
          <a:stretch>
            <a:fillRect/>
          </a:stretch>
        </p:blipFill>
        <p:spPr>
          <a:xfrm>
            <a:off x="8718320" y="84549"/>
            <a:ext cx="3432584" cy="770458"/>
          </a:xfrm>
          <a:prstGeom prst="rect">
            <a:avLst/>
          </a:prstGeom>
        </p:spPr>
      </p:pic>
      <p:sp>
        <p:nvSpPr>
          <p:cNvPr id="1048580" name="Title 1"/>
          <p:cNvSpPr>
            <a:spLocks noGrp="1"/>
          </p:cNvSpPr>
          <p:nvPr>
            <p:ph type="title"/>
          </p:nvPr>
        </p:nvSpPr>
        <p:spPr>
          <a:xfrm>
            <a:off x="724328" y="51841"/>
            <a:ext cx="7884064" cy="835874"/>
          </a:xfrm>
        </p:spPr>
        <p:txBody>
          <a:bodyPr anchor="ctr">
            <a:normAutofit/>
          </a:bodyPr>
          <a:lstStyle>
            <a:lvl1pPr lvl="0">
              <a:defRPr sz="2800" b="1">
                <a:solidFill>
                  <a:schemeClr val="bg1"/>
                </a:solidFill>
                <a:latin typeface="微软雅黑" panose="020B0503020204020204" charset="-122"/>
                <a:ea typeface="微软雅黑" panose="020B0503020204020204" charset="-122"/>
              </a:defRPr>
            </a:lvl1pPr>
          </a:lstStyle>
          <a:p>
            <a:r>
              <a:rPr lang="zh-TW"/>
              <a:t>按一下以編輯母片標題樣式</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lvl="0" algn="l" defTabSz="914400">
        <a:lnSpc>
          <a:spcPct val="90000"/>
        </a:lnSpc>
        <a:spcBef>
          <a:spcPct val="0"/>
        </a:spcBef>
        <a:buNone/>
        <a:defRPr sz="4400" kern="1200">
          <a:solidFill>
            <a:schemeClr val="tx1"/>
          </a:solidFill>
          <a:latin typeface="Calibri Light" panose="020F0302020204030204"/>
          <a:ea typeface="宋体" panose="02010600030101010101" pitchFamily="2" charset="-122"/>
        </a:defRPr>
      </a:lvl1pPr>
    </p:titleStyle>
    <p:bodyStyle>
      <a:lvl1pPr marL="228600" lvl="0" indent="-228600" algn="l" defTabSz="914400">
        <a:lnSpc>
          <a:spcPct val="90000"/>
        </a:lnSpc>
        <a:spcBef>
          <a:spcPts val="1000"/>
        </a:spcBef>
        <a:buFont typeface="Arial" panose="020B0604020202020204"/>
        <a:buChar char="•"/>
        <a:defRPr sz="2800" kern="1200">
          <a:solidFill>
            <a:schemeClr val="tx1"/>
          </a:solidFill>
          <a:latin typeface="Calibri" panose="020F0502020204030204"/>
          <a:ea typeface="宋体" panose="02010600030101010101" pitchFamily="2" charset="-122"/>
        </a:defRPr>
      </a:lvl1pPr>
      <a:lvl2pPr marL="685800" lvl="1" indent="-228600" algn="l" defTabSz="914400">
        <a:lnSpc>
          <a:spcPct val="90000"/>
        </a:lnSpc>
        <a:spcBef>
          <a:spcPts val="500"/>
        </a:spcBef>
        <a:buFont typeface="Arial" panose="020B0604020202020204"/>
        <a:buChar char="•"/>
        <a:defRPr sz="2400" kern="1200">
          <a:solidFill>
            <a:schemeClr val="tx1"/>
          </a:solidFill>
          <a:latin typeface="Calibri" panose="020F0502020204030204"/>
          <a:ea typeface="宋体" panose="02010600030101010101" pitchFamily="2" charset="-122"/>
        </a:defRPr>
      </a:lvl2pPr>
      <a:lvl3pPr marL="1143000" lvl="2" indent="-228600" algn="l" defTabSz="914400">
        <a:lnSpc>
          <a:spcPct val="90000"/>
        </a:lnSpc>
        <a:spcBef>
          <a:spcPts val="500"/>
        </a:spcBef>
        <a:buFont typeface="Arial" panose="020B0604020202020204"/>
        <a:buChar char="•"/>
        <a:defRPr sz="2000" kern="1200">
          <a:solidFill>
            <a:schemeClr val="tx1"/>
          </a:solidFill>
          <a:latin typeface="Calibri" panose="020F0502020204030204"/>
          <a:ea typeface="宋体" panose="02010600030101010101" pitchFamily="2" charset="-122"/>
        </a:defRPr>
      </a:lvl3pPr>
      <a:lvl4pPr marL="1600200" lvl="3"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4pPr>
      <a:lvl5pPr marL="2057400" lvl="4"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5pPr>
      <a:lvl6pPr marL="2514600" lvl="5"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6pPr>
      <a:lvl7pPr marL="2971800" lvl="6"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7pPr>
      <a:lvl8pPr marL="3429000" lvl="7"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8pPr>
      <a:lvl9pPr marL="3886200" lvl="8" indent="-228600" algn="l" defTabSz="914400">
        <a:lnSpc>
          <a:spcPct val="90000"/>
        </a:lnSpc>
        <a:spcBef>
          <a:spcPts val="500"/>
        </a:spcBef>
        <a:buFont typeface="Arial" panose="020B0604020202020204"/>
        <a:buChar char="•"/>
        <a:defRPr sz="1800" kern="1200">
          <a:solidFill>
            <a:schemeClr val="tx1"/>
          </a:solidFill>
          <a:latin typeface="Calibri" panose="020F0502020204030204"/>
          <a:ea typeface="宋体" panose="02010600030101010101" pitchFamily="2" charset="-122"/>
        </a:defRPr>
      </a:lvl9pPr>
    </p:bodyStyle>
    <p:otherStyle>
      <a:lvl1pPr marL="0" lvl="0" algn="l" defTabSz="914400">
        <a:defRPr sz="1800" kern="1200">
          <a:solidFill>
            <a:schemeClr val="tx1"/>
          </a:solidFill>
          <a:latin typeface="Calibri" panose="020F0502020204030204"/>
          <a:ea typeface="宋体" panose="02010600030101010101" pitchFamily="2" charset="-122"/>
        </a:defRPr>
      </a:lvl1pPr>
      <a:lvl2pPr marL="457200" lvl="1" algn="l" defTabSz="914400">
        <a:defRPr sz="1800" kern="1200">
          <a:solidFill>
            <a:schemeClr val="tx1"/>
          </a:solidFill>
          <a:latin typeface="Calibri" panose="020F0502020204030204"/>
          <a:ea typeface="宋体" panose="02010600030101010101" pitchFamily="2" charset="-122"/>
        </a:defRPr>
      </a:lvl2pPr>
      <a:lvl3pPr marL="914400" lvl="2" algn="l" defTabSz="914400">
        <a:defRPr sz="1800" kern="1200">
          <a:solidFill>
            <a:schemeClr val="tx1"/>
          </a:solidFill>
          <a:latin typeface="Calibri" panose="020F0502020204030204"/>
          <a:ea typeface="宋体" panose="02010600030101010101" pitchFamily="2" charset="-122"/>
        </a:defRPr>
      </a:lvl3pPr>
      <a:lvl4pPr marL="1371600" lvl="3" algn="l" defTabSz="914400">
        <a:defRPr sz="1800" kern="1200">
          <a:solidFill>
            <a:schemeClr val="tx1"/>
          </a:solidFill>
          <a:latin typeface="Calibri" panose="020F0502020204030204"/>
          <a:ea typeface="宋体" panose="02010600030101010101" pitchFamily="2" charset="-122"/>
        </a:defRPr>
      </a:lvl4pPr>
      <a:lvl5pPr marL="1828800" lvl="4" algn="l" defTabSz="914400">
        <a:defRPr sz="1800" kern="1200">
          <a:solidFill>
            <a:schemeClr val="tx1"/>
          </a:solidFill>
          <a:latin typeface="Calibri" panose="020F0502020204030204"/>
          <a:ea typeface="宋体" panose="02010600030101010101" pitchFamily="2" charset="-122"/>
        </a:defRPr>
      </a:lvl5pPr>
      <a:lvl6pPr marL="2286000" lvl="5" algn="l" defTabSz="914400">
        <a:defRPr sz="1800" kern="1200">
          <a:solidFill>
            <a:schemeClr val="tx1"/>
          </a:solidFill>
          <a:latin typeface="Calibri" panose="020F0502020204030204"/>
          <a:ea typeface="宋体" panose="02010600030101010101" pitchFamily="2" charset="-122"/>
        </a:defRPr>
      </a:lvl6pPr>
      <a:lvl7pPr marL="2743200" lvl="6" algn="l" defTabSz="914400">
        <a:defRPr sz="1800" kern="1200">
          <a:solidFill>
            <a:schemeClr val="tx1"/>
          </a:solidFill>
          <a:latin typeface="Calibri" panose="020F0502020204030204"/>
          <a:ea typeface="宋体" panose="02010600030101010101" pitchFamily="2" charset="-122"/>
        </a:defRPr>
      </a:lvl7pPr>
      <a:lvl8pPr marL="3200400" lvl="7" algn="l" defTabSz="914400">
        <a:defRPr sz="1800" kern="1200">
          <a:solidFill>
            <a:schemeClr val="tx1"/>
          </a:solidFill>
          <a:latin typeface="Calibri" panose="020F0502020204030204"/>
          <a:ea typeface="宋体" panose="02010600030101010101" pitchFamily="2" charset="-122"/>
        </a:defRPr>
      </a:lvl8pPr>
      <a:lvl9pPr marL="3657600" lvl="8" algn="l" defTabSz="914400">
        <a:defRPr sz="1800" kern="1200">
          <a:solidFill>
            <a:schemeClr val="tx1"/>
          </a:solidFill>
          <a:latin typeface="Calibri" panose="020F0502020204030204"/>
          <a:ea typeface="宋体" panose="02010600030101010101" pitchFamily="2" charset="-122"/>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itle 6"/>
          <p:cNvSpPr>
            <a:spLocks noGrp="1"/>
          </p:cNvSpPr>
          <p:nvPr>
            <p:ph type="ctrTitle"/>
          </p:nvPr>
        </p:nvSpPr>
        <p:spPr/>
        <p:txBody>
          <a:bodyPr>
            <a:normAutofit/>
          </a:bodyPr>
          <a:lstStyle/>
          <a:p>
            <a:pPr algn="ctr">
              <a:lnSpc>
                <a:spcPct val="100000"/>
              </a:lnSpc>
            </a:pPr>
            <a:r>
              <a:rPr lang="en-US" altLang="zh-CN" sz="4400" dirty="0">
                <a:latin typeface="Calibri" panose="020F0502020204030204"/>
              </a:rPr>
              <a:t>CSC1004 Tutorial 5</a:t>
            </a:r>
            <a:br>
              <a:rPr lang="en-US" altLang="zh-CN" sz="3600" dirty="0">
                <a:latin typeface="Calibri" panose="020F0502020204030204"/>
              </a:rPr>
            </a:br>
            <a:r>
              <a:rPr lang="en-US" altLang="zh-CN" sz="2400" dirty="0">
                <a:latin typeface="Calibri" panose="020F0502020204030204"/>
              </a:rPr>
              <a:t>Weilin Cai</a:t>
            </a:r>
            <a:endParaRPr lang="zh-CN" sz="3600" dirty="0">
              <a:latin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11E35-B1F7-7C18-C66A-6AA2EBDD826A}"/>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3A6973EA-4B0D-2DAD-450E-7EDDA2C60FDF}"/>
              </a:ext>
            </a:extLst>
          </p:cNvPr>
          <p:cNvSpPr>
            <a:spLocks noGrp="1"/>
          </p:cNvSpPr>
          <p:nvPr>
            <p:ph type="title"/>
          </p:nvPr>
        </p:nvSpPr>
        <p:spPr/>
        <p:txBody>
          <a:bodyPr>
            <a:normAutofit/>
          </a:bodyPr>
          <a:lstStyle/>
          <a:p>
            <a:r>
              <a:rPr lang="en-US" altLang="zh-CN" sz="4000" dirty="0"/>
              <a:t>Sample Input / Output</a:t>
            </a:r>
            <a:endParaRPr lang="zh-CN" sz="4000" dirty="0"/>
          </a:p>
        </p:txBody>
      </p:sp>
      <p:pic>
        <p:nvPicPr>
          <p:cNvPr id="4" name="图片 3">
            <a:extLst>
              <a:ext uri="{FF2B5EF4-FFF2-40B4-BE49-F238E27FC236}">
                <a16:creationId xmlns:a16="http://schemas.microsoft.com/office/drawing/2014/main" id="{3449A544-CC09-88B7-DFE6-4C196962B302}"/>
              </a:ext>
            </a:extLst>
          </p:cNvPr>
          <p:cNvPicPr>
            <a:picLocks noChangeAspect="1"/>
          </p:cNvPicPr>
          <p:nvPr/>
        </p:nvPicPr>
        <p:blipFill>
          <a:blip r:embed="rId2"/>
          <a:stretch>
            <a:fillRect/>
          </a:stretch>
        </p:blipFill>
        <p:spPr>
          <a:xfrm>
            <a:off x="275703" y="1412776"/>
            <a:ext cx="5820297" cy="4032448"/>
          </a:xfrm>
          <a:prstGeom prst="rect">
            <a:avLst/>
          </a:prstGeom>
        </p:spPr>
      </p:pic>
      <p:pic>
        <p:nvPicPr>
          <p:cNvPr id="6" name="图片 5">
            <a:extLst>
              <a:ext uri="{FF2B5EF4-FFF2-40B4-BE49-F238E27FC236}">
                <a16:creationId xmlns:a16="http://schemas.microsoft.com/office/drawing/2014/main" id="{A17DF40C-3F57-F0D9-59DB-83F6CC912790}"/>
              </a:ext>
            </a:extLst>
          </p:cNvPr>
          <p:cNvPicPr>
            <a:picLocks noChangeAspect="1"/>
          </p:cNvPicPr>
          <p:nvPr/>
        </p:nvPicPr>
        <p:blipFill>
          <a:blip r:embed="rId3"/>
          <a:stretch>
            <a:fillRect/>
          </a:stretch>
        </p:blipFill>
        <p:spPr>
          <a:xfrm>
            <a:off x="6384032" y="1412776"/>
            <a:ext cx="5504368" cy="4032448"/>
          </a:xfrm>
          <a:prstGeom prst="rect">
            <a:avLst/>
          </a:prstGeom>
        </p:spPr>
      </p:pic>
      <p:sp>
        <p:nvSpPr>
          <p:cNvPr id="8" name="文本框 7">
            <a:extLst>
              <a:ext uri="{FF2B5EF4-FFF2-40B4-BE49-F238E27FC236}">
                <a16:creationId xmlns:a16="http://schemas.microsoft.com/office/drawing/2014/main" id="{D1B581C3-DDC5-F308-8D54-3B0E48B50747}"/>
              </a:ext>
            </a:extLst>
          </p:cNvPr>
          <p:cNvSpPr txBox="1"/>
          <p:nvPr/>
        </p:nvSpPr>
        <p:spPr>
          <a:xfrm>
            <a:off x="2207568" y="5733256"/>
            <a:ext cx="8640960" cy="338554"/>
          </a:xfrm>
          <a:prstGeom prst="rect">
            <a:avLst/>
          </a:prstGeom>
          <a:noFill/>
        </p:spPr>
        <p:txBody>
          <a:bodyPr wrap="square" rtlCol="0">
            <a:spAutoFit/>
          </a:bodyPr>
          <a:lstStyle/>
          <a:p>
            <a:r>
              <a:rPr lang="en-US" altLang="zh-CN" sz="1600" dirty="0"/>
              <a:t>Player 1 picks (4,5) and forms five-stone-in-one-row, and the console show that the winner is Player 1.</a:t>
            </a:r>
          </a:p>
        </p:txBody>
      </p:sp>
    </p:spTree>
    <p:extLst>
      <p:ext uri="{BB962C8B-B14F-4D97-AF65-F5344CB8AC3E}">
        <p14:creationId xmlns:p14="http://schemas.microsoft.com/office/powerpoint/2010/main" val="145874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67294-1692-13C9-4AE4-925D7DD65DA4}"/>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03443453-2A6B-6A93-7ECA-8C93270AB094}"/>
              </a:ext>
            </a:extLst>
          </p:cNvPr>
          <p:cNvSpPr>
            <a:spLocks noGrp="1"/>
          </p:cNvSpPr>
          <p:nvPr>
            <p:ph type="title"/>
          </p:nvPr>
        </p:nvSpPr>
        <p:spPr>
          <a:xfrm>
            <a:off x="191344" y="71541"/>
            <a:ext cx="7884064" cy="835874"/>
          </a:xfrm>
        </p:spPr>
        <p:txBody>
          <a:bodyPr>
            <a:normAutofit/>
          </a:bodyPr>
          <a:lstStyle/>
          <a:p>
            <a:r>
              <a:rPr lang="en-US" altLang="zh-CN" sz="4000" dirty="0"/>
              <a:t>Simplest Version: Iteration 1</a:t>
            </a:r>
            <a:endParaRPr lang="zh-CN" sz="4000" dirty="0"/>
          </a:p>
        </p:txBody>
      </p:sp>
      <p:sp>
        <p:nvSpPr>
          <p:cNvPr id="2" name="文本框 1">
            <a:extLst>
              <a:ext uri="{FF2B5EF4-FFF2-40B4-BE49-F238E27FC236}">
                <a16:creationId xmlns:a16="http://schemas.microsoft.com/office/drawing/2014/main" id="{355F17D0-7A19-07B2-4994-D0AE5194F5F8}"/>
              </a:ext>
            </a:extLst>
          </p:cNvPr>
          <p:cNvSpPr txBox="1"/>
          <p:nvPr/>
        </p:nvSpPr>
        <p:spPr>
          <a:xfrm>
            <a:off x="479376" y="1196752"/>
            <a:ext cx="10729192" cy="369332"/>
          </a:xfrm>
          <a:prstGeom prst="rect">
            <a:avLst/>
          </a:prstGeom>
          <a:noFill/>
        </p:spPr>
        <p:txBody>
          <a:bodyPr wrap="square" rtlCol="0">
            <a:spAutoFit/>
          </a:bodyPr>
          <a:lstStyle/>
          <a:p>
            <a:r>
              <a:rPr lang="en-US" altLang="zh-CN" b="1" dirty="0"/>
              <a:t>Question 3</a:t>
            </a:r>
            <a:r>
              <a:rPr lang="en-US" altLang="zh-CN" dirty="0"/>
              <a:t>: What is missed in the game over checking when executing the move() function?</a:t>
            </a:r>
            <a:endParaRPr lang="zh-CN" altLang="en-US" dirty="0"/>
          </a:p>
        </p:txBody>
      </p:sp>
      <p:sp>
        <p:nvSpPr>
          <p:cNvPr id="6" name="文本框 5">
            <a:extLst>
              <a:ext uri="{FF2B5EF4-FFF2-40B4-BE49-F238E27FC236}">
                <a16:creationId xmlns:a16="http://schemas.microsoft.com/office/drawing/2014/main" id="{0F3F1410-D4E9-E8F1-BCCA-96A28204D814}"/>
              </a:ext>
            </a:extLst>
          </p:cNvPr>
          <p:cNvSpPr txBox="1"/>
          <p:nvPr/>
        </p:nvSpPr>
        <p:spPr>
          <a:xfrm>
            <a:off x="479376" y="1772816"/>
            <a:ext cx="10945216" cy="646331"/>
          </a:xfrm>
          <a:prstGeom prst="rect">
            <a:avLst/>
          </a:prstGeom>
          <a:noFill/>
        </p:spPr>
        <p:txBody>
          <a:bodyPr wrap="square" rtlCol="0">
            <a:spAutoFit/>
          </a:bodyPr>
          <a:lstStyle/>
          <a:p>
            <a:r>
              <a:rPr lang="en-US" altLang="zh-CN" b="1" dirty="0"/>
              <a:t>Potential Answer</a:t>
            </a:r>
            <a:r>
              <a:rPr lang="en-US" altLang="zh-CN" dirty="0"/>
              <a:t>: The condition of “draw” is not considered. Maintain the total number of moves and check whether it reaches the maximum limits is more efficient than checking the whole board (to be shown later).</a:t>
            </a:r>
            <a:endParaRPr lang="zh-CN" altLang="en-US" dirty="0"/>
          </a:p>
        </p:txBody>
      </p:sp>
      <p:sp>
        <p:nvSpPr>
          <p:cNvPr id="5" name="文本框 4">
            <a:extLst>
              <a:ext uri="{FF2B5EF4-FFF2-40B4-BE49-F238E27FC236}">
                <a16:creationId xmlns:a16="http://schemas.microsoft.com/office/drawing/2014/main" id="{1130C21E-4E92-53CC-2C16-481232424286}"/>
              </a:ext>
            </a:extLst>
          </p:cNvPr>
          <p:cNvSpPr txBox="1"/>
          <p:nvPr/>
        </p:nvSpPr>
        <p:spPr>
          <a:xfrm>
            <a:off x="2207568" y="2924944"/>
            <a:ext cx="6659928"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Maintain the total number of moves and the maximum allowed number of steps based on board size</a:t>
            </a:r>
          </a:p>
          <a:p>
            <a:pPr marL="285750" indent="-285750">
              <a:lnSpc>
                <a:spcPct val="150000"/>
              </a:lnSpc>
              <a:buFont typeface="Arial" panose="020B0604020202020204" pitchFamily="34" charset="0"/>
              <a:buChar char="•"/>
            </a:pPr>
            <a:r>
              <a:rPr lang="en-US" altLang="zh-CN" dirty="0"/>
              <a:t>Increase the record for total number of moves each time there is some feasible move</a:t>
            </a:r>
          </a:p>
          <a:p>
            <a:pPr marL="285750" indent="-285750">
              <a:lnSpc>
                <a:spcPct val="150000"/>
              </a:lnSpc>
              <a:buFont typeface="Arial" panose="020B0604020202020204" pitchFamily="34" charset="0"/>
              <a:buChar char="•"/>
            </a:pPr>
            <a:r>
              <a:rPr lang="en-US" altLang="zh-CN" dirty="0"/>
              <a:t>Set the game to be over if there isn’t any winning condition encountered and the total number of moves reaches the limit</a:t>
            </a:r>
            <a:endParaRPr lang="zh-CN" altLang="en-US" dirty="0"/>
          </a:p>
        </p:txBody>
      </p:sp>
    </p:spTree>
    <p:extLst>
      <p:ext uri="{BB962C8B-B14F-4D97-AF65-F5344CB8AC3E}">
        <p14:creationId xmlns:p14="http://schemas.microsoft.com/office/powerpoint/2010/main" val="311332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3" name="Subtitle 14"/>
          <p:cNvSpPr>
            <a:spLocks noGrp="1"/>
          </p:cNvSpPr>
          <p:nvPr>
            <p:ph idx="1"/>
          </p:nvPr>
        </p:nvSpPr>
        <p:spPr/>
        <p:txBody>
          <a:bodyPr>
            <a:normAutofit/>
          </a:bodyPr>
          <a:lstStyle/>
          <a:p>
            <a:r>
              <a:rPr lang="zh-TW" sz="2800" b="1"/>
              <a:t>林天麟 教授</a:t>
            </a:r>
            <a:endParaRPr lang="en-US" sz="2800" b="1"/>
          </a:p>
          <a:p>
            <a:r>
              <a:rPr lang="zh-CN"/>
              <a:t>香港中文大学（深圳）</a:t>
            </a:r>
            <a:endParaRPr lang="en-US"/>
          </a:p>
          <a:p>
            <a:r>
              <a:rPr lang="zh-CN"/>
              <a:t>机器人与</a:t>
            </a:r>
            <a:r>
              <a:rPr lang="zh-TW"/>
              <a:t>人工智能实验室</a:t>
            </a:r>
            <a:endParaRPr lang="en-US"/>
          </a:p>
          <a:p>
            <a:r>
              <a:rPr lang="en-US"/>
              <a:t>WeChat: tinlunlam</a:t>
            </a:r>
            <a:endParaRPr lang="zh-CN"/>
          </a:p>
        </p:txBody>
      </p:sp>
      <p:sp>
        <p:nvSpPr>
          <p:cNvPr id="1048584" name="AutoShape 2"/>
          <p:cNvSpPr>
            <a:spLocks noChangeAspect="1" noChangeArrowheads="1"/>
          </p:cNvSpPr>
          <p:nvPr/>
        </p:nvSpPr>
        <p:spPr>
          <a:xfrm>
            <a:off x="155575" y="-144463"/>
            <a:ext cx="304800" cy="304801"/>
          </a:xfrm>
          <a:prstGeom prst="rect">
            <a:avLst/>
          </a:prstGeom>
          <a:noFill/>
        </p:spPr>
        <p:txBody>
          <a:bodyPr vert="horz" wrap="square" lIns="91440" tIns="45720" rIns="91440" bIns="45720" numCol="1" anchor="t" anchorCtr="0"/>
          <a:lstStyle/>
          <a:p>
            <a:endParaRPr lang="en-US"/>
          </a:p>
        </p:txBody>
      </p:sp>
      <p:pic>
        <p:nvPicPr>
          <p:cNvPr id="2097154" name="Picture 4"/>
          <p:cNvPicPr>
            <a:picLocks noChangeAspect="1" noChangeArrowheads="1"/>
          </p:cNvPicPr>
          <p:nvPr/>
        </p:nvPicPr>
        <p:blipFill>
          <a:blip r:embed="rId2"/>
          <a:stretch>
            <a:fillRect/>
          </a:stretch>
        </p:blipFill>
        <p:spPr>
          <a:xfrm>
            <a:off x="-1" y="0"/>
            <a:ext cx="12344399" cy="6858000"/>
          </a:xfrm>
          <a:prstGeom prst="rect">
            <a:avLst/>
          </a:prstGeom>
          <a:noFill/>
        </p:spPr>
      </p:pic>
      <p:sp>
        <p:nvSpPr>
          <p:cNvPr id="1048585" name="Title 18"/>
          <p:cNvSpPr>
            <a:spLocks noGrp="1"/>
          </p:cNvSpPr>
          <p:nvPr>
            <p:ph type="title"/>
          </p:nvPr>
        </p:nvSpPr>
        <p:spPr>
          <a:xfrm>
            <a:off x="3552037" y="2894570"/>
            <a:ext cx="5087926" cy="1783234"/>
          </a:xfrm>
        </p:spPr>
        <p:txBody>
          <a:bodyPr/>
          <a:lstStyle/>
          <a:p>
            <a:pPr algn="ctr"/>
            <a:r>
              <a:rPr lang="en-US" sz="6000"/>
              <a:t>T</a:t>
            </a:r>
            <a:r>
              <a:rPr lang="en-US" sz="4800"/>
              <a:t>HANK </a:t>
            </a:r>
            <a:r>
              <a:rPr lang="en-US" sz="6000"/>
              <a:t>Y</a:t>
            </a:r>
            <a:r>
              <a:rPr lang="en-US" sz="4800"/>
              <a:t>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标题 4"/>
          <p:cNvSpPr>
            <a:spLocks noGrp="1"/>
          </p:cNvSpPr>
          <p:nvPr>
            <p:ph type="title"/>
          </p:nvPr>
        </p:nvSpPr>
        <p:spPr>
          <a:xfrm>
            <a:off x="236484" y="68717"/>
            <a:ext cx="7884064" cy="835874"/>
          </a:xfrm>
        </p:spPr>
        <p:txBody>
          <a:bodyPr>
            <a:normAutofit/>
          </a:bodyPr>
          <a:lstStyle/>
          <a:p>
            <a:r>
              <a:rPr lang="en-US" altLang="zh-CN" sz="4000" dirty="0" err="1"/>
              <a:t>Gomoku</a:t>
            </a:r>
            <a:r>
              <a:rPr lang="en-US" altLang="zh-CN" sz="4000" dirty="0"/>
              <a:t> Game</a:t>
            </a:r>
            <a:endParaRPr lang="zh-CN" sz="4000" dirty="0"/>
          </a:p>
        </p:txBody>
      </p:sp>
      <p:grpSp>
        <p:nvGrpSpPr>
          <p:cNvPr id="1048602" name="组合 1048601">
            <a:extLst>
              <a:ext uri="{FF2B5EF4-FFF2-40B4-BE49-F238E27FC236}">
                <a16:creationId xmlns:a16="http://schemas.microsoft.com/office/drawing/2014/main" id="{0BD0CBFC-0487-8429-3399-9311E8B012D3}"/>
              </a:ext>
            </a:extLst>
          </p:cNvPr>
          <p:cNvGrpSpPr/>
          <p:nvPr/>
        </p:nvGrpSpPr>
        <p:grpSpPr>
          <a:xfrm>
            <a:off x="3796364" y="1498552"/>
            <a:ext cx="4731335" cy="4777835"/>
            <a:chOff x="3796364" y="1498552"/>
            <a:chExt cx="4731335" cy="4777835"/>
          </a:xfrm>
        </p:grpSpPr>
        <p:grpSp>
          <p:nvGrpSpPr>
            <p:cNvPr id="5" name="组合 4">
              <a:extLst>
                <a:ext uri="{FF2B5EF4-FFF2-40B4-BE49-F238E27FC236}">
                  <a16:creationId xmlns:a16="http://schemas.microsoft.com/office/drawing/2014/main" id="{C3243517-090B-9D1F-669B-453042AF7AF7}"/>
                </a:ext>
              </a:extLst>
            </p:cNvPr>
            <p:cNvGrpSpPr/>
            <p:nvPr/>
          </p:nvGrpSpPr>
          <p:grpSpPr>
            <a:xfrm>
              <a:off x="3897566" y="1980335"/>
              <a:ext cx="2409498" cy="1368152"/>
              <a:chOff x="724328" y="2044266"/>
              <a:chExt cx="2409498" cy="1368152"/>
            </a:xfrm>
          </p:grpSpPr>
          <p:pic>
            <p:nvPicPr>
              <p:cNvPr id="3" name="图片 2">
                <a:extLst>
                  <a:ext uri="{FF2B5EF4-FFF2-40B4-BE49-F238E27FC236}">
                    <a16:creationId xmlns:a16="http://schemas.microsoft.com/office/drawing/2014/main" id="{6957D903-A9CB-7601-8416-1AADA68FE914}"/>
                  </a:ext>
                </a:extLst>
              </p:cNvPr>
              <p:cNvPicPr>
                <a:picLocks noChangeAspect="1"/>
              </p:cNvPicPr>
              <p:nvPr/>
            </p:nvPicPr>
            <p:blipFill>
              <a:blip r:embed="rId2"/>
              <a:stretch>
                <a:fillRect/>
              </a:stretch>
            </p:blipFill>
            <p:spPr>
              <a:xfrm>
                <a:off x="724328" y="2044266"/>
                <a:ext cx="2409498" cy="1368152"/>
              </a:xfrm>
              <a:prstGeom prst="rect">
                <a:avLst/>
              </a:prstGeom>
            </p:spPr>
          </p:pic>
          <p:sp>
            <p:nvSpPr>
              <p:cNvPr id="4" name="矩形 3">
                <a:extLst>
                  <a:ext uri="{FF2B5EF4-FFF2-40B4-BE49-F238E27FC236}">
                    <a16:creationId xmlns:a16="http://schemas.microsoft.com/office/drawing/2014/main" id="{05CCEF06-40F9-94B7-E47F-804954737886}"/>
                  </a:ext>
                </a:extLst>
              </p:cNvPr>
              <p:cNvSpPr/>
              <p:nvPr/>
            </p:nvSpPr>
            <p:spPr>
              <a:xfrm>
                <a:off x="1147194" y="2708920"/>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EA49612E-8803-E77C-F2A4-DE7C71AFAEAC}"/>
                </a:ext>
              </a:extLst>
            </p:cNvPr>
            <p:cNvGrpSpPr/>
            <p:nvPr/>
          </p:nvGrpSpPr>
          <p:grpSpPr>
            <a:xfrm>
              <a:off x="3796364" y="3708527"/>
              <a:ext cx="2029528" cy="2016224"/>
              <a:chOff x="719995" y="3501008"/>
              <a:chExt cx="2029528" cy="2016224"/>
            </a:xfrm>
          </p:grpSpPr>
          <p:pic>
            <p:nvPicPr>
              <p:cNvPr id="7" name="图片 6">
                <a:extLst>
                  <a:ext uri="{FF2B5EF4-FFF2-40B4-BE49-F238E27FC236}">
                    <a16:creationId xmlns:a16="http://schemas.microsoft.com/office/drawing/2014/main" id="{CD3CE112-4200-537E-7C35-69798A8A38FD}"/>
                  </a:ext>
                </a:extLst>
              </p:cNvPr>
              <p:cNvPicPr>
                <a:picLocks noChangeAspect="1"/>
              </p:cNvPicPr>
              <p:nvPr/>
            </p:nvPicPr>
            <p:blipFill>
              <a:blip r:embed="rId3"/>
              <a:stretch>
                <a:fillRect/>
              </a:stretch>
            </p:blipFill>
            <p:spPr>
              <a:xfrm>
                <a:off x="839416" y="3501008"/>
                <a:ext cx="1910107" cy="2016224"/>
              </a:xfrm>
              <a:prstGeom prst="rect">
                <a:avLst/>
              </a:prstGeom>
            </p:spPr>
          </p:pic>
          <p:sp>
            <p:nvSpPr>
              <p:cNvPr id="8" name="矩形 7">
                <a:extLst>
                  <a:ext uri="{FF2B5EF4-FFF2-40B4-BE49-F238E27FC236}">
                    <a16:creationId xmlns:a16="http://schemas.microsoft.com/office/drawing/2014/main" id="{32F74AEA-65DC-EA03-C3A1-DDF38F105DB2}"/>
                  </a:ext>
                </a:extLst>
              </p:cNvPr>
              <p:cNvSpPr/>
              <p:nvPr/>
            </p:nvSpPr>
            <p:spPr>
              <a:xfrm rot="2641072">
                <a:off x="719995" y="4449729"/>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2870A378-5B52-DD8E-6C5D-A77C5FCB10D5}"/>
                </a:ext>
              </a:extLst>
            </p:cNvPr>
            <p:cNvGrpSpPr/>
            <p:nvPr/>
          </p:nvGrpSpPr>
          <p:grpSpPr>
            <a:xfrm>
              <a:off x="6729930" y="1980335"/>
              <a:ext cx="1355246" cy="2434304"/>
              <a:chOff x="3719736" y="1858792"/>
              <a:chExt cx="2009775" cy="3609975"/>
            </a:xfrm>
          </p:grpSpPr>
          <p:pic>
            <p:nvPicPr>
              <p:cNvPr id="14" name="图片 13">
                <a:extLst>
                  <a:ext uri="{FF2B5EF4-FFF2-40B4-BE49-F238E27FC236}">
                    <a16:creationId xmlns:a16="http://schemas.microsoft.com/office/drawing/2014/main" id="{CED12D37-78C1-F9D0-EECD-FBC3F6E68909}"/>
                  </a:ext>
                </a:extLst>
              </p:cNvPr>
              <p:cNvPicPr>
                <a:picLocks noChangeAspect="1"/>
              </p:cNvPicPr>
              <p:nvPr/>
            </p:nvPicPr>
            <p:blipFill>
              <a:blip r:embed="rId4"/>
              <a:stretch>
                <a:fillRect/>
              </a:stretch>
            </p:blipFill>
            <p:spPr>
              <a:xfrm>
                <a:off x="3719736" y="1858792"/>
                <a:ext cx="2009775" cy="3609975"/>
              </a:xfrm>
              <a:prstGeom prst="rect">
                <a:avLst/>
              </a:prstGeom>
            </p:spPr>
          </p:pic>
          <p:sp>
            <p:nvSpPr>
              <p:cNvPr id="15" name="矩形 14">
                <a:extLst>
                  <a:ext uri="{FF2B5EF4-FFF2-40B4-BE49-F238E27FC236}">
                    <a16:creationId xmlns:a16="http://schemas.microsoft.com/office/drawing/2014/main" id="{4E4A264C-EF59-D6FA-2565-DA9164BA97E9}"/>
                  </a:ext>
                </a:extLst>
              </p:cNvPr>
              <p:cNvSpPr/>
              <p:nvPr/>
            </p:nvSpPr>
            <p:spPr>
              <a:xfrm rot="5400000">
                <a:off x="2999655" y="3356995"/>
                <a:ext cx="2880321" cy="57606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9" name="直接连接符 18">
              <a:extLst>
                <a:ext uri="{FF2B5EF4-FFF2-40B4-BE49-F238E27FC236}">
                  <a16:creationId xmlns:a16="http://schemas.microsoft.com/office/drawing/2014/main" id="{51B99BE4-0D58-DA92-DC46-AB3BFCDEA269}"/>
                </a:ext>
              </a:extLst>
            </p:cNvPr>
            <p:cNvCxnSpPr>
              <a:stCxn id="8" idx="0"/>
            </p:cNvCxnSpPr>
            <p:nvPr/>
          </p:nvCxnSpPr>
          <p:spPr>
            <a:xfrm>
              <a:off x="4887686" y="4699684"/>
              <a:ext cx="1616054" cy="521011"/>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866C1A0D-F2D7-DF22-C793-D3C1A5D164E8}"/>
                </a:ext>
              </a:extLst>
            </p:cNvPr>
            <p:cNvCxnSpPr>
              <a:cxnSpLocks/>
              <a:stCxn id="4" idx="2"/>
            </p:cNvCxnSpPr>
            <p:nvPr/>
          </p:nvCxnSpPr>
          <p:spPr>
            <a:xfrm>
              <a:off x="5184528" y="2985607"/>
              <a:ext cx="1642516" cy="2019064"/>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596D682A-98A1-9DF4-4F6C-DD80583DA8F1}"/>
                </a:ext>
              </a:extLst>
            </p:cNvPr>
            <p:cNvCxnSpPr>
              <a:cxnSpLocks/>
              <a:stCxn id="15" idx="3"/>
            </p:cNvCxnSpPr>
            <p:nvPr/>
          </p:nvCxnSpPr>
          <p:spPr>
            <a:xfrm>
              <a:off x="7215500" y="4155982"/>
              <a:ext cx="0" cy="848689"/>
            </a:xfrm>
            <a:prstGeom prst="line">
              <a:avLst/>
            </a:prstGeom>
            <a:ln w="127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DD12EFF6-9FE3-79C3-0BED-AC8D33C5DB87}"/>
                </a:ext>
              </a:extLst>
            </p:cNvPr>
            <p:cNvSpPr txBox="1"/>
            <p:nvPr/>
          </p:nvSpPr>
          <p:spPr>
            <a:xfrm>
              <a:off x="4217646" y="3307912"/>
              <a:ext cx="1306383" cy="369332"/>
            </a:xfrm>
            <a:prstGeom prst="rect">
              <a:avLst/>
            </a:prstGeom>
            <a:noFill/>
          </p:spPr>
          <p:txBody>
            <a:bodyPr wrap="none" rtlCol="0">
              <a:spAutoFit/>
            </a:bodyPr>
            <a:lstStyle/>
            <a:p>
              <a:r>
                <a:rPr lang="en-US" altLang="zh-CN" dirty="0"/>
                <a:t>Horizontally</a:t>
              </a:r>
              <a:endParaRPr lang="zh-CN" altLang="en-US" dirty="0"/>
            </a:p>
          </p:txBody>
        </p:sp>
        <p:sp>
          <p:nvSpPr>
            <p:cNvPr id="28" name="文本框 27">
              <a:extLst>
                <a:ext uri="{FF2B5EF4-FFF2-40B4-BE49-F238E27FC236}">
                  <a16:creationId xmlns:a16="http://schemas.microsoft.com/office/drawing/2014/main" id="{12B58213-16B7-7650-E667-A9BDCEFA9FE5}"/>
                </a:ext>
              </a:extLst>
            </p:cNvPr>
            <p:cNvSpPr txBox="1"/>
            <p:nvPr/>
          </p:nvSpPr>
          <p:spPr>
            <a:xfrm>
              <a:off x="4129507" y="5686120"/>
              <a:ext cx="1141659" cy="369332"/>
            </a:xfrm>
            <a:prstGeom prst="rect">
              <a:avLst/>
            </a:prstGeom>
            <a:noFill/>
          </p:spPr>
          <p:txBody>
            <a:bodyPr wrap="none" rtlCol="0">
              <a:spAutoFit/>
            </a:bodyPr>
            <a:lstStyle/>
            <a:p>
              <a:r>
                <a:rPr lang="en-US" altLang="zh-CN" dirty="0"/>
                <a:t>diagonally</a:t>
              </a:r>
              <a:endParaRPr lang="zh-CN" altLang="en-US" dirty="0"/>
            </a:p>
          </p:txBody>
        </p:sp>
        <p:sp>
          <p:nvSpPr>
            <p:cNvPr id="29" name="文本框 28">
              <a:extLst>
                <a:ext uri="{FF2B5EF4-FFF2-40B4-BE49-F238E27FC236}">
                  <a16:creationId xmlns:a16="http://schemas.microsoft.com/office/drawing/2014/main" id="{A9D05BB2-B30C-10F1-D38D-C11062E5E4A8}"/>
                </a:ext>
              </a:extLst>
            </p:cNvPr>
            <p:cNvSpPr txBox="1"/>
            <p:nvPr/>
          </p:nvSpPr>
          <p:spPr>
            <a:xfrm>
              <a:off x="7232106" y="4389349"/>
              <a:ext cx="1028487" cy="369332"/>
            </a:xfrm>
            <a:prstGeom prst="rect">
              <a:avLst/>
            </a:prstGeom>
            <a:noFill/>
          </p:spPr>
          <p:txBody>
            <a:bodyPr wrap="none" rtlCol="0">
              <a:spAutoFit/>
            </a:bodyPr>
            <a:lstStyle/>
            <a:p>
              <a:r>
                <a:rPr lang="en-US" altLang="zh-CN" dirty="0"/>
                <a:t>vertically</a:t>
              </a:r>
              <a:endParaRPr lang="zh-CN" altLang="en-US" dirty="0"/>
            </a:p>
          </p:txBody>
        </p:sp>
        <p:sp>
          <p:nvSpPr>
            <p:cNvPr id="31" name="文本框 30">
              <a:extLst>
                <a:ext uri="{FF2B5EF4-FFF2-40B4-BE49-F238E27FC236}">
                  <a16:creationId xmlns:a16="http://schemas.microsoft.com/office/drawing/2014/main" id="{2CEEFC15-A12B-BE34-7388-88090949C877}"/>
                </a:ext>
              </a:extLst>
            </p:cNvPr>
            <p:cNvSpPr txBox="1"/>
            <p:nvPr/>
          </p:nvSpPr>
          <p:spPr>
            <a:xfrm>
              <a:off x="6516251" y="4995191"/>
              <a:ext cx="2011448" cy="369332"/>
            </a:xfrm>
            <a:prstGeom prst="rect">
              <a:avLst/>
            </a:prstGeom>
            <a:noFill/>
          </p:spPr>
          <p:txBody>
            <a:bodyPr wrap="none" rtlCol="0">
              <a:spAutoFit/>
            </a:bodyPr>
            <a:lstStyle/>
            <a:p>
              <a:r>
                <a:rPr lang="en-US" altLang="zh-CN" u="sng" dirty="0"/>
                <a:t>Five stones</a:t>
              </a:r>
              <a:r>
                <a:rPr lang="en-US" altLang="zh-CN" dirty="0"/>
                <a:t> in a line</a:t>
              </a:r>
              <a:endParaRPr lang="zh-CN" altLang="en-US" dirty="0"/>
            </a:p>
          </p:txBody>
        </p:sp>
        <p:sp>
          <p:nvSpPr>
            <p:cNvPr id="34" name="文本框 33">
              <a:extLst>
                <a:ext uri="{FF2B5EF4-FFF2-40B4-BE49-F238E27FC236}">
                  <a16:creationId xmlns:a16="http://schemas.microsoft.com/office/drawing/2014/main" id="{37510A85-B214-8FA4-EDB5-9B994A718D4C}"/>
                </a:ext>
              </a:extLst>
            </p:cNvPr>
            <p:cNvSpPr txBox="1"/>
            <p:nvPr/>
          </p:nvSpPr>
          <p:spPr>
            <a:xfrm>
              <a:off x="6719764" y="5508727"/>
              <a:ext cx="758541" cy="369332"/>
            </a:xfrm>
            <a:prstGeom prst="rect">
              <a:avLst/>
            </a:prstGeom>
            <a:noFill/>
          </p:spPr>
          <p:txBody>
            <a:bodyPr wrap="none" rtlCol="0">
              <a:spAutoFit/>
            </a:bodyPr>
            <a:lstStyle/>
            <a:p>
              <a:r>
                <a:rPr lang="en-US" altLang="zh-CN" dirty="0"/>
                <a:t>Gomo</a:t>
              </a:r>
              <a:endParaRPr lang="zh-CN" altLang="en-US" dirty="0"/>
            </a:p>
          </p:txBody>
        </p:sp>
        <p:cxnSp>
          <p:nvCxnSpPr>
            <p:cNvPr id="36" name="直接连接符 35">
              <a:extLst>
                <a:ext uri="{FF2B5EF4-FFF2-40B4-BE49-F238E27FC236}">
                  <a16:creationId xmlns:a16="http://schemas.microsoft.com/office/drawing/2014/main" id="{EA8B9819-E716-D790-F377-4547D73DECF3}"/>
                </a:ext>
              </a:extLst>
            </p:cNvPr>
            <p:cNvCxnSpPr/>
            <p:nvPr/>
          </p:nvCxnSpPr>
          <p:spPr>
            <a:xfrm>
              <a:off x="6863780" y="5292703"/>
              <a:ext cx="0" cy="3096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4478FC3D-93E7-376B-ED63-66786601403F}"/>
                </a:ext>
              </a:extLst>
            </p:cNvPr>
            <p:cNvCxnSpPr>
              <a:cxnSpLocks/>
            </p:cNvCxnSpPr>
            <p:nvPr/>
          </p:nvCxnSpPr>
          <p:spPr>
            <a:xfrm>
              <a:off x="6933681" y="5810844"/>
              <a:ext cx="62490" cy="134231"/>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F1C98199-AA93-9396-43A1-FBF9A7B17BE0}"/>
                </a:ext>
              </a:extLst>
            </p:cNvPr>
            <p:cNvCxnSpPr>
              <a:cxnSpLocks/>
            </p:cNvCxnSpPr>
            <p:nvPr/>
          </p:nvCxnSpPr>
          <p:spPr>
            <a:xfrm>
              <a:off x="7274490" y="5299740"/>
              <a:ext cx="0" cy="3528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9E6D0104-689F-EDD5-B6AE-19CB9C64EF80}"/>
                </a:ext>
              </a:extLst>
            </p:cNvPr>
            <p:cNvCxnSpPr>
              <a:cxnSpLocks/>
            </p:cNvCxnSpPr>
            <p:nvPr/>
          </p:nvCxnSpPr>
          <p:spPr>
            <a:xfrm flipH="1">
              <a:off x="7200497" y="5810844"/>
              <a:ext cx="85740" cy="134231"/>
            </a:xfrm>
            <a:prstGeom prst="line">
              <a:avLst/>
            </a:prstGeom>
          </p:spPr>
          <p:style>
            <a:lnRef idx="1">
              <a:schemeClr val="accent1"/>
            </a:lnRef>
            <a:fillRef idx="0">
              <a:schemeClr val="accent1"/>
            </a:fillRef>
            <a:effectRef idx="0">
              <a:schemeClr val="accent1"/>
            </a:effectRef>
            <a:fontRef idx="minor">
              <a:schemeClr val="tx1"/>
            </a:fontRef>
          </p:style>
        </p:cxnSp>
        <p:sp>
          <p:nvSpPr>
            <p:cNvPr id="47" name="矩形 46">
              <a:extLst>
                <a:ext uri="{FF2B5EF4-FFF2-40B4-BE49-F238E27FC236}">
                  <a16:creationId xmlns:a16="http://schemas.microsoft.com/office/drawing/2014/main" id="{CE424D91-EA71-2DC3-8C4E-54B0C30FB1F9}"/>
                </a:ext>
              </a:extLst>
            </p:cNvPr>
            <p:cNvSpPr/>
            <p:nvPr/>
          </p:nvSpPr>
          <p:spPr>
            <a:xfrm>
              <a:off x="6575748" y="5089378"/>
              <a:ext cx="420423" cy="216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D99578F3-1F57-D2E8-9A99-27C221A99446}"/>
                </a:ext>
              </a:extLst>
            </p:cNvPr>
            <p:cNvSpPr/>
            <p:nvPr/>
          </p:nvSpPr>
          <p:spPr>
            <a:xfrm>
              <a:off x="7016179" y="5089487"/>
              <a:ext cx="639685" cy="2160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E15F4E0F-0403-410B-9164-BA2DE51A6080}"/>
                </a:ext>
              </a:extLst>
            </p:cNvPr>
            <p:cNvSpPr txBox="1"/>
            <p:nvPr/>
          </p:nvSpPr>
          <p:spPr>
            <a:xfrm>
              <a:off x="6764952" y="5907055"/>
              <a:ext cx="646331" cy="369332"/>
            </a:xfrm>
            <a:prstGeom prst="rect">
              <a:avLst/>
            </a:prstGeom>
            <a:noFill/>
          </p:spPr>
          <p:txBody>
            <a:bodyPr wrap="none" rtlCol="0">
              <a:spAutoFit/>
            </a:bodyPr>
            <a:lstStyle/>
            <a:p>
              <a:r>
                <a:rPr lang="zh-CN" altLang="en-US" dirty="0"/>
                <a:t>五目</a:t>
              </a:r>
            </a:p>
          </p:txBody>
        </p:sp>
        <p:sp>
          <p:nvSpPr>
            <p:cNvPr id="57" name="文本框 56">
              <a:extLst>
                <a:ext uri="{FF2B5EF4-FFF2-40B4-BE49-F238E27FC236}">
                  <a16:creationId xmlns:a16="http://schemas.microsoft.com/office/drawing/2014/main" id="{8CD9A4E0-1718-2855-00BC-4F05A27C60EF}"/>
                </a:ext>
              </a:extLst>
            </p:cNvPr>
            <p:cNvSpPr txBox="1"/>
            <p:nvPr/>
          </p:nvSpPr>
          <p:spPr>
            <a:xfrm>
              <a:off x="4067504" y="1498552"/>
              <a:ext cx="3962239" cy="369332"/>
            </a:xfrm>
            <a:prstGeom prst="rect">
              <a:avLst/>
            </a:prstGeom>
            <a:noFill/>
          </p:spPr>
          <p:txBody>
            <a:bodyPr wrap="none" rtlCol="0">
              <a:spAutoFit/>
            </a:bodyPr>
            <a:lstStyle/>
            <a:p>
              <a:r>
                <a:rPr lang="en-US" altLang="zh-CN" b="1" dirty="0"/>
                <a:t>One Player Wins (Black in This Example)</a:t>
              </a:r>
              <a:endParaRPr lang="zh-CN" altLang="en-US" b="1" dirty="0"/>
            </a:p>
          </p:txBody>
        </p:sp>
      </p:grpSp>
      <p:grpSp>
        <p:nvGrpSpPr>
          <p:cNvPr id="1048603" name="组合 1048602">
            <a:extLst>
              <a:ext uri="{FF2B5EF4-FFF2-40B4-BE49-F238E27FC236}">
                <a16:creationId xmlns:a16="http://schemas.microsoft.com/office/drawing/2014/main" id="{4186C3BB-F242-DC36-B0C5-CB51323D2065}"/>
              </a:ext>
            </a:extLst>
          </p:cNvPr>
          <p:cNvGrpSpPr/>
          <p:nvPr/>
        </p:nvGrpSpPr>
        <p:grpSpPr>
          <a:xfrm>
            <a:off x="8721203" y="1484784"/>
            <a:ext cx="2600570" cy="2671198"/>
            <a:chOff x="8721203" y="1484784"/>
            <a:chExt cx="2600570" cy="2671198"/>
          </a:xfrm>
        </p:grpSpPr>
        <p:pic>
          <p:nvPicPr>
            <p:cNvPr id="59" name="图片 58">
              <a:extLst>
                <a:ext uri="{FF2B5EF4-FFF2-40B4-BE49-F238E27FC236}">
                  <a16:creationId xmlns:a16="http://schemas.microsoft.com/office/drawing/2014/main" id="{C9E66E03-6B1E-D34C-13BC-C2501FDF3333}"/>
                </a:ext>
              </a:extLst>
            </p:cNvPr>
            <p:cNvPicPr>
              <a:picLocks noChangeAspect="1"/>
            </p:cNvPicPr>
            <p:nvPr/>
          </p:nvPicPr>
          <p:blipFill>
            <a:blip r:embed="rId5"/>
            <a:stretch>
              <a:fillRect/>
            </a:stretch>
          </p:blipFill>
          <p:spPr>
            <a:xfrm>
              <a:off x="8989214" y="1954599"/>
              <a:ext cx="1515475" cy="1530731"/>
            </a:xfrm>
            <a:prstGeom prst="rect">
              <a:avLst/>
            </a:prstGeom>
          </p:spPr>
        </p:pic>
        <p:sp>
          <p:nvSpPr>
            <p:cNvPr id="60" name="文本框 59">
              <a:extLst>
                <a:ext uri="{FF2B5EF4-FFF2-40B4-BE49-F238E27FC236}">
                  <a16:creationId xmlns:a16="http://schemas.microsoft.com/office/drawing/2014/main" id="{1930A934-A9CE-5927-9FD8-13A694CC8174}"/>
                </a:ext>
              </a:extLst>
            </p:cNvPr>
            <p:cNvSpPr txBox="1"/>
            <p:nvPr/>
          </p:nvSpPr>
          <p:spPr>
            <a:xfrm>
              <a:off x="8721203" y="1484784"/>
              <a:ext cx="2337050" cy="369332"/>
            </a:xfrm>
            <a:prstGeom prst="rect">
              <a:avLst/>
            </a:prstGeom>
            <a:noFill/>
          </p:spPr>
          <p:txBody>
            <a:bodyPr wrap="none" rtlCol="0">
              <a:spAutoFit/>
            </a:bodyPr>
            <a:lstStyle/>
            <a:p>
              <a:r>
                <a:rPr lang="en-US" altLang="zh-CN" b="1" dirty="0"/>
                <a:t>A Draw (No One Wins)</a:t>
              </a:r>
              <a:endParaRPr lang="zh-CN" altLang="en-US" b="1" dirty="0"/>
            </a:p>
          </p:txBody>
        </p:sp>
        <p:sp>
          <p:nvSpPr>
            <p:cNvPr id="61" name="文本框 60">
              <a:extLst>
                <a:ext uri="{FF2B5EF4-FFF2-40B4-BE49-F238E27FC236}">
                  <a16:creationId xmlns:a16="http://schemas.microsoft.com/office/drawing/2014/main" id="{3C421D74-4FB0-190D-7F6B-1C8F7D50B6A9}"/>
                </a:ext>
              </a:extLst>
            </p:cNvPr>
            <p:cNvSpPr txBox="1"/>
            <p:nvPr/>
          </p:nvSpPr>
          <p:spPr>
            <a:xfrm>
              <a:off x="10528914" y="2071214"/>
              <a:ext cx="792859" cy="1277273"/>
            </a:xfrm>
            <a:prstGeom prst="rect">
              <a:avLst/>
            </a:prstGeom>
            <a:noFill/>
          </p:spPr>
          <p:txBody>
            <a:bodyPr wrap="square" rtlCol="0">
              <a:spAutoFit/>
            </a:bodyPr>
            <a:lstStyle/>
            <a:p>
              <a:r>
                <a:rPr lang="en-US" altLang="zh-CN" sz="1100" dirty="0"/>
                <a:t>(e.g. we</a:t>
              </a:r>
            </a:p>
            <a:p>
              <a:r>
                <a:rPr lang="en-US" altLang="zh-CN" sz="1100" dirty="0"/>
                <a:t>suppose</a:t>
              </a:r>
            </a:p>
            <a:p>
              <a:r>
                <a:rPr lang="en-US" altLang="zh-CN" sz="1100" dirty="0"/>
                <a:t>the board</a:t>
              </a:r>
            </a:p>
            <a:p>
              <a:r>
                <a:rPr lang="en-US" altLang="zh-CN" sz="1100" dirty="0"/>
                <a:t>is scaled </a:t>
              </a:r>
            </a:p>
            <a:p>
              <a:r>
                <a:rPr lang="en-US" altLang="zh-CN" sz="1100" dirty="0"/>
                <a:t>down</a:t>
              </a:r>
            </a:p>
            <a:p>
              <a:r>
                <a:rPr lang="en-US" altLang="zh-CN" sz="1100" dirty="0"/>
                <a:t>to be</a:t>
              </a:r>
            </a:p>
            <a:p>
              <a:r>
                <a:rPr lang="en-US" altLang="zh-CN" sz="1100" dirty="0"/>
                <a:t>5×5)</a:t>
              </a:r>
              <a:endParaRPr lang="zh-CN" altLang="en-US" sz="1100" dirty="0"/>
            </a:p>
          </p:txBody>
        </p:sp>
        <p:sp>
          <p:nvSpPr>
            <p:cNvPr id="62" name="文本框 61">
              <a:extLst>
                <a:ext uri="{FF2B5EF4-FFF2-40B4-BE49-F238E27FC236}">
                  <a16:creationId xmlns:a16="http://schemas.microsoft.com/office/drawing/2014/main" id="{58DD9226-A8DE-9715-7369-D56A7B83B511}"/>
                </a:ext>
              </a:extLst>
            </p:cNvPr>
            <p:cNvSpPr txBox="1"/>
            <p:nvPr/>
          </p:nvSpPr>
          <p:spPr>
            <a:xfrm>
              <a:off x="8872688" y="3509651"/>
              <a:ext cx="2077813" cy="646331"/>
            </a:xfrm>
            <a:prstGeom prst="rect">
              <a:avLst/>
            </a:prstGeom>
            <a:noFill/>
          </p:spPr>
          <p:txBody>
            <a:bodyPr wrap="none" rtlCol="0">
              <a:spAutoFit/>
            </a:bodyPr>
            <a:lstStyle/>
            <a:p>
              <a:r>
                <a:rPr lang="en-US" altLang="zh-CN" sz="1200" dirty="0"/>
                <a:t>All positions for stones (chess)</a:t>
              </a:r>
            </a:p>
            <a:p>
              <a:r>
                <a:rPr lang="en-US" altLang="zh-CN" sz="1200" dirty="0"/>
                <a:t>are taken without reaching</a:t>
              </a:r>
            </a:p>
            <a:p>
              <a:r>
                <a:rPr lang="en-US" altLang="zh-CN" sz="1200" dirty="0"/>
                <a:t>the winning condition.</a:t>
              </a:r>
              <a:endParaRPr lang="zh-CN" altLang="en-US" sz="1200" dirty="0"/>
            </a:p>
          </p:txBody>
        </p:sp>
      </p:grpSp>
      <p:grpSp>
        <p:nvGrpSpPr>
          <p:cNvPr id="1048600" name="组合 1048599">
            <a:extLst>
              <a:ext uri="{FF2B5EF4-FFF2-40B4-BE49-F238E27FC236}">
                <a16:creationId xmlns:a16="http://schemas.microsoft.com/office/drawing/2014/main" id="{297DF267-9534-5662-9752-7DC738BDD815}"/>
              </a:ext>
            </a:extLst>
          </p:cNvPr>
          <p:cNvGrpSpPr/>
          <p:nvPr/>
        </p:nvGrpSpPr>
        <p:grpSpPr>
          <a:xfrm>
            <a:off x="839416" y="1498552"/>
            <a:ext cx="2334588" cy="2307621"/>
            <a:chOff x="839416" y="1498552"/>
            <a:chExt cx="2334588" cy="2307621"/>
          </a:xfrm>
        </p:grpSpPr>
        <p:pic>
          <p:nvPicPr>
            <p:cNvPr id="1048576" name="图片 1048575">
              <a:extLst>
                <a:ext uri="{FF2B5EF4-FFF2-40B4-BE49-F238E27FC236}">
                  <a16:creationId xmlns:a16="http://schemas.microsoft.com/office/drawing/2014/main" id="{E4172A11-1B2A-9DAF-14D6-31A8A964F780}"/>
                </a:ext>
              </a:extLst>
            </p:cNvPr>
            <p:cNvPicPr>
              <a:picLocks noChangeAspect="1"/>
            </p:cNvPicPr>
            <p:nvPr/>
          </p:nvPicPr>
          <p:blipFill>
            <a:blip r:embed="rId6"/>
            <a:stretch>
              <a:fillRect/>
            </a:stretch>
          </p:blipFill>
          <p:spPr>
            <a:xfrm>
              <a:off x="839416" y="1981937"/>
              <a:ext cx="2334588" cy="1824236"/>
            </a:xfrm>
            <a:prstGeom prst="rect">
              <a:avLst/>
            </a:prstGeom>
          </p:spPr>
        </p:pic>
        <p:sp>
          <p:nvSpPr>
            <p:cNvPr id="1048577" name="文本框 1048576">
              <a:extLst>
                <a:ext uri="{FF2B5EF4-FFF2-40B4-BE49-F238E27FC236}">
                  <a16:creationId xmlns:a16="http://schemas.microsoft.com/office/drawing/2014/main" id="{FF5BEC2E-2496-9F2B-4028-C7C5F954E8FA}"/>
                </a:ext>
              </a:extLst>
            </p:cNvPr>
            <p:cNvSpPr txBox="1"/>
            <p:nvPr/>
          </p:nvSpPr>
          <p:spPr>
            <a:xfrm>
              <a:off x="839416" y="1498552"/>
              <a:ext cx="2156744" cy="369332"/>
            </a:xfrm>
            <a:prstGeom prst="rect">
              <a:avLst/>
            </a:prstGeom>
            <a:noFill/>
          </p:spPr>
          <p:txBody>
            <a:bodyPr wrap="none" rtlCol="0">
              <a:spAutoFit/>
            </a:bodyPr>
            <a:lstStyle/>
            <a:p>
              <a:r>
                <a:rPr lang="en-US" altLang="zh-CN" b="1" dirty="0"/>
                <a:t>15</a:t>
              </a:r>
              <a:r>
                <a:rPr lang="en-US" altLang="zh-CN" sz="1800" b="1" dirty="0"/>
                <a:t>×15 Chess Board</a:t>
              </a:r>
              <a:r>
                <a:rPr lang="en-US" altLang="zh-CN" b="1" dirty="0"/>
                <a:t> </a:t>
              </a:r>
              <a:endParaRPr lang="zh-CN" altLang="en-US" b="1" dirty="0"/>
            </a:p>
          </p:txBody>
        </p:sp>
      </p:grpSp>
      <p:grpSp>
        <p:nvGrpSpPr>
          <p:cNvPr id="1048606" name="组合 1048605">
            <a:extLst>
              <a:ext uri="{FF2B5EF4-FFF2-40B4-BE49-F238E27FC236}">
                <a16:creationId xmlns:a16="http://schemas.microsoft.com/office/drawing/2014/main" id="{812B2413-84EF-FA92-75BB-C6BBA1D589EF}"/>
              </a:ext>
            </a:extLst>
          </p:cNvPr>
          <p:cNvGrpSpPr/>
          <p:nvPr/>
        </p:nvGrpSpPr>
        <p:grpSpPr>
          <a:xfrm>
            <a:off x="8730949" y="4210994"/>
            <a:ext cx="2996827" cy="2021371"/>
            <a:chOff x="8730949" y="4210994"/>
            <a:chExt cx="2996827" cy="2021371"/>
          </a:xfrm>
        </p:grpSpPr>
        <p:pic>
          <p:nvPicPr>
            <p:cNvPr id="1048593" name="图片 1048592">
              <a:extLst>
                <a:ext uri="{FF2B5EF4-FFF2-40B4-BE49-F238E27FC236}">
                  <a16:creationId xmlns:a16="http://schemas.microsoft.com/office/drawing/2014/main" id="{B16C3330-E60B-A536-2FF4-19489C47C30E}"/>
                </a:ext>
              </a:extLst>
            </p:cNvPr>
            <p:cNvPicPr>
              <a:picLocks noChangeAspect="1"/>
            </p:cNvPicPr>
            <p:nvPr/>
          </p:nvPicPr>
          <p:blipFill>
            <a:blip r:embed="rId7"/>
            <a:stretch>
              <a:fillRect/>
            </a:stretch>
          </p:blipFill>
          <p:spPr>
            <a:xfrm>
              <a:off x="8890824" y="4901668"/>
              <a:ext cx="1027321" cy="1058770"/>
            </a:xfrm>
            <a:prstGeom prst="rect">
              <a:avLst/>
            </a:prstGeom>
          </p:spPr>
        </p:pic>
        <p:sp>
          <p:nvSpPr>
            <p:cNvPr id="1048586" name="箭头: 下 1048585">
              <a:extLst>
                <a:ext uri="{FF2B5EF4-FFF2-40B4-BE49-F238E27FC236}">
                  <a16:creationId xmlns:a16="http://schemas.microsoft.com/office/drawing/2014/main" id="{61C18724-532A-0865-2AED-3AE7243F4F26}"/>
                </a:ext>
              </a:extLst>
            </p:cNvPr>
            <p:cNvSpPr/>
            <p:nvPr/>
          </p:nvSpPr>
          <p:spPr>
            <a:xfrm>
              <a:off x="9332477" y="5000727"/>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8" name="文本框 1048587">
              <a:extLst>
                <a:ext uri="{FF2B5EF4-FFF2-40B4-BE49-F238E27FC236}">
                  <a16:creationId xmlns:a16="http://schemas.microsoft.com/office/drawing/2014/main" id="{9B1D29E0-FEE4-511C-430D-FFE53B5A0511}"/>
                </a:ext>
              </a:extLst>
            </p:cNvPr>
            <p:cNvSpPr txBox="1"/>
            <p:nvPr/>
          </p:nvSpPr>
          <p:spPr>
            <a:xfrm>
              <a:off x="8730949" y="4616964"/>
              <a:ext cx="1413079" cy="338554"/>
            </a:xfrm>
            <a:prstGeom prst="rect">
              <a:avLst/>
            </a:prstGeom>
            <a:noFill/>
          </p:spPr>
          <p:txBody>
            <a:bodyPr wrap="none" rtlCol="0">
              <a:spAutoFit/>
            </a:bodyPr>
            <a:lstStyle/>
            <a:p>
              <a:r>
                <a:rPr lang="en-US" altLang="zh-CN" sz="1600" dirty="0"/>
                <a:t>Already Placed</a:t>
              </a:r>
              <a:endParaRPr lang="zh-CN" altLang="en-US" sz="1600" dirty="0"/>
            </a:p>
          </p:txBody>
        </p:sp>
        <p:sp>
          <p:nvSpPr>
            <p:cNvPr id="1048591" name="文本框 1048590">
              <a:extLst>
                <a:ext uri="{FF2B5EF4-FFF2-40B4-BE49-F238E27FC236}">
                  <a16:creationId xmlns:a16="http://schemas.microsoft.com/office/drawing/2014/main" id="{ADB2888C-76CF-00FC-817D-0CE3F47CF1FF}"/>
                </a:ext>
              </a:extLst>
            </p:cNvPr>
            <p:cNvSpPr txBox="1"/>
            <p:nvPr/>
          </p:nvSpPr>
          <p:spPr>
            <a:xfrm>
              <a:off x="8771394" y="4210994"/>
              <a:ext cx="1266180" cy="369332"/>
            </a:xfrm>
            <a:prstGeom prst="rect">
              <a:avLst/>
            </a:prstGeom>
            <a:noFill/>
          </p:spPr>
          <p:txBody>
            <a:bodyPr wrap="none" rtlCol="0">
              <a:spAutoFit/>
            </a:bodyPr>
            <a:lstStyle/>
            <a:p>
              <a:r>
                <a:rPr lang="en-US" altLang="zh-CN" b="1" dirty="0"/>
                <a:t>No Overlap</a:t>
              </a:r>
              <a:endParaRPr lang="zh-CN" altLang="en-US" b="1" dirty="0"/>
            </a:p>
          </p:txBody>
        </p:sp>
        <p:sp>
          <p:nvSpPr>
            <p:cNvPr id="1048594" name="箭头: 上弧形 1048593">
              <a:extLst>
                <a:ext uri="{FF2B5EF4-FFF2-40B4-BE49-F238E27FC236}">
                  <a16:creationId xmlns:a16="http://schemas.microsoft.com/office/drawing/2014/main" id="{F4096DCA-0183-C0CD-1A6D-F09A6A66C985}"/>
                </a:ext>
              </a:extLst>
            </p:cNvPr>
            <p:cNvSpPr/>
            <p:nvPr/>
          </p:nvSpPr>
          <p:spPr>
            <a:xfrm flipH="1">
              <a:off x="9532963" y="5074678"/>
              <a:ext cx="441653" cy="210358"/>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48595" name="椭圆 1048594">
              <a:extLst>
                <a:ext uri="{FF2B5EF4-FFF2-40B4-BE49-F238E27FC236}">
                  <a16:creationId xmlns:a16="http://schemas.microsoft.com/office/drawing/2014/main" id="{8BF75A24-D21B-1EE0-2AC1-E55739851DEC}"/>
                </a:ext>
              </a:extLst>
            </p:cNvPr>
            <p:cNvSpPr/>
            <p:nvPr/>
          </p:nvSpPr>
          <p:spPr>
            <a:xfrm>
              <a:off x="9853219" y="5318960"/>
              <a:ext cx="242794" cy="242794"/>
            </a:xfrm>
            <a:prstGeom prst="ellipse">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6" name="乘号 1048595">
              <a:extLst>
                <a:ext uri="{FF2B5EF4-FFF2-40B4-BE49-F238E27FC236}">
                  <a16:creationId xmlns:a16="http://schemas.microsoft.com/office/drawing/2014/main" id="{D56BAF49-6869-40D3-2B98-73E33113DAF9}"/>
                </a:ext>
              </a:extLst>
            </p:cNvPr>
            <p:cNvSpPr/>
            <p:nvPr/>
          </p:nvSpPr>
          <p:spPr>
            <a:xfrm>
              <a:off x="9646153" y="4970478"/>
              <a:ext cx="237799" cy="237799"/>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97" name="文本框 1048596">
              <a:extLst>
                <a:ext uri="{FF2B5EF4-FFF2-40B4-BE49-F238E27FC236}">
                  <a16:creationId xmlns:a16="http://schemas.microsoft.com/office/drawing/2014/main" id="{12DA8386-977B-F384-D34C-8366A0B09032}"/>
                </a:ext>
              </a:extLst>
            </p:cNvPr>
            <p:cNvSpPr txBox="1"/>
            <p:nvPr/>
          </p:nvSpPr>
          <p:spPr>
            <a:xfrm>
              <a:off x="10200498" y="4662705"/>
              <a:ext cx="1527278" cy="1569660"/>
            </a:xfrm>
            <a:prstGeom prst="rect">
              <a:avLst/>
            </a:prstGeom>
            <a:noFill/>
          </p:spPr>
          <p:txBody>
            <a:bodyPr wrap="none" rtlCol="0">
              <a:spAutoFit/>
            </a:bodyPr>
            <a:lstStyle/>
            <a:p>
              <a:r>
                <a:rPr lang="en-US" altLang="zh-CN" sz="1200" dirty="0"/>
                <a:t>It’s not allowed</a:t>
              </a:r>
            </a:p>
            <a:p>
              <a:r>
                <a:rPr lang="en-US" altLang="zh-CN" sz="1200" dirty="0"/>
                <a:t>to place a stone</a:t>
              </a:r>
            </a:p>
            <a:p>
              <a:r>
                <a:rPr lang="en-US" altLang="zh-CN" sz="1200" dirty="0"/>
                <a:t>on some existing</a:t>
              </a:r>
            </a:p>
            <a:p>
              <a:r>
                <a:rPr lang="en-US" altLang="zh-CN" sz="1200" dirty="0"/>
                <a:t>stone.</a:t>
              </a:r>
            </a:p>
            <a:p>
              <a:endParaRPr lang="en-US" altLang="zh-CN" sz="1200" dirty="0"/>
            </a:p>
            <a:p>
              <a:r>
                <a:rPr lang="en-US" altLang="zh-CN" sz="1200" dirty="0"/>
                <a:t>(Also, it’s not allowed</a:t>
              </a:r>
            </a:p>
            <a:p>
              <a:r>
                <a:rPr lang="en-US" altLang="zh-CN" sz="1200" dirty="0"/>
                <a:t>to place any stone</a:t>
              </a:r>
            </a:p>
            <a:p>
              <a:r>
                <a:rPr lang="en-US" altLang="zh-CN" sz="1200" dirty="0"/>
                <a:t>If the game is over)</a:t>
              </a:r>
              <a:endParaRPr lang="zh-CN" altLang="en-US" sz="1200" dirty="0"/>
            </a:p>
          </p:txBody>
        </p:sp>
      </p:grpSp>
      <p:grpSp>
        <p:nvGrpSpPr>
          <p:cNvPr id="1048607" name="组合 1048606">
            <a:extLst>
              <a:ext uri="{FF2B5EF4-FFF2-40B4-BE49-F238E27FC236}">
                <a16:creationId xmlns:a16="http://schemas.microsoft.com/office/drawing/2014/main" id="{F48A5DB4-0802-BCAE-0C24-3E5BF9B71945}"/>
              </a:ext>
            </a:extLst>
          </p:cNvPr>
          <p:cNvGrpSpPr/>
          <p:nvPr/>
        </p:nvGrpSpPr>
        <p:grpSpPr>
          <a:xfrm>
            <a:off x="5551249" y="979941"/>
            <a:ext cx="4526690" cy="502681"/>
            <a:chOff x="5551249" y="979941"/>
            <a:chExt cx="4526690" cy="502681"/>
          </a:xfrm>
        </p:grpSpPr>
        <p:sp>
          <p:nvSpPr>
            <p:cNvPr id="1048598" name="左大括号 1048597">
              <a:extLst>
                <a:ext uri="{FF2B5EF4-FFF2-40B4-BE49-F238E27FC236}">
                  <a16:creationId xmlns:a16="http://schemas.microsoft.com/office/drawing/2014/main" id="{A51CA3A6-1860-393B-E3AB-643E0FC6069D}"/>
                </a:ext>
              </a:extLst>
            </p:cNvPr>
            <p:cNvSpPr/>
            <p:nvPr/>
          </p:nvSpPr>
          <p:spPr>
            <a:xfrm rot="5400000">
              <a:off x="7724253" y="-871063"/>
              <a:ext cx="180681" cy="452669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48599" name="文本框 1048598">
              <a:extLst>
                <a:ext uri="{FF2B5EF4-FFF2-40B4-BE49-F238E27FC236}">
                  <a16:creationId xmlns:a16="http://schemas.microsoft.com/office/drawing/2014/main" id="{5502319F-D409-98AD-48A5-CED2994B6F62}"/>
                </a:ext>
              </a:extLst>
            </p:cNvPr>
            <p:cNvSpPr txBox="1"/>
            <p:nvPr/>
          </p:nvSpPr>
          <p:spPr>
            <a:xfrm>
              <a:off x="7274490" y="979941"/>
              <a:ext cx="1243610" cy="369332"/>
            </a:xfrm>
            <a:prstGeom prst="rect">
              <a:avLst/>
            </a:prstGeom>
            <a:noFill/>
          </p:spPr>
          <p:txBody>
            <a:bodyPr wrap="none" rtlCol="0">
              <a:spAutoFit/>
            </a:bodyPr>
            <a:lstStyle/>
            <a:p>
              <a:r>
                <a:rPr lang="en-US" altLang="zh-CN" dirty="0"/>
                <a:t>Game Over</a:t>
              </a:r>
              <a:endParaRPr lang="zh-CN" altLang="en-US" dirty="0"/>
            </a:p>
          </p:txBody>
        </p:sp>
      </p:grpSp>
      <p:grpSp>
        <p:nvGrpSpPr>
          <p:cNvPr id="1048605" name="组合 1048604">
            <a:extLst>
              <a:ext uri="{FF2B5EF4-FFF2-40B4-BE49-F238E27FC236}">
                <a16:creationId xmlns:a16="http://schemas.microsoft.com/office/drawing/2014/main" id="{21CBADEE-E4F7-342F-D923-A9000E41F560}"/>
              </a:ext>
            </a:extLst>
          </p:cNvPr>
          <p:cNvGrpSpPr/>
          <p:nvPr/>
        </p:nvGrpSpPr>
        <p:grpSpPr>
          <a:xfrm>
            <a:off x="843532" y="3894916"/>
            <a:ext cx="2731249" cy="2486412"/>
            <a:chOff x="843532" y="3894916"/>
            <a:chExt cx="2731249" cy="2486412"/>
          </a:xfrm>
        </p:grpSpPr>
        <p:pic>
          <p:nvPicPr>
            <p:cNvPr id="1048579" name="图片 1048578">
              <a:extLst>
                <a:ext uri="{FF2B5EF4-FFF2-40B4-BE49-F238E27FC236}">
                  <a16:creationId xmlns:a16="http://schemas.microsoft.com/office/drawing/2014/main" id="{01FCC292-EB54-5245-FE1F-6148C399D4E4}"/>
                </a:ext>
              </a:extLst>
            </p:cNvPr>
            <p:cNvPicPr>
              <a:picLocks noChangeAspect="1"/>
            </p:cNvPicPr>
            <p:nvPr/>
          </p:nvPicPr>
          <p:blipFill>
            <a:blip r:embed="rId8"/>
            <a:stretch>
              <a:fillRect/>
            </a:stretch>
          </p:blipFill>
          <p:spPr>
            <a:xfrm>
              <a:off x="1003652" y="4576870"/>
              <a:ext cx="1417040" cy="1346482"/>
            </a:xfrm>
            <a:prstGeom prst="rect">
              <a:avLst/>
            </a:prstGeom>
          </p:spPr>
        </p:pic>
        <p:sp>
          <p:nvSpPr>
            <p:cNvPr id="1048580" name="箭头: 下 1048579">
              <a:extLst>
                <a:ext uri="{FF2B5EF4-FFF2-40B4-BE49-F238E27FC236}">
                  <a16:creationId xmlns:a16="http://schemas.microsoft.com/office/drawing/2014/main" id="{679CBE24-8758-2A0D-9C56-7F05327844A6}"/>
                </a:ext>
              </a:extLst>
            </p:cNvPr>
            <p:cNvSpPr/>
            <p:nvPr/>
          </p:nvSpPr>
          <p:spPr>
            <a:xfrm>
              <a:off x="1445060" y="4648470"/>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1" name="箭头: 下 1048580">
              <a:extLst>
                <a:ext uri="{FF2B5EF4-FFF2-40B4-BE49-F238E27FC236}">
                  <a16:creationId xmlns:a16="http://schemas.microsoft.com/office/drawing/2014/main" id="{40BB04CA-8827-1016-F434-D65CDE5C21F5}"/>
                </a:ext>
              </a:extLst>
            </p:cNvPr>
            <p:cNvSpPr/>
            <p:nvPr/>
          </p:nvSpPr>
          <p:spPr>
            <a:xfrm rot="2724509">
              <a:off x="2000671" y="5096896"/>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582" name="文本框 1048581">
              <a:extLst>
                <a:ext uri="{FF2B5EF4-FFF2-40B4-BE49-F238E27FC236}">
                  <a16:creationId xmlns:a16="http://schemas.microsoft.com/office/drawing/2014/main" id="{2B4C343A-D771-9462-9FBE-650E063CAFBC}"/>
                </a:ext>
              </a:extLst>
            </p:cNvPr>
            <p:cNvSpPr txBox="1"/>
            <p:nvPr/>
          </p:nvSpPr>
          <p:spPr>
            <a:xfrm>
              <a:off x="843532" y="4264707"/>
              <a:ext cx="1756315" cy="338554"/>
            </a:xfrm>
            <a:prstGeom prst="rect">
              <a:avLst/>
            </a:prstGeom>
            <a:noFill/>
          </p:spPr>
          <p:txBody>
            <a:bodyPr wrap="none" rtlCol="0">
              <a:spAutoFit/>
            </a:bodyPr>
            <a:lstStyle/>
            <a:p>
              <a:r>
                <a:rPr lang="en-US" altLang="zh-CN" sz="1600" dirty="0"/>
                <a:t>Player 1, place first</a:t>
              </a:r>
              <a:endParaRPr lang="zh-CN" altLang="en-US" sz="1600" dirty="0"/>
            </a:p>
          </p:txBody>
        </p:sp>
        <p:sp>
          <p:nvSpPr>
            <p:cNvPr id="1048583" name="文本框 1048582">
              <a:extLst>
                <a:ext uri="{FF2B5EF4-FFF2-40B4-BE49-F238E27FC236}">
                  <a16:creationId xmlns:a16="http://schemas.microsoft.com/office/drawing/2014/main" id="{B15994A8-2F81-5EE9-34FA-2F862F80CC0F}"/>
                </a:ext>
              </a:extLst>
            </p:cNvPr>
            <p:cNvSpPr txBox="1"/>
            <p:nvPr/>
          </p:nvSpPr>
          <p:spPr>
            <a:xfrm>
              <a:off x="2219313" y="4755142"/>
              <a:ext cx="1055802" cy="584775"/>
            </a:xfrm>
            <a:prstGeom prst="rect">
              <a:avLst/>
            </a:prstGeom>
            <a:noFill/>
          </p:spPr>
          <p:txBody>
            <a:bodyPr wrap="none" rtlCol="0">
              <a:spAutoFit/>
            </a:bodyPr>
            <a:lstStyle/>
            <a:p>
              <a:r>
                <a:rPr lang="en-US" altLang="zh-CN" sz="1600" dirty="0"/>
                <a:t>Player 2,</a:t>
              </a:r>
            </a:p>
            <a:p>
              <a:r>
                <a:rPr lang="en-US" altLang="zh-CN" sz="1600" dirty="0"/>
                <a:t>place later</a:t>
              </a:r>
              <a:endParaRPr lang="zh-CN" altLang="en-US" sz="1600" dirty="0"/>
            </a:p>
          </p:txBody>
        </p:sp>
        <p:sp>
          <p:nvSpPr>
            <p:cNvPr id="1048584" name="文本框 1048583">
              <a:extLst>
                <a:ext uri="{FF2B5EF4-FFF2-40B4-BE49-F238E27FC236}">
                  <a16:creationId xmlns:a16="http://schemas.microsoft.com/office/drawing/2014/main" id="{71A1B5A5-5883-E1E4-00DF-D60B5F4C0BB7}"/>
                </a:ext>
              </a:extLst>
            </p:cNvPr>
            <p:cNvSpPr txBox="1"/>
            <p:nvPr/>
          </p:nvSpPr>
          <p:spPr>
            <a:xfrm>
              <a:off x="1070344" y="3894916"/>
              <a:ext cx="1694888" cy="369332"/>
            </a:xfrm>
            <a:prstGeom prst="rect">
              <a:avLst/>
            </a:prstGeom>
            <a:noFill/>
          </p:spPr>
          <p:txBody>
            <a:bodyPr wrap="none" rtlCol="0">
              <a:spAutoFit/>
            </a:bodyPr>
            <a:lstStyle/>
            <a:p>
              <a:r>
                <a:rPr lang="en-US" altLang="zh-CN" b="1" dirty="0"/>
                <a:t>Black Plays First</a:t>
              </a:r>
              <a:endParaRPr lang="zh-CN" altLang="en-US" b="1" dirty="0"/>
            </a:p>
          </p:txBody>
        </p:sp>
        <p:sp>
          <p:nvSpPr>
            <p:cNvPr id="1048604" name="文本框 1048603">
              <a:extLst>
                <a:ext uri="{FF2B5EF4-FFF2-40B4-BE49-F238E27FC236}">
                  <a16:creationId xmlns:a16="http://schemas.microsoft.com/office/drawing/2014/main" id="{F79A6BC2-E0D8-42A9-1249-0F5AA01FDDBC}"/>
                </a:ext>
              </a:extLst>
            </p:cNvPr>
            <p:cNvSpPr txBox="1"/>
            <p:nvPr/>
          </p:nvSpPr>
          <p:spPr>
            <a:xfrm>
              <a:off x="911424" y="5734997"/>
              <a:ext cx="2663357" cy="646331"/>
            </a:xfrm>
            <a:prstGeom prst="rect">
              <a:avLst/>
            </a:prstGeom>
            <a:noFill/>
          </p:spPr>
          <p:txBody>
            <a:bodyPr wrap="square" rtlCol="0">
              <a:spAutoFit/>
            </a:bodyPr>
            <a:lstStyle/>
            <a:p>
              <a:endParaRPr lang="en-US" altLang="zh-CN" sz="1200" dirty="0"/>
            </a:p>
            <a:p>
              <a:r>
                <a:rPr lang="en-US" altLang="zh-CN" sz="1200" dirty="0"/>
                <a:t>(and the stones should be placed on the intersection of the lines of the board)</a:t>
              </a:r>
              <a:endParaRPr lang="zh-CN" altLang="en-US" sz="1200" dirty="0"/>
            </a:p>
          </p:txBody>
        </p:sp>
      </p:grpSp>
    </p:spTree>
    <p:extLst>
      <p:ext uri="{BB962C8B-B14F-4D97-AF65-F5344CB8AC3E}">
        <p14:creationId xmlns:p14="http://schemas.microsoft.com/office/powerpoint/2010/main" val="277687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8600"/>
                                        </p:tgtEl>
                                        <p:attrNameLst>
                                          <p:attrName>style.visibility</p:attrName>
                                        </p:attrNameLst>
                                      </p:cBhvr>
                                      <p:to>
                                        <p:strVal val="visible"/>
                                      </p:to>
                                    </p:set>
                                    <p:animEffect transition="in" filter="fade">
                                      <p:cBhvr>
                                        <p:cTn id="7" dur="500"/>
                                        <p:tgtEl>
                                          <p:spTgt spid="10486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48605"/>
                                        </p:tgtEl>
                                        <p:attrNameLst>
                                          <p:attrName>style.visibility</p:attrName>
                                        </p:attrNameLst>
                                      </p:cBhvr>
                                      <p:to>
                                        <p:strVal val="visible"/>
                                      </p:to>
                                    </p:set>
                                    <p:animEffect transition="in" filter="fade">
                                      <p:cBhvr>
                                        <p:cTn id="12" dur="500"/>
                                        <p:tgtEl>
                                          <p:spTgt spid="10486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8602"/>
                                        </p:tgtEl>
                                        <p:attrNameLst>
                                          <p:attrName>style.visibility</p:attrName>
                                        </p:attrNameLst>
                                      </p:cBhvr>
                                      <p:to>
                                        <p:strVal val="visible"/>
                                      </p:to>
                                    </p:set>
                                    <p:animEffect transition="in" filter="fade">
                                      <p:cBhvr>
                                        <p:cTn id="17" dur="500"/>
                                        <p:tgtEl>
                                          <p:spTgt spid="10486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48603"/>
                                        </p:tgtEl>
                                        <p:attrNameLst>
                                          <p:attrName>style.visibility</p:attrName>
                                        </p:attrNameLst>
                                      </p:cBhvr>
                                      <p:to>
                                        <p:strVal val="visible"/>
                                      </p:to>
                                    </p:set>
                                    <p:animEffect transition="in" filter="fade">
                                      <p:cBhvr>
                                        <p:cTn id="22" dur="500"/>
                                        <p:tgtEl>
                                          <p:spTgt spid="104860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48607"/>
                                        </p:tgtEl>
                                        <p:attrNameLst>
                                          <p:attrName>style.visibility</p:attrName>
                                        </p:attrNameLst>
                                      </p:cBhvr>
                                      <p:to>
                                        <p:strVal val="visible"/>
                                      </p:to>
                                    </p:set>
                                    <p:animEffect transition="in" filter="fade">
                                      <p:cBhvr>
                                        <p:cTn id="27" dur="500"/>
                                        <p:tgtEl>
                                          <p:spTgt spid="104860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48606"/>
                                        </p:tgtEl>
                                        <p:attrNameLst>
                                          <p:attrName>style.visibility</p:attrName>
                                        </p:attrNameLst>
                                      </p:cBhvr>
                                      <p:to>
                                        <p:strVal val="visible"/>
                                      </p:to>
                                    </p:set>
                                    <p:animEffect transition="in" filter="fade">
                                      <p:cBhvr>
                                        <p:cTn id="32" dur="500"/>
                                        <p:tgtEl>
                                          <p:spTgt spid="1048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939C9-F02B-53AC-9919-4B60AEBC07E8}"/>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2C88CEAC-39AA-AD98-6152-3AB69DBC25D1}"/>
              </a:ext>
            </a:extLst>
          </p:cNvPr>
          <p:cNvSpPr>
            <a:spLocks noGrp="1"/>
          </p:cNvSpPr>
          <p:nvPr>
            <p:ph type="title"/>
          </p:nvPr>
        </p:nvSpPr>
        <p:spPr>
          <a:xfrm>
            <a:off x="191344" y="71541"/>
            <a:ext cx="7884064" cy="835874"/>
          </a:xfrm>
        </p:spPr>
        <p:txBody>
          <a:bodyPr>
            <a:normAutofit/>
          </a:bodyPr>
          <a:lstStyle/>
          <a:p>
            <a:r>
              <a:rPr lang="en-US" altLang="zh-CN" sz="4000" dirty="0"/>
              <a:t>Simplest Version: Iteration 1</a:t>
            </a:r>
            <a:endParaRPr lang="zh-CN" sz="4000" dirty="0"/>
          </a:p>
        </p:txBody>
      </p:sp>
      <p:sp>
        <p:nvSpPr>
          <p:cNvPr id="2" name="文本框 1">
            <a:extLst>
              <a:ext uri="{FF2B5EF4-FFF2-40B4-BE49-F238E27FC236}">
                <a16:creationId xmlns:a16="http://schemas.microsoft.com/office/drawing/2014/main" id="{148A9926-9214-F1BA-A172-6A6229A36E2B}"/>
              </a:ext>
            </a:extLst>
          </p:cNvPr>
          <p:cNvSpPr txBox="1"/>
          <p:nvPr/>
        </p:nvSpPr>
        <p:spPr>
          <a:xfrm>
            <a:off x="479376" y="1196752"/>
            <a:ext cx="10729192" cy="369332"/>
          </a:xfrm>
          <a:prstGeom prst="rect">
            <a:avLst/>
          </a:prstGeom>
          <a:noFill/>
        </p:spPr>
        <p:txBody>
          <a:bodyPr wrap="square" rtlCol="0">
            <a:spAutoFit/>
          </a:bodyPr>
          <a:lstStyle/>
          <a:p>
            <a:r>
              <a:rPr lang="en-US" altLang="zh-CN" b="1" dirty="0"/>
              <a:t>Question 1</a:t>
            </a:r>
            <a:r>
              <a:rPr lang="en-US" altLang="zh-CN" dirty="0"/>
              <a:t>: If you are required to implement a simplest version of </a:t>
            </a:r>
            <a:r>
              <a:rPr lang="en-US" altLang="zh-CN" dirty="0" err="1"/>
              <a:t>Gomoku</a:t>
            </a:r>
            <a:r>
              <a:rPr lang="en-US" altLang="zh-CN" dirty="0"/>
              <a:t> Game, how would you implement it?</a:t>
            </a:r>
            <a:endParaRPr lang="zh-CN" altLang="en-US" dirty="0"/>
          </a:p>
        </p:txBody>
      </p:sp>
      <p:sp>
        <p:nvSpPr>
          <p:cNvPr id="6" name="文本框 5">
            <a:extLst>
              <a:ext uri="{FF2B5EF4-FFF2-40B4-BE49-F238E27FC236}">
                <a16:creationId xmlns:a16="http://schemas.microsoft.com/office/drawing/2014/main" id="{718FBFE3-0B30-BD73-D949-0105553E3E13}"/>
              </a:ext>
            </a:extLst>
          </p:cNvPr>
          <p:cNvSpPr txBox="1"/>
          <p:nvPr/>
        </p:nvSpPr>
        <p:spPr>
          <a:xfrm>
            <a:off x="479376" y="1772816"/>
            <a:ext cx="10945216" cy="369332"/>
          </a:xfrm>
          <a:prstGeom prst="rect">
            <a:avLst/>
          </a:prstGeom>
          <a:noFill/>
        </p:spPr>
        <p:txBody>
          <a:bodyPr wrap="square" rtlCol="0">
            <a:spAutoFit/>
          </a:bodyPr>
          <a:lstStyle/>
          <a:p>
            <a:r>
              <a:rPr lang="en-US" altLang="zh-CN" b="1" dirty="0"/>
              <a:t>Potential Answer</a:t>
            </a:r>
            <a:r>
              <a:rPr lang="en-US" altLang="zh-CN" dirty="0"/>
              <a:t>: I shall cover the basic game rules with console/terminal input and output as the game interface. </a:t>
            </a:r>
            <a:endParaRPr lang="zh-CN" altLang="en-US" dirty="0"/>
          </a:p>
        </p:txBody>
      </p:sp>
      <p:pic>
        <p:nvPicPr>
          <p:cNvPr id="18" name="图片 17">
            <a:extLst>
              <a:ext uri="{FF2B5EF4-FFF2-40B4-BE49-F238E27FC236}">
                <a16:creationId xmlns:a16="http://schemas.microsoft.com/office/drawing/2014/main" id="{7A9CD672-1A93-E0A2-1823-20DCE58548ED}"/>
              </a:ext>
            </a:extLst>
          </p:cNvPr>
          <p:cNvPicPr>
            <a:picLocks noChangeAspect="1"/>
          </p:cNvPicPr>
          <p:nvPr/>
        </p:nvPicPr>
        <p:blipFill>
          <a:blip r:embed="rId2"/>
          <a:stretch>
            <a:fillRect/>
          </a:stretch>
        </p:blipFill>
        <p:spPr>
          <a:xfrm>
            <a:off x="5110619" y="2278180"/>
            <a:ext cx="6377161" cy="4090342"/>
          </a:xfrm>
          <a:prstGeom prst="rect">
            <a:avLst/>
          </a:prstGeom>
        </p:spPr>
      </p:pic>
      <p:pic>
        <p:nvPicPr>
          <p:cNvPr id="22" name="图片 21">
            <a:extLst>
              <a:ext uri="{FF2B5EF4-FFF2-40B4-BE49-F238E27FC236}">
                <a16:creationId xmlns:a16="http://schemas.microsoft.com/office/drawing/2014/main" id="{C6F7AF7F-476D-7A28-219E-8B077C932991}"/>
              </a:ext>
            </a:extLst>
          </p:cNvPr>
          <p:cNvPicPr>
            <a:picLocks noChangeAspect="1"/>
          </p:cNvPicPr>
          <p:nvPr/>
        </p:nvPicPr>
        <p:blipFill>
          <a:blip r:embed="rId3"/>
          <a:stretch>
            <a:fillRect/>
          </a:stretch>
        </p:blipFill>
        <p:spPr>
          <a:xfrm>
            <a:off x="704220" y="2951671"/>
            <a:ext cx="3962140" cy="2743361"/>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909085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标题 4">
            <a:extLst>
              <a:ext uri="{FF2B5EF4-FFF2-40B4-BE49-F238E27FC236}">
                <a16:creationId xmlns:a16="http://schemas.microsoft.com/office/drawing/2014/main" id="{1C094C54-799D-D643-6430-632B926C4E88}"/>
              </a:ext>
            </a:extLst>
          </p:cNvPr>
          <p:cNvSpPr txBox="1">
            <a:spLocks/>
          </p:cNvSpPr>
          <p:nvPr/>
        </p:nvSpPr>
        <p:spPr>
          <a:xfrm>
            <a:off x="191344" y="71541"/>
            <a:ext cx="7884064" cy="835874"/>
          </a:xfrm>
          <a:prstGeom prst="rect">
            <a:avLst/>
          </a:prstGeom>
        </p:spPr>
        <p:txBody>
          <a:bodyPr vert="horz" lIns="91440" tIns="45720" rIns="91440" bIns="45720" anchor="ctr">
            <a:normAutofit/>
          </a:bodyPr>
          <a:lstStyle>
            <a:lvl1pPr lvl="0" algn="l" defTabSz="914400">
              <a:lnSpc>
                <a:spcPct val="90000"/>
              </a:lnSpc>
              <a:spcBef>
                <a:spcPct val="0"/>
              </a:spcBef>
              <a:buNone/>
              <a:defRPr sz="2800" b="1" kern="1200">
                <a:solidFill>
                  <a:schemeClr val="bg1"/>
                </a:solidFill>
                <a:latin typeface="微软雅黑" panose="020B0503020204020204" charset="-122"/>
                <a:ea typeface="微软雅黑" panose="020B0503020204020204" charset="-122"/>
              </a:defRPr>
            </a:lvl1pPr>
          </a:lstStyle>
          <a:p>
            <a:r>
              <a:rPr lang="en-US" altLang="zh-CN" sz="4000"/>
              <a:t>Simplest Version: Iteration 1</a:t>
            </a:r>
            <a:endParaRPr lang="zh-CN" sz="4000" dirty="0"/>
          </a:p>
        </p:txBody>
      </p:sp>
      <p:grpSp>
        <p:nvGrpSpPr>
          <p:cNvPr id="81" name="组合 80">
            <a:extLst>
              <a:ext uri="{FF2B5EF4-FFF2-40B4-BE49-F238E27FC236}">
                <a16:creationId xmlns:a16="http://schemas.microsoft.com/office/drawing/2014/main" id="{84098B64-38B8-87E7-F35A-C6D1A3D1768F}"/>
              </a:ext>
            </a:extLst>
          </p:cNvPr>
          <p:cNvGrpSpPr/>
          <p:nvPr/>
        </p:nvGrpSpPr>
        <p:grpSpPr>
          <a:xfrm>
            <a:off x="3575720" y="1124744"/>
            <a:ext cx="2160240" cy="736643"/>
            <a:chOff x="4872631" y="1036173"/>
            <a:chExt cx="2160240" cy="736643"/>
          </a:xfrm>
        </p:grpSpPr>
        <p:sp>
          <p:nvSpPr>
            <p:cNvPr id="82" name="Rounded Rectangle 3">
              <a:extLst>
                <a:ext uri="{FF2B5EF4-FFF2-40B4-BE49-F238E27FC236}">
                  <a16:creationId xmlns:a16="http://schemas.microsoft.com/office/drawing/2014/main" id="{1C8F2E75-CFAD-9ED3-93B4-343D312F98EC}"/>
                </a:ext>
              </a:extLst>
            </p:cNvPr>
            <p:cNvSpPr/>
            <p:nvPr/>
          </p:nvSpPr>
          <p:spPr>
            <a:xfrm>
              <a:off x="4872631" y="1052736"/>
              <a:ext cx="2160240" cy="720080"/>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83" name="TextBox 4">
              <a:extLst>
                <a:ext uri="{FF2B5EF4-FFF2-40B4-BE49-F238E27FC236}">
                  <a16:creationId xmlns:a16="http://schemas.microsoft.com/office/drawing/2014/main" id="{E4E1D766-16CC-E92C-46FB-DD8421375DB9}"/>
                </a:ext>
              </a:extLst>
            </p:cNvPr>
            <p:cNvSpPr txBox="1"/>
            <p:nvPr/>
          </p:nvSpPr>
          <p:spPr>
            <a:xfrm>
              <a:off x="4974396" y="1036173"/>
              <a:ext cx="1950077" cy="707886"/>
            </a:xfrm>
            <a:prstGeom prst="rect">
              <a:avLst/>
            </a:prstGeom>
            <a:noFill/>
          </p:spPr>
          <p:txBody>
            <a:bodyPr wrap="square" rtlCol="0">
              <a:spAutoFit/>
            </a:bodyPr>
            <a:lstStyle/>
            <a:p>
              <a:pPr algn="ctr"/>
              <a:r>
                <a:rPr lang="en-CN" sz="2000" dirty="0"/>
                <a:t>Class</a:t>
              </a:r>
              <a:r>
                <a:rPr lang="zh-CN" altLang="en-US" sz="2000" dirty="0"/>
                <a:t> </a:t>
              </a:r>
              <a:r>
                <a:rPr lang="en-US" sz="2000" dirty="0" err="1"/>
                <a:t>GomokuGame</a:t>
              </a:r>
              <a:endParaRPr lang="en-CN" sz="2000" dirty="0"/>
            </a:p>
          </p:txBody>
        </p:sp>
      </p:grpSp>
      <p:cxnSp>
        <p:nvCxnSpPr>
          <p:cNvPr id="84" name="Straight Arrow Connector 14">
            <a:extLst>
              <a:ext uri="{FF2B5EF4-FFF2-40B4-BE49-F238E27FC236}">
                <a16:creationId xmlns:a16="http://schemas.microsoft.com/office/drawing/2014/main" id="{45897BCC-E53E-0DDA-DAD1-E9F13F82A3D2}"/>
              </a:ext>
            </a:extLst>
          </p:cNvPr>
          <p:cNvCxnSpPr>
            <a:cxnSpLocks/>
            <a:stCxn id="86" idx="2"/>
            <a:endCxn id="89" idx="0"/>
          </p:cNvCxnSpPr>
          <p:nvPr/>
        </p:nvCxnSpPr>
        <p:spPr>
          <a:xfrm flipH="1">
            <a:off x="4652523" y="3046843"/>
            <a:ext cx="2" cy="4518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85" name="组合 84">
            <a:extLst>
              <a:ext uri="{FF2B5EF4-FFF2-40B4-BE49-F238E27FC236}">
                <a16:creationId xmlns:a16="http://schemas.microsoft.com/office/drawing/2014/main" id="{18380284-F9F4-D33A-5FCE-BB6E05941765}"/>
              </a:ext>
            </a:extLst>
          </p:cNvPr>
          <p:cNvGrpSpPr/>
          <p:nvPr/>
        </p:nvGrpSpPr>
        <p:grpSpPr>
          <a:xfrm>
            <a:off x="3572405" y="2326763"/>
            <a:ext cx="2160240" cy="720080"/>
            <a:chOff x="4869316" y="2238192"/>
            <a:chExt cx="2160240" cy="720080"/>
          </a:xfrm>
        </p:grpSpPr>
        <p:sp>
          <p:nvSpPr>
            <p:cNvPr id="86" name="Rounded Rectangle 17">
              <a:extLst>
                <a:ext uri="{FF2B5EF4-FFF2-40B4-BE49-F238E27FC236}">
                  <a16:creationId xmlns:a16="http://schemas.microsoft.com/office/drawing/2014/main" id="{95B9B0F3-259D-99C8-1755-53085A1FE836}"/>
                </a:ext>
              </a:extLst>
            </p:cNvPr>
            <p:cNvSpPr/>
            <p:nvPr/>
          </p:nvSpPr>
          <p:spPr>
            <a:xfrm>
              <a:off x="4869316" y="2238192"/>
              <a:ext cx="2160240" cy="720080"/>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87" name="TextBox 18">
              <a:extLst>
                <a:ext uri="{FF2B5EF4-FFF2-40B4-BE49-F238E27FC236}">
                  <a16:creationId xmlns:a16="http://schemas.microsoft.com/office/drawing/2014/main" id="{CB35E4EB-60B7-D06D-D209-60C5393C8A4C}"/>
                </a:ext>
              </a:extLst>
            </p:cNvPr>
            <p:cNvSpPr txBox="1"/>
            <p:nvPr/>
          </p:nvSpPr>
          <p:spPr>
            <a:xfrm>
              <a:off x="5189837" y="2413566"/>
              <a:ext cx="1433406" cy="369332"/>
            </a:xfrm>
            <a:prstGeom prst="rect">
              <a:avLst/>
            </a:prstGeom>
            <a:noFill/>
          </p:spPr>
          <p:txBody>
            <a:bodyPr wrap="none" rtlCol="0">
              <a:spAutoFit/>
            </a:bodyPr>
            <a:lstStyle/>
            <a:p>
              <a:r>
                <a:rPr lang="en-US" dirty="0">
                  <a:solidFill>
                    <a:srgbClr val="0070C0"/>
                  </a:solidFill>
                  <a:effectLst/>
                </a:rPr>
                <a:t>Constructor()</a:t>
              </a:r>
            </a:p>
          </p:txBody>
        </p:sp>
      </p:grpSp>
      <p:cxnSp>
        <p:nvCxnSpPr>
          <p:cNvPr id="88" name="Straight Arrow Connector 21">
            <a:extLst>
              <a:ext uri="{FF2B5EF4-FFF2-40B4-BE49-F238E27FC236}">
                <a16:creationId xmlns:a16="http://schemas.microsoft.com/office/drawing/2014/main" id="{20F59DFD-640C-BD95-B793-F776B89DEB07}"/>
              </a:ext>
            </a:extLst>
          </p:cNvPr>
          <p:cNvCxnSpPr>
            <a:cxnSpLocks/>
            <a:stCxn id="82" idx="2"/>
            <a:endCxn id="86" idx="0"/>
          </p:cNvCxnSpPr>
          <p:nvPr/>
        </p:nvCxnSpPr>
        <p:spPr>
          <a:xfrm flipH="1">
            <a:off x="4652525" y="1861387"/>
            <a:ext cx="3315" cy="46537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9" name="组合 118">
            <a:extLst>
              <a:ext uri="{FF2B5EF4-FFF2-40B4-BE49-F238E27FC236}">
                <a16:creationId xmlns:a16="http://schemas.microsoft.com/office/drawing/2014/main" id="{398C5562-B4E2-9AB8-0A4F-F4EE9AAAB315}"/>
              </a:ext>
            </a:extLst>
          </p:cNvPr>
          <p:cNvGrpSpPr/>
          <p:nvPr/>
        </p:nvGrpSpPr>
        <p:grpSpPr>
          <a:xfrm>
            <a:off x="3752424" y="3498717"/>
            <a:ext cx="1800198" cy="811189"/>
            <a:chOff x="3752424" y="3498717"/>
            <a:chExt cx="1800198" cy="811189"/>
          </a:xfrm>
        </p:grpSpPr>
        <p:sp>
          <p:nvSpPr>
            <p:cNvPr id="89" name="流程图: 决策 88">
              <a:extLst>
                <a:ext uri="{FF2B5EF4-FFF2-40B4-BE49-F238E27FC236}">
                  <a16:creationId xmlns:a16="http://schemas.microsoft.com/office/drawing/2014/main" id="{2F8366FE-DEBA-81B5-AC0C-8DE57FF37030}"/>
                </a:ext>
              </a:extLst>
            </p:cNvPr>
            <p:cNvSpPr/>
            <p:nvPr/>
          </p:nvSpPr>
          <p:spPr>
            <a:xfrm>
              <a:off x="3752424" y="3498717"/>
              <a:ext cx="1800198" cy="811189"/>
            </a:xfrm>
            <a:prstGeom prst="flowChartDecision">
              <a:avLst/>
            </a:prstGeom>
            <a:noFill/>
            <a:ln w="28575">
              <a:solidFill>
                <a:srgbClr val="223F5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TextBox 18">
              <a:extLst>
                <a:ext uri="{FF2B5EF4-FFF2-40B4-BE49-F238E27FC236}">
                  <a16:creationId xmlns:a16="http://schemas.microsoft.com/office/drawing/2014/main" id="{E42DA3FE-9254-C6A3-9F3A-3A7510E05764}"/>
                </a:ext>
              </a:extLst>
            </p:cNvPr>
            <p:cNvSpPr txBox="1"/>
            <p:nvPr/>
          </p:nvSpPr>
          <p:spPr>
            <a:xfrm>
              <a:off x="4024049" y="3657189"/>
              <a:ext cx="1256947" cy="369332"/>
            </a:xfrm>
            <a:prstGeom prst="rect">
              <a:avLst/>
            </a:prstGeom>
            <a:noFill/>
          </p:spPr>
          <p:txBody>
            <a:bodyPr wrap="none" rtlCol="0">
              <a:spAutoFit/>
            </a:bodyPr>
            <a:lstStyle/>
            <a:p>
              <a:r>
                <a:rPr lang="en-US" dirty="0" err="1">
                  <a:effectLst/>
                </a:rPr>
                <a:t>gameOver</a:t>
              </a:r>
              <a:r>
                <a:rPr lang="en-US" dirty="0">
                  <a:effectLst/>
                </a:rPr>
                <a:t>?</a:t>
              </a:r>
            </a:p>
          </p:txBody>
        </p:sp>
      </p:grpSp>
      <p:cxnSp>
        <p:nvCxnSpPr>
          <p:cNvPr id="91" name="Straight Arrow Connector 14">
            <a:extLst>
              <a:ext uri="{FF2B5EF4-FFF2-40B4-BE49-F238E27FC236}">
                <a16:creationId xmlns:a16="http://schemas.microsoft.com/office/drawing/2014/main" id="{11C97DB7-2AC1-DCC0-8220-3AB8930F8E7B}"/>
              </a:ext>
            </a:extLst>
          </p:cNvPr>
          <p:cNvCxnSpPr>
            <a:cxnSpLocks/>
          </p:cNvCxnSpPr>
          <p:nvPr/>
        </p:nvCxnSpPr>
        <p:spPr>
          <a:xfrm>
            <a:off x="4652522" y="4334480"/>
            <a:ext cx="1" cy="3267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4" name="组合 113">
            <a:extLst>
              <a:ext uri="{FF2B5EF4-FFF2-40B4-BE49-F238E27FC236}">
                <a16:creationId xmlns:a16="http://schemas.microsoft.com/office/drawing/2014/main" id="{FCF018AD-1D1F-02EE-5466-79F4B15A4FE3}"/>
              </a:ext>
            </a:extLst>
          </p:cNvPr>
          <p:cNvGrpSpPr/>
          <p:nvPr/>
        </p:nvGrpSpPr>
        <p:grpSpPr>
          <a:xfrm>
            <a:off x="5372605" y="1907540"/>
            <a:ext cx="5838212" cy="369332"/>
            <a:chOff x="5372605" y="1907540"/>
            <a:chExt cx="5838212" cy="369332"/>
          </a:xfrm>
        </p:grpSpPr>
        <p:cxnSp>
          <p:nvCxnSpPr>
            <p:cNvPr id="92" name="直接箭头连接符 91">
              <a:extLst>
                <a:ext uri="{FF2B5EF4-FFF2-40B4-BE49-F238E27FC236}">
                  <a16:creationId xmlns:a16="http://schemas.microsoft.com/office/drawing/2014/main" id="{1FAA88FD-13DD-118E-78EB-8DCD90E90E35}"/>
                </a:ext>
              </a:extLst>
            </p:cNvPr>
            <p:cNvCxnSpPr>
              <a:cxnSpLocks/>
            </p:cNvCxnSpPr>
            <p:nvPr/>
          </p:nvCxnSpPr>
          <p:spPr>
            <a:xfrm flipH="1">
              <a:off x="5372605" y="2094075"/>
              <a:ext cx="720080"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93" name="文本框 92">
              <a:extLst>
                <a:ext uri="{FF2B5EF4-FFF2-40B4-BE49-F238E27FC236}">
                  <a16:creationId xmlns:a16="http://schemas.microsoft.com/office/drawing/2014/main" id="{22F7F107-DF46-5C38-E83C-2E85D6D75CA3}"/>
                </a:ext>
              </a:extLst>
            </p:cNvPr>
            <p:cNvSpPr txBox="1"/>
            <p:nvPr/>
          </p:nvSpPr>
          <p:spPr>
            <a:xfrm>
              <a:off x="6092685" y="1907540"/>
              <a:ext cx="5118132" cy="369332"/>
            </a:xfrm>
            <a:prstGeom prst="rect">
              <a:avLst/>
            </a:prstGeom>
            <a:noFill/>
          </p:spPr>
          <p:txBody>
            <a:bodyPr wrap="none" rtlCol="0">
              <a:spAutoFit/>
            </a:bodyPr>
            <a:lstStyle/>
            <a:p>
              <a:r>
                <a:rPr lang="en-US" altLang="zh-CN" dirty="0"/>
                <a:t>The main() function of Main class holds one instance</a:t>
              </a:r>
              <a:endParaRPr lang="zh-CN" altLang="en-US" dirty="0"/>
            </a:p>
          </p:txBody>
        </p:sp>
      </p:grpSp>
      <p:grpSp>
        <p:nvGrpSpPr>
          <p:cNvPr id="115" name="组合 114">
            <a:extLst>
              <a:ext uri="{FF2B5EF4-FFF2-40B4-BE49-F238E27FC236}">
                <a16:creationId xmlns:a16="http://schemas.microsoft.com/office/drawing/2014/main" id="{FFEE692F-490F-FCA3-1002-9654C52DAAB6}"/>
              </a:ext>
            </a:extLst>
          </p:cNvPr>
          <p:cNvGrpSpPr/>
          <p:nvPr/>
        </p:nvGrpSpPr>
        <p:grpSpPr>
          <a:xfrm>
            <a:off x="5409475" y="2945363"/>
            <a:ext cx="4579125" cy="369332"/>
            <a:chOff x="5409475" y="2945363"/>
            <a:chExt cx="4579125" cy="369332"/>
          </a:xfrm>
        </p:grpSpPr>
        <p:cxnSp>
          <p:nvCxnSpPr>
            <p:cNvPr id="94" name="直接箭头连接符 93">
              <a:extLst>
                <a:ext uri="{FF2B5EF4-FFF2-40B4-BE49-F238E27FC236}">
                  <a16:creationId xmlns:a16="http://schemas.microsoft.com/office/drawing/2014/main" id="{DBB3D6D8-E4F1-25F7-0790-31D044D3BEB8}"/>
                </a:ext>
              </a:extLst>
            </p:cNvPr>
            <p:cNvCxnSpPr>
              <a:cxnSpLocks/>
            </p:cNvCxnSpPr>
            <p:nvPr/>
          </p:nvCxnSpPr>
          <p:spPr>
            <a:xfrm flipH="1">
              <a:off x="5409475" y="3140968"/>
              <a:ext cx="720080"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A7C3E770-DA94-425F-2B32-65637B56ADF8}"/>
                </a:ext>
              </a:extLst>
            </p:cNvPr>
            <p:cNvSpPr txBox="1"/>
            <p:nvPr/>
          </p:nvSpPr>
          <p:spPr>
            <a:xfrm>
              <a:off x="6109718" y="2945363"/>
              <a:ext cx="3878882" cy="369332"/>
            </a:xfrm>
            <a:prstGeom prst="rect">
              <a:avLst/>
            </a:prstGeom>
            <a:noFill/>
          </p:spPr>
          <p:txBody>
            <a:bodyPr wrap="none" rtlCol="0">
              <a:spAutoFit/>
            </a:bodyPr>
            <a:lstStyle/>
            <a:p>
              <a:r>
                <a:rPr lang="en-US" altLang="zh-CN" dirty="0"/>
                <a:t>Call the play() function to start the loop</a:t>
              </a:r>
              <a:endParaRPr lang="zh-CN" altLang="en-US" dirty="0"/>
            </a:p>
          </p:txBody>
        </p:sp>
      </p:grpSp>
      <p:grpSp>
        <p:nvGrpSpPr>
          <p:cNvPr id="96" name="组合 95">
            <a:extLst>
              <a:ext uri="{FF2B5EF4-FFF2-40B4-BE49-F238E27FC236}">
                <a16:creationId xmlns:a16="http://schemas.microsoft.com/office/drawing/2014/main" id="{EF5247F6-39C5-3CF3-B433-943F073434FA}"/>
              </a:ext>
            </a:extLst>
          </p:cNvPr>
          <p:cNvGrpSpPr/>
          <p:nvPr/>
        </p:nvGrpSpPr>
        <p:grpSpPr>
          <a:xfrm>
            <a:off x="4173769" y="4685934"/>
            <a:ext cx="957506" cy="432045"/>
            <a:chOff x="7498305" y="4445169"/>
            <a:chExt cx="957506" cy="432045"/>
          </a:xfrm>
        </p:grpSpPr>
        <p:sp>
          <p:nvSpPr>
            <p:cNvPr id="97" name="Rounded Rectangle 17">
              <a:extLst>
                <a:ext uri="{FF2B5EF4-FFF2-40B4-BE49-F238E27FC236}">
                  <a16:creationId xmlns:a16="http://schemas.microsoft.com/office/drawing/2014/main" id="{ADBA065A-28AF-1B63-1B55-3CBF88880066}"/>
                </a:ext>
              </a:extLst>
            </p:cNvPr>
            <p:cNvSpPr/>
            <p:nvPr/>
          </p:nvSpPr>
          <p:spPr>
            <a:xfrm>
              <a:off x="7509681" y="4445169"/>
              <a:ext cx="890576" cy="432045"/>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98" name="TextBox 18">
              <a:extLst>
                <a:ext uri="{FF2B5EF4-FFF2-40B4-BE49-F238E27FC236}">
                  <a16:creationId xmlns:a16="http://schemas.microsoft.com/office/drawing/2014/main" id="{09A6B186-86DC-926F-72BB-A74323924183}"/>
                </a:ext>
              </a:extLst>
            </p:cNvPr>
            <p:cNvSpPr txBox="1"/>
            <p:nvPr/>
          </p:nvSpPr>
          <p:spPr>
            <a:xfrm>
              <a:off x="7498305" y="4476525"/>
              <a:ext cx="957506" cy="369332"/>
            </a:xfrm>
            <a:prstGeom prst="rect">
              <a:avLst/>
            </a:prstGeom>
            <a:noFill/>
          </p:spPr>
          <p:txBody>
            <a:bodyPr wrap="none" rtlCol="0">
              <a:spAutoFit/>
            </a:bodyPr>
            <a:lstStyle/>
            <a:p>
              <a:r>
                <a:rPr lang="en-US" dirty="0">
                  <a:solidFill>
                    <a:srgbClr val="0070C0"/>
                  </a:solidFill>
                  <a:effectLst/>
                </a:rPr>
                <a:t>render()</a:t>
              </a:r>
            </a:p>
          </p:txBody>
        </p:sp>
      </p:grpSp>
      <p:grpSp>
        <p:nvGrpSpPr>
          <p:cNvPr id="99" name="组合 98">
            <a:extLst>
              <a:ext uri="{FF2B5EF4-FFF2-40B4-BE49-F238E27FC236}">
                <a16:creationId xmlns:a16="http://schemas.microsoft.com/office/drawing/2014/main" id="{8A95A701-C666-0767-855D-329F55CC9DAD}"/>
              </a:ext>
            </a:extLst>
          </p:cNvPr>
          <p:cNvGrpSpPr/>
          <p:nvPr/>
        </p:nvGrpSpPr>
        <p:grpSpPr>
          <a:xfrm>
            <a:off x="3677485" y="5229200"/>
            <a:ext cx="2162645" cy="432045"/>
            <a:chOff x="7536160" y="5229200"/>
            <a:chExt cx="2162645" cy="432045"/>
          </a:xfrm>
        </p:grpSpPr>
        <p:sp>
          <p:nvSpPr>
            <p:cNvPr id="100" name="Rounded Rectangle 17">
              <a:extLst>
                <a:ext uri="{FF2B5EF4-FFF2-40B4-BE49-F238E27FC236}">
                  <a16:creationId xmlns:a16="http://schemas.microsoft.com/office/drawing/2014/main" id="{612FDAFC-2D46-F02C-229F-AB09EAF243B0}"/>
                </a:ext>
              </a:extLst>
            </p:cNvPr>
            <p:cNvSpPr/>
            <p:nvPr/>
          </p:nvSpPr>
          <p:spPr>
            <a:xfrm>
              <a:off x="7536160" y="5229200"/>
              <a:ext cx="2162645" cy="432045"/>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1" name="TextBox 18">
              <a:extLst>
                <a:ext uri="{FF2B5EF4-FFF2-40B4-BE49-F238E27FC236}">
                  <a16:creationId xmlns:a16="http://schemas.microsoft.com/office/drawing/2014/main" id="{3F6C8CB8-F17E-B7A1-10AF-783A98F276E8}"/>
                </a:ext>
              </a:extLst>
            </p:cNvPr>
            <p:cNvSpPr txBox="1"/>
            <p:nvPr/>
          </p:nvSpPr>
          <p:spPr>
            <a:xfrm>
              <a:off x="7608168" y="5251907"/>
              <a:ext cx="2090637" cy="369332"/>
            </a:xfrm>
            <a:prstGeom prst="rect">
              <a:avLst/>
            </a:prstGeom>
            <a:noFill/>
          </p:spPr>
          <p:txBody>
            <a:bodyPr wrap="none" rtlCol="0">
              <a:spAutoFit/>
            </a:bodyPr>
            <a:lstStyle/>
            <a:p>
              <a:r>
                <a:rPr lang="en-US" dirty="0" err="1">
                  <a:solidFill>
                    <a:srgbClr val="0070C0"/>
                  </a:solidFill>
                </a:rPr>
                <a:t>x,y</a:t>
              </a:r>
              <a:r>
                <a:rPr lang="en-US" dirty="0">
                  <a:solidFill>
                    <a:srgbClr val="0070C0"/>
                  </a:solidFill>
                </a:rPr>
                <a:t> = </a:t>
              </a:r>
              <a:r>
                <a:rPr lang="en-US" dirty="0" err="1">
                  <a:solidFill>
                    <a:srgbClr val="0070C0"/>
                  </a:solidFill>
                  <a:effectLst/>
                </a:rPr>
                <a:t>hunmanInput</a:t>
              </a:r>
              <a:r>
                <a:rPr lang="en-US" dirty="0">
                  <a:solidFill>
                    <a:srgbClr val="0070C0"/>
                  </a:solidFill>
                  <a:effectLst/>
                </a:rPr>
                <a:t>()</a:t>
              </a:r>
            </a:p>
          </p:txBody>
        </p:sp>
      </p:grpSp>
      <p:grpSp>
        <p:nvGrpSpPr>
          <p:cNvPr id="102" name="组合 101">
            <a:extLst>
              <a:ext uri="{FF2B5EF4-FFF2-40B4-BE49-F238E27FC236}">
                <a16:creationId xmlns:a16="http://schemas.microsoft.com/office/drawing/2014/main" id="{A8A7FD03-72B4-BFC8-8953-7B07820A2EF2}"/>
              </a:ext>
            </a:extLst>
          </p:cNvPr>
          <p:cNvGrpSpPr/>
          <p:nvPr/>
        </p:nvGrpSpPr>
        <p:grpSpPr>
          <a:xfrm>
            <a:off x="4061816" y="5751595"/>
            <a:ext cx="1181411" cy="432045"/>
            <a:chOff x="7608168" y="5821583"/>
            <a:chExt cx="1181411" cy="432045"/>
          </a:xfrm>
        </p:grpSpPr>
        <p:sp>
          <p:nvSpPr>
            <p:cNvPr id="103" name="Rounded Rectangle 17">
              <a:extLst>
                <a:ext uri="{FF2B5EF4-FFF2-40B4-BE49-F238E27FC236}">
                  <a16:creationId xmlns:a16="http://schemas.microsoft.com/office/drawing/2014/main" id="{C2D663BC-CB72-0B18-C9AD-D14D42C1B88F}"/>
                </a:ext>
              </a:extLst>
            </p:cNvPr>
            <p:cNvSpPr/>
            <p:nvPr/>
          </p:nvSpPr>
          <p:spPr>
            <a:xfrm>
              <a:off x="7608168" y="5821583"/>
              <a:ext cx="1181411" cy="432045"/>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4" name="TextBox 18">
              <a:extLst>
                <a:ext uri="{FF2B5EF4-FFF2-40B4-BE49-F238E27FC236}">
                  <a16:creationId xmlns:a16="http://schemas.microsoft.com/office/drawing/2014/main" id="{1E26D6D6-A37E-6E9C-1DCC-E48FCD38D461}"/>
                </a:ext>
              </a:extLst>
            </p:cNvPr>
            <p:cNvSpPr txBox="1"/>
            <p:nvPr/>
          </p:nvSpPr>
          <p:spPr>
            <a:xfrm>
              <a:off x="7658671" y="5852939"/>
              <a:ext cx="1109535" cy="369332"/>
            </a:xfrm>
            <a:prstGeom prst="rect">
              <a:avLst/>
            </a:prstGeom>
            <a:noFill/>
          </p:spPr>
          <p:txBody>
            <a:bodyPr wrap="none" rtlCol="0">
              <a:spAutoFit/>
            </a:bodyPr>
            <a:lstStyle/>
            <a:p>
              <a:r>
                <a:rPr lang="en-US" dirty="0">
                  <a:solidFill>
                    <a:srgbClr val="0070C0"/>
                  </a:solidFill>
                </a:rPr>
                <a:t>move</a:t>
              </a:r>
              <a:r>
                <a:rPr lang="en-US" dirty="0">
                  <a:solidFill>
                    <a:srgbClr val="0070C0"/>
                  </a:solidFill>
                  <a:effectLst/>
                </a:rPr>
                <a:t>(</a:t>
              </a:r>
              <a:r>
                <a:rPr lang="en-US" dirty="0" err="1">
                  <a:solidFill>
                    <a:srgbClr val="0070C0"/>
                  </a:solidFill>
                  <a:effectLst/>
                </a:rPr>
                <a:t>x,y</a:t>
              </a:r>
              <a:r>
                <a:rPr lang="en-US" dirty="0">
                  <a:solidFill>
                    <a:srgbClr val="0070C0"/>
                  </a:solidFill>
                  <a:effectLst/>
                </a:rPr>
                <a:t>)</a:t>
              </a:r>
            </a:p>
          </p:txBody>
        </p:sp>
      </p:grpSp>
      <p:cxnSp>
        <p:nvCxnSpPr>
          <p:cNvPr id="105" name="连接符: 肘形 104">
            <a:extLst>
              <a:ext uri="{FF2B5EF4-FFF2-40B4-BE49-F238E27FC236}">
                <a16:creationId xmlns:a16="http://schemas.microsoft.com/office/drawing/2014/main" id="{B9251297-BB8C-6280-D2F7-8E636D3322BF}"/>
              </a:ext>
            </a:extLst>
          </p:cNvPr>
          <p:cNvCxnSpPr>
            <a:cxnSpLocks/>
            <a:stCxn id="103" idx="2"/>
            <a:endCxn id="89" idx="1"/>
          </p:cNvCxnSpPr>
          <p:nvPr/>
        </p:nvCxnSpPr>
        <p:spPr>
          <a:xfrm rot="5400000" flipH="1">
            <a:off x="3062809" y="4593927"/>
            <a:ext cx="2279328" cy="900098"/>
          </a:xfrm>
          <a:prstGeom prst="bentConnector4">
            <a:avLst>
              <a:gd name="adj1" fmla="val -10029"/>
              <a:gd name="adj2" fmla="val 14797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6" name="文本框 105">
            <a:extLst>
              <a:ext uri="{FF2B5EF4-FFF2-40B4-BE49-F238E27FC236}">
                <a16:creationId xmlns:a16="http://schemas.microsoft.com/office/drawing/2014/main" id="{93C25178-838D-9439-C421-E83020AEE66F}"/>
              </a:ext>
            </a:extLst>
          </p:cNvPr>
          <p:cNvSpPr txBox="1"/>
          <p:nvPr/>
        </p:nvSpPr>
        <p:spPr>
          <a:xfrm>
            <a:off x="4707197" y="4282540"/>
            <a:ext cx="455574" cy="369332"/>
          </a:xfrm>
          <a:prstGeom prst="rect">
            <a:avLst/>
          </a:prstGeom>
          <a:noFill/>
        </p:spPr>
        <p:txBody>
          <a:bodyPr wrap="none" rtlCol="0">
            <a:spAutoFit/>
          </a:bodyPr>
          <a:lstStyle/>
          <a:p>
            <a:r>
              <a:rPr lang="en-US" altLang="zh-CN" dirty="0"/>
              <a:t>No</a:t>
            </a:r>
            <a:endParaRPr lang="zh-CN" altLang="en-US" dirty="0"/>
          </a:p>
        </p:txBody>
      </p:sp>
      <p:cxnSp>
        <p:nvCxnSpPr>
          <p:cNvPr id="107" name="连接符: 肘形 106">
            <a:extLst>
              <a:ext uri="{FF2B5EF4-FFF2-40B4-BE49-F238E27FC236}">
                <a16:creationId xmlns:a16="http://schemas.microsoft.com/office/drawing/2014/main" id="{6CCE0CFE-4034-25D3-1DBD-292157C450E4}"/>
              </a:ext>
            </a:extLst>
          </p:cNvPr>
          <p:cNvCxnSpPr>
            <a:cxnSpLocks/>
            <a:stCxn id="89" idx="3"/>
            <a:endCxn id="108" idx="0"/>
          </p:cNvCxnSpPr>
          <p:nvPr/>
        </p:nvCxnSpPr>
        <p:spPr>
          <a:xfrm>
            <a:off x="5552622" y="3904312"/>
            <a:ext cx="1911530" cy="146890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17" name="组合 116">
            <a:extLst>
              <a:ext uri="{FF2B5EF4-FFF2-40B4-BE49-F238E27FC236}">
                <a16:creationId xmlns:a16="http://schemas.microsoft.com/office/drawing/2014/main" id="{D20BA4CA-9D8C-2C7F-0FC8-11C644A0437E}"/>
              </a:ext>
            </a:extLst>
          </p:cNvPr>
          <p:cNvGrpSpPr/>
          <p:nvPr/>
        </p:nvGrpSpPr>
        <p:grpSpPr>
          <a:xfrm>
            <a:off x="6240016" y="5373216"/>
            <a:ext cx="2376264" cy="720080"/>
            <a:chOff x="6240016" y="5373216"/>
            <a:chExt cx="2376264" cy="720080"/>
          </a:xfrm>
        </p:grpSpPr>
        <p:sp>
          <p:nvSpPr>
            <p:cNvPr id="108" name="Rounded Rectangle 17">
              <a:extLst>
                <a:ext uri="{FF2B5EF4-FFF2-40B4-BE49-F238E27FC236}">
                  <a16:creationId xmlns:a16="http://schemas.microsoft.com/office/drawing/2014/main" id="{E347C506-4880-1AB1-C159-EBC85730B1F3}"/>
                </a:ext>
              </a:extLst>
            </p:cNvPr>
            <p:cNvSpPr/>
            <p:nvPr/>
          </p:nvSpPr>
          <p:spPr>
            <a:xfrm>
              <a:off x="6312024" y="5373216"/>
              <a:ext cx="2304256" cy="720080"/>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09" name="TextBox 4">
              <a:extLst>
                <a:ext uri="{FF2B5EF4-FFF2-40B4-BE49-F238E27FC236}">
                  <a16:creationId xmlns:a16="http://schemas.microsoft.com/office/drawing/2014/main" id="{B007C7AC-E791-D374-E7F4-F9849470302E}"/>
                </a:ext>
              </a:extLst>
            </p:cNvPr>
            <p:cNvSpPr txBox="1"/>
            <p:nvPr/>
          </p:nvSpPr>
          <p:spPr>
            <a:xfrm>
              <a:off x="6240016" y="5373216"/>
              <a:ext cx="2250734" cy="707886"/>
            </a:xfrm>
            <a:prstGeom prst="rect">
              <a:avLst/>
            </a:prstGeom>
            <a:noFill/>
          </p:spPr>
          <p:txBody>
            <a:bodyPr wrap="square" rtlCol="0">
              <a:spAutoFit/>
            </a:bodyPr>
            <a:lstStyle/>
            <a:p>
              <a:pPr algn="ctr"/>
              <a:r>
                <a:rPr lang="en-US" altLang="zh-CN" sz="2000" dirty="0"/>
                <a:t>&gt; </a:t>
              </a:r>
              <a:r>
                <a:rPr lang="en-US" sz="2000" dirty="0"/>
                <a:t>Show the result</a:t>
              </a:r>
            </a:p>
            <a:p>
              <a:pPr algn="ctr"/>
              <a:r>
                <a:rPr lang="en-US" altLang="zh-CN" sz="2000" dirty="0"/>
                <a:t>&gt; </a:t>
              </a:r>
              <a:r>
                <a:rPr lang="en-US" sz="2000" dirty="0"/>
                <a:t>Close input flow</a:t>
              </a:r>
              <a:endParaRPr lang="en-CN" sz="2000" dirty="0"/>
            </a:p>
          </p:txBody>
        </p:sp>
      </p:grpSp>
      <p:grpSp>
        <p:nvGrpSpPr>
          <p:cNvPr id="116" name="组合 115">
            <a:extLst>
              <a:ext uri="{FF2B5EF4-FFF2-40B4-BE49-F238E27FC236}">
                <a16:creationId xmlns:a16="http://schemas.microsoft.com/office/drawing/2014/main" id="{9033798C-7131-768B-E654-64BC8A8EE40A}"/>
              </a:ext>
            </a:extLst>
          </p:cNvPr>
          <p:cNvGrpSpPr/>
          <p:nvPr/>
        </p:nvGrpSpPr>
        <p:grpSpPr>
          <a:xfrm>
            <a:off x="2783632" y="3326889"/>
            <a:ext cx="6192688" cy="3270462"/>
            <a:chOff x="2783632" y="3326889"/>
            <a:chExt cx="6192688" cy="3270462"/>
          </a:xfrm>
        </p:grpSpPr>
        <p:sp>
          <p:nvSpPr>
            <p:cNvPr id="110" name="矩形 109">
              <a:extLst>
                <a:ext uri="{FF2B5EF4-FFF2-40B4-BE49-F238E27FC236}">
                  <a16:creationId xmlns:a16="http://schemas.microsoft.com/office/drawing/2014/main" id="{B9AD40D4-5A0C-16CD-D97B-4488B4FEC3D0}"/>
                </a:ext>
              </a:extLst>
            </p:cNvPr>
            <p:cNvSpPr/>
            <p:nvPr/>
          </p:nvSpPr>
          <p:spPr>
            <a:xfrm>
              <a:off x="2783632" y="3326889"/>
              <a:ext cx="6192688" cy="3270462"/>
            </a:xfrm>
            <a:prstGeom prst="rect">
              <a:avLst/>
            </a:prstGeom>
            <a:noFill/>
            <a:ln w="28575">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文本框 110">
              <a:extLst>
                <a:ext uri="{FF2B5EF4-FFF2-40B4-BE49-F238E27FC236}">
                  <a16:creationId xmlns:a16="http://schemas.microsoft.com/office/drawing/2014/main" id="{E3EE6AE9-332D-958A-E1DF-FB35CFD1FC7C}"/>
                </a:ext>
              </a:extLst>
            </p:cNvPr>
            <p:cNvSpPr txBox="1"/>
            <p:nvPr/>
          </p:nvSpPr>
          <p:spPr>
            <a:xfrm>
              <a:off x="5841659" y="3357631"/>
              <a:ext cx="2982420" cy="369332"/>
            </a:xfrm>
            <a:prstGeom prst="rect">
              <a:avLst/>
            </a:prstGeom>
            <a:noFill/>
          </p:spPr>
          <p:txBody>
            <a:bodyPr wrap="none" rtlCol="0">
              <a:spAutoFit/>
            </a:bodyPr>
            <a:lstStyle/>
            <a:p>
              <a:r>
                <a:rPr lang="en-US" altLang="zh-CN" sz="1400" dirty="0"/>
                <a:t>The While loop in the </a:t>
              </a:r>
              <a:r>
                <a:rPr lang="en-US" altLang="zh-CN" b="1" dirty="0"/>
                <a:t>play() </a:t>
              </a:r>
              <a:r>
                <a:rPr lang="en-US" altLang="zh-CN" sz="1400" dirty="0"/>
                <a:t>function</a:t>
              </a:r>
              <a:endParaRPr lang="zh-CN" altLang="en-US" sz="1400" dirty="0"/>
            </a:p>
          </p:txBody>
        </p:sp>
      </p:grpSp>
      <p:grpSp>
        <p:nvGrpSpPr>
          <p:cNvPr id="118" name="组合 117">
            <a:extLst>
              <a:ext uri="{FF2B5EF4-FFF2-40B4-BE49-F238E27FC236}">
                <a16:creationId xmlns:a16="http://schemas.microsoft.com/office/drawing/2014/main" id="{FC6D5EB0-D5F9-41E5-647B-3F1406FAD8F7}"/>
              </a:ext>
            </a:extLst>
          </p:cNvPr>
          <p:cNvGrpSpPr/>
          <p:nvPr/>
        </p:nvGrpSpPr>
        <p:grpSpPr>
          <a:xfrm>
            <a:off x="5243227" y="5967618"/>
            <a:ext cx="3582427" cy="523799"/>
            <a:chOff x="5243227" y="5967618"/>
            <a:chExt cx="3582427" cy="523799"/>
          </a:xfrm>
        </p:grpSpPr>
        <p:cxnSp>
          <p:nvCxnSpPr>
            <p:cNvPr id="112" name="直接连接符 111">
              <a:extLst>
                <a:ext uri="{FF2B5EF4-FFF2-40B4-BE49-F238E27FC236}">
                  <a16:creationId xmlns:a16="http://schemas.microsoft.com/office/drawing/2014/main" id="{788C4995-4EE1-8B23-5DDD-E1BC8943579E}"/>
                </a:ext>
              </a:extLst>
            </p:cNvPr>
            <p:cNvCxnSpPr>
              <a:cxnSpLocks/>
              <a:stCxn id="103" idx="3"/>
              <a:endCxn id="113" idx="1"/>
            </p:cNvCxnSpPr>
            <p:nvPr/>
          </p:nvCxnSpPr>
          <p:spPr>
            <a:xfrm>
              <a:off x="5243227" y="5967618"/>
              <a:ext cx="692662" cy="369911"/>
            </a:xfrm>
            <a:prstGeom prst="line">
              <a:avLst/>
            </a:prstGeom>
            <a:ln w="19050">
              <a:prstDash val="sysDash"/>
            </a:ln>
          </p:spPr>
          <p:style>
            <a:lnRef idx="1">
              <a:schemeClr val="accent1"/>
            </a:lnRef>
            <a:fillRef idx="0">
              <a:schemeClr val="accent1"/>
            </a:fillRef>
            <a:effectRef idx="0">
              <a:schemeClr val="accent1"/>
            </a:effectRef>
            <a:fontRef idx="minor">
              <a:schemeClr val="tx1"/>
            </a:fontRef>
          </p:style>
        </p:cxnSp>
        <p:sp>
          <p:nvSpPr>
            <p:cNvPr id="113" name="文本框 112">
              <a:extLst>
                <a:ext uri="{FF2B5EF4-FFF2-40B4-BE49-F238E27FC236}">
                  <a16:creationId xmlns:a16="http://schemas.microsoft.com/office/drawing/2014/main" id="{506BED31-FFD8-8C6D-0E0E-75D58FBC4B37}"/>
                </a:ext>
              </a:extLst>
            </p:cNvPr>
            <p:cNvSpPr txBox="1"/>
            <p:nvPr/>
          </p:nvSpPr>
          <p:spPr>
            <a:xfrm>
              <a:off x="5935889" y="6183640"/>
              <a:ext cx="2889765" cy="307777"/>
            </a:xfrm>
            <a:prstGeom prst="rect">
              <a:avLst/>
            </a:prstGeom>
            <a:noFill/>
          </p:spPr>
          <p:txBody>
            <a:bodyPr wrap="none" rtlCol="0">
              <a:spAutoFit/>
            </a:bodyPr>
            <a:lstStyle/>
            <a:p>
              <a:r>
                <a:rPr lang="en-US" altLang="zh-CN" sz="1400" dirty="0"/>
                <a:t>Use </a:t>
              </a:r>
              <a:r>
                <a:rPr lang="en-US" altLang="zh-CN" sz="1400" b="1" dirty="0" err="1"/>
                <a:t>checkWin</a:t>
              </a:r>
              <a:r>
                <a:rPr lang="en-US" altLang="zh-CN" sz="1400" b="1" dirty="0"/>
                <a:t>() </a:t>
              </a:r>
              <a:r>
                <a:rPr lang="en-US" altLang="zh-CN" sz="1400" dirty="0"/>
                <a:t>to modify </a:t>
              </a:r>
              <a:r>
                <a:rPr lang="en-US" altLang="zh-CN" sz="1400" b="1" dirty="0" err="1"/>
                <a:t>gameOver</a:t>
              </a:r>
              <a:endParaRPr lang="en-US" altLang="zh-CN" sz="1400" b="1" dirty="0"/>
            </a:p>
          </p:txBody>
        </p:sp>
      </p:grpSp>
      <p:sp>
        <p:nvSpPr>
          <p:cNvPr id="120" name="文本框 119">
            <a:extLst>
              <a:ext uri="{FF2B5EF4-FFF2-40B4-BE49-F238E27FC236}">
                <a16:creationId xmlns:a16="http://schemas.microsoft.com/office/drawing/2014/main" id="{6B27F0F0-BE51-C8B7-2A5E-38DF7AA12495}"/>
              </a:ext>
            </a:extLst>
          </p:cNvPr>
          <p:cNvSpPr txBox="1"/>
          <p:nvPr/>
        </p:nvSpPr>
        <p:spPr>
          <a:xfrm>
            <a:off x="6312024" y="3892118"/>
            <a:ext cx="485518" cy="369332"/>
          </a:xfrm>
          <a:prstGeom prst="rect">
            <a:avLst/>
          </a:prstGeom>
          <a:noFill/>
        </p:spPr>
        <p:txBody>
          <a:bodyPr wrap="none" rtlCol="0">
            <a:spAutoFit/>
          </a:bodyPr>
          <a:lstStyle/>
          <a:p>
            <a:r>
              <a:rPr lang="en-US" altLang="zh-CN" dirty="0"/>
              <a:t>Yes</a:t>
            </a:r>
            <a:endParaRPr lang="zh-CN" altLang="en-US" dirty="0"/>
          </a:p>
        </p:txBody>
      </p:sp>
    </p:spTree>
    <p:extLst>
      <p:ext uri="{BB962C8B-B14F-4D97-AF65-F5344CB8AC3E}">
        <p14:creationId xmlns:p14="http://schemas.microsoft.com/office/powerpoint/2010/main" val="1969484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fade">
                                      <p:cBhvr>
                                        <p:cTn id="12" dur="500"/>
                                        <p:tgtEl>
                                          <p:spTgt spid="88"/>
                                        </p:tgtEl>
                                      </p:cBhvr>
                                    </p:animEffect>
                                  </p:childTnLst>
                                </p:cTn>
                              </p:par>
                              <p:par>
                                <p:cTn id="13" presetID="10" presetClass="entr" presetSubtype="0" fill="hold" nodeType="with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fade">
                                      <p:cBhvr>
                                        <p:cTn id="15" dur="500"/>
                                        <p:tgtEl>
                                          <p:spTgt spid="1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5"/>
                                        </p:tgtEl>
                                        <p:attrNameLst>
                                          <p:attrName>style.visibility</p:attrName>
                                        </p:attrNameLst>
                                      </p:cBhvr>
                                      <p:to>
                                        <p:strVal val="visible"/>
                                      </p:to>
                                    </p:set>
                                    <p:animEffect transition="in" filter="fade">
                                      <p:cBhvr>
                                        <p:cTn id="20" dur="500"/>
                                        <p:tgtEl>
                                          <p:spTgt spid="8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animEffect transition="in" filter="fade">
                                      <p:cBhvr>
                                        <p:cTn id="25" dur="500"/>
                                        <p:tgtEl>
                                          <p:spTgt spid="84"/>
                                        </p:tgtEl>
                                      </p:cBhvr>
                                    </p:animEffect>
                                  </p:childTnLst>
                                </p:cTn>
                              </p:par>
                              <p:par>
                                <p:cTn id="26" presetID="10" presetClass="entr" presetSubtype="0" fill="hold" nodeType="withEffect">
                                  <p:stCondLst>
                                    <p:cond delay="0"/>
                                  </p:stCondLst>
                                  <p:childTnLst>
                                    <p:set>
                                      <p:cBhvr>
                                        <p:cTn id="27" dur="1" fill="hold">
                                          <p:stCondLst>
                                            <p:cond delay="0"/>
                                          </p:stCondLst>
                                        </p:cTn>
                                        <p:tgtEl>
                                          <p:spTgt spid="115"/>
                                        </p:tgtEl>
                                        <p:attrNameLst>
                                          <p:attrName>style.visibility</p:attrName>
                                        </p:attrNameLst>
                                      </p:cBhvr>
                                      <p:to>
                                        <p:strVal val="visible"/>
                                      </p:to>
                                    </p:set>
                                    <p:animEffect transition="in" filter="fade">
                                      <p:cBhvr>
                                        <p:cTn id="28" dur="500"/>
                                        <p:tgtEl>
                                          <p:spTgt spid="1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6"/>
                                        </p:tgtEl>
                                        <p:attrNameLst>
                                          <p:attrName>style.visibility</p:attrName>
                                        </p:attrNameLst>
                                      </p:cBhvr>
                                      <p:to>
                                        <p:strVal val="visible"/>
                                      </p:to>
                                    </p:set>
                                    <p:animEffect transition="in" filter="fade">
                                      <p:cBhvr>
                                        <p:cTn id="33" dur="500"/>
                                        <p:tgtEl>
                                          <p:spTgt spid="116"/>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9"/>
                                        </p:tgtEl>
                                        <p:attrNameLst>
                                          <p:attrName>style.visibility</p:attrName>
                                        </p:attrNameLst>
                                      </p:cBhvr>
                                      <p:to>
                                        <p:strVal val="visible"/>
                                      </p:to>
                                    </p:set>
                                    <p:animEffect transition="in" filter="fade">
                                      <p:cBhvr>
                                        <p:cTn id="38" dur="500"/>
                                        <p:tgtEl>
                                          <p:spTgt spid="1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06"/>
                                        </p:tgtEl>
                                        <p:attrNameLst>
                                          <p:attrName>style.visibility</p:attrName>
                                        </p:attrNameLst>
                                      </p:cBhvr>
                                      <p:to>
                                        <p:strVal val="visible"/>
                                      </p:to>
                                    </p:set>
                                    <p:animEffect transition="in" filter="fade">
                                      <p:cBhvr>
                                        <p:cTn id="43" dur="500"/>
                                        <p:tgtEl>
                                          <p:spTgt spid="106"/>
                                        </p:tgtEl>
                                      </p:cBhvr>
                                    </p:animEffect>
                                  </p:childTnLst>
                                </p:cTn>
                              </p:par>
                              <p:par>
                                <p:cTn id="44" presetID="10" presetClass="entr" presetSubtype="0" fill="hold" nodeType="withEffect">
                                  <p:stCondLst>
                                    <p:cond delay="0"/>
                                  </p:stCondLst>
                                  <p:childTnLst>
                                    <p:set>
                                      <p:cBhvr>
                                        <p:cTn id="45" dur="1" fill="hold">
                                          <p:stCondLst>
                                            <p:cond delay="0"/>
                                          </p:stCondLst>
                                        </p:cTn>
                                        <p:tgtEl>
                                          <p:spTgt spid="91"/>
                                        </p:tgtEl>
                                        <p:attrNameLst>
                                          <p:attrName>style.visibility</p:attrName>
                                        </p:attrNameLst>
                                      </p:cBhvr>
                                      <p:to>
                                        <p:strVal val="visible"/>
                                      </p:to>
                                    </p:set>
                                    <p:animEffect transition="in" filter="fade">
                                      <p:cBhvr>
                                        <p:cTn id="46" dur="500"/>
                                        <p:tgtEl>
                                          <p:spTgt spid="91"/>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6"/>
                                        </p:tgtEl>
                                        <p:attrNameLst>
                                          <p:attrName>style.visibility</p:attrName>
                                        </p:attrNameLst>
                                      </p:cBhvr>
                                      <p:to>
                                        <p:strVal val="visible"/>
                                      </p:to>
                                    </p:set>
                                    <p:animEffect transition="in" filter="fade">
                                      <p:cBhvr>
                                        <p:cTn id="51" dur="500"/>
                                        <p:tgtEl>
                                          <p:spTgt spid="9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9"/>
                                        </p:tgtEl>
                                        <p:attrNameLst>
                                          <p:attrName>style.visibility</p:attrName>
                                        </p:attrNameLst>
                                      </p:cBhvr>
                                      <p:to>
                                        <p:strVal val="visible"/>
                                      </p:to>
                                    </p:set>
                                    <p:animEffect transition="in" filter="fade">
                                      <p:cBhvr>
                                        <p:cTn id="56" dur="500"/>
                                        <p:tgtEl>
                                          <p:spTgt spid="9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02"/>
                                        </p:tgtEl>
                                        <p:attrNameLst>
                                          <p:attrName>style.visibility</p:attrName>
                                        </p:attrNameLst>
                                      </p:cBhvr>
                                      <p:to>
                                        <p:strVal val="visible"/>
                                      </p:to>
                                    </p:set>
                                    <p:animEffect transition="in" filter="fade">
                                      <p:cBhvr>
                                        <p:cTn id="61" dur="500"/>
                                        <p:tgtEl>
                                          <p:spTgt spid="10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118"/>
                                        </p:tgtEl>
                                        <p:attrNameLst>
                                          <p:attrName>style.visibility</p:attrName>
                                        </p:attrNameLst>
                                      </p:cBhvr>
                                      <p:to>
                                        <p:strVal val="visible"/>
                                      </p:to>
                                    </p:set>
                                    <p:animEffect transition="in" filter="fade">
                                      <p:cBhvr>
                                        <p:cTn id="66" dur="500"/>
                                        <p:tgtEl>
                                          <p:spTgt spid="11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105"/>
                                        </p:tgtEl>
                                        <p:attrNameLst>
                                          <p:attrName>style.visibility</p:attrName>
                                        </p:attrNameLst>
                                      </p:cBhvr>
                                      <p:to>
                                        <p:strVal val="visible"/>
                                      </p:to>
                                    </p:set>
                                    <p:animEffect transition="in" filter="fade">
                                      <p:cBhvr>
                                        <p:cTn id="71" dur="500"/>
                                        <p:tgtEl>
                                          <p:spTgt spid="105"/>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fade">
                                      <p:cBhvr>
                                        <p:cTn id="76" dur="500"/>
                                        <p:tgtEl>
                                          <p:spTgt spid="120"/>
                                        </p:tgtEl>
                                      </p:cBhvr>
                                    </p:animEffect>
                                  </p:childTnLst>
                                </p:cTn>
                              </p:par>
                              <p:par>
                                <p:cTn id="77" presetID="10" presetClass="entr" presetSubtype="0" fill="hold" nodeType="withEffect">
                                  <p:stCondLst>
                                    <p:cond delay="0"/>
                                  </p:stCondLst>
                                  <p:childTnLst>
                                    <p:set>
                                      <p:cBhvr>
                                        <p:cTn id="78" dur="1" fill="hold">
                                          <p:stCondLst>
                                            <p:cond delay="0"/>
                                          </p:stCondLst>
                                        </p:cTn>
                                        <p:tgtEl>
                                          <p:spTgt spid="107"/>
                                        </p:tgtEl>
                                        <p:attrNameLst>
                                          <p:attrName>style.visibility</p:attrName>
                                        </p:attrNameLst>
                                      </p:cBhvr>
                                      <p:to>
                                        <p:strVal val="visible"/>
                                      </p:to>
                                    </p:set>
                                    <p:animEffect transition="in" filter="fade">
                                      <p:cBhvr>
                                        <p:cTn id="79" dur="500"/>
                                        <p:tgtEl>
                                          <p:spTgt spid="107"/>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117"/>
                                        </p:tgtEl>
                                        <p:attrNameLst>
                                          <p:attrName>style.visibility</p:attrName>
                                        </p:attrNameLst>
                                      </p:cBhvr>
                                      <p:to>
                                        <p:strVal val="visible"/>
                                      </p:to>
                                    </p:set>
                                    <p:animEffect transition="in" filter="fade">
                                      <p:cBhvr>
                                        <p:cTn id="84"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3D493-801F-E089-8EF6-09641E69026C}"/>
            </a:ext>
          </a:extLst>
        </p:cNvPr>
        <p:cNvGrpSpPr/>
        <p:nvPr/>
      </p:nvGrpSpPr>
      <p:grpSpPr>
        <a:xfrm>
          <a:off x="0" y="0"/>
          <a:ext cx="0" cy="0"/>
          <a:chOff x="0" y="0"/>
          <a:chExt cx="0" cy="0"/>
        </a:xfrm>
      </p:grpSpPr>
      <p:sp>
        <p:nvSpPr>
          <p:cNvPr id="50" name="标题 4">
            <a:extLst>
              <a:ext uri="{FF2B5EF4-FFF2-40B4-BE49-F238E27FC236}">
                <a16:creationId xmlns:a16="http://schemas.microsoft.com/office/drawing/2014/main" id="{958CDF3E-9F91-176F-9F04-406F3907F2FA}"/>
              </a:ext>
            </a:extLst>
          </p:cNvPr>
          <p:cNvSpPr txBox="1">
            <a:spLocks/>
          </p:cNvSpPr>
          <p:nvPr/>
        </p:nvSpPr>
        <p:spPr>
          <a:xfrm>
            <a:off x="191344" y="71541"/>
            <a:ext cx="7884064" cy="835874"/>
          </a:xfrm>
          <a:prstGeom prst="rect">
            <a:avLst/>
          </a:prstGeom>
        </p:spPr>
        <p:txBody>
          <a:bodyPr vert="horz" lIns="91440" tIns="45720" rIns="91440" bIns="45720" anchor="ctr">
            <a:normAutofit/>
          </a:bodyPr>
          <a:lstStyle>
            <a:lvl1pPr lvl="0" algn="l" defTabSz="914400">
              <a:lnSpc>
                <a:spcPct val="90000"/>
              </a:lnSpc>
              <a:spcBef>
                <a:spcPct val="0"/>
              </a:spcBef>
              <a:buNone/>
              <a:defRPr sz="2800" b="1" kern="1200">
                <a:solidFill>
                  <a:schemeClr val="bg1"/>
                </a:solidFill>
                <a:latin typeface="微软雅黑" panose="020B0503020204020204" charset="-122"/>
                <a:ea typeface="微软雅黑" panose="020B0503020204020204" charset="-122"/>
              </a:defRPr>
            </a:lvl1pPr>
          </a:lstStyle>
          <a:p>
            <a:r>
              <a:rPr lang="en-US" altLang="zh-CN" sz="4000"/>
              <a:t>Simplest Version: Iteration 1</a:t>
            </a:r>
            <a:endParaRPr lang="zh-CN" sz="4000" dirty="0"/>
          </a:p>
        </p:txBody>
      </p:sp>
      <p:grpSp>
        <p:nvGrpSpPr>
          <p:cNvPr id="66" name="组合 65">
            <a:extLst>
              <a:ext uri="{FF2B5EF4-FFF2-40B4-BE49-F238E27FC236}">
                <a16:creationId xmlns:a16="http://schemas.microsoft.com/office/drawing/2014/main" id="{D8CBEF22-8242-5AA0-B1F6-C24F62D5557C}"/>
              </a:ext>
            </a:extLst>
          </p:cNvPr>
          <p:cNvGrpSpPr/>
          <p:nvPr/>
        </p:nvGrpSpPr>
        <p:grpSpPr>
          <a:xfrm>
            <a:off x="797621" y="2493766"/>
            <a:ext cx="9248125" cy="923330"/>
            <a:chOff x="797621" y="2493766"/>
            <a:chExt cx="9248125" cy="923330"/>
          </a:xfrm>
        </p:grpSpPr>
        <p:grpSp>
          <p:nvGrpSpPr>
            <p:cNvPr id="29" name="组合 28">
              <a:extLst>
                <a:ext uri="{FF2B5EF4-FFF2-40B4-BE49-F238E27FC236}">
                  <a16:creationId xmlns:a16="http://schemas.microsoft.com/office/drawing/2014/main" id="{649E6A42-BC35-14BC-83CC-57E97837D8C4}"/>
                </a:ext>
              </a:extLst>
            </p:cNvPr>
            <p:cNvGrpSpPr/>
            <p:nvPr/>
          </p:nvGrpSpPr>
          <p:grpSpPr>
            <a:xfrm>
              <a:off x="797621" y="2564904"/>
              <a:ext cx="936104" cy="504056"/>
              <a:chOff x="335361" y="2499723"/>
              <a:chExt cx="936104" cy="504056"/>
            </a:xfrm>
          </p:grpSpPr>
          <p:sp>
            <p:nvSpPr>
              <p:cNvPr id="23" name="Rounded Rectangle 17">
                <a:extLst>
                  <a:ext uri="{FF2B5EF4-FFF2-40B4-BE49-F238E27FC236}">
                    <a16:creationId xmlns:a16="http://schemas.microsoft.com/office/drawing/2014/main" id="{8000B078-055A-2A29-0283-A48DC1C938D5}"/>
                  </a:ext>
                </a:extLst>
              </p:cNvPr>
              <p:cNvSpPr/>
              <p:nvPr/>
            </p:nvSpPr>
            <p:spPr>
              <a:xfrm>
                <a:off x="335361" y="2499723"/>
                <a:ext cx="936104"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24" name="TextBox 18">
                <a:extLst>
                  <a:ext uri="{FF2B5EF4-FFF2-40B4-BE49-F238E27FC236}">
                    <a16:creationId xmlns:a16="http://schemas.microsoft.com/office/drawing/2014/main" id="{C96A7D48-EFEC-AA63-63A9-94B76CFCC155}"/>
                  </a:ext>
                </a:extLst>
              </p:cNvPr>
              <p:cNvSpPr txBox="1"/>
              <p:nvPr/>
            </p:nvSpPr>
            <p:spPr>
              <a:xfrm>
                <a:off x="426213" y="2567085"/>
                <a:ext cx="710964" cy="369332"/>
              </a:xfrm>
              <a:prstGeom prst="rect">
                <a:avLst/>
              </a:prstGeom>
              <a:noFill/>
            </p:spPr>
            <p:txBody>
              <a:bodyPr wrap="none" rtlCol="0">
                <a:spAutoFit/>
              </a:bodyPr>
              <a:lstStyle/>
              <a:p>
                <a:r>
                  <a:rPr lang="en-US" dirty="0">
                    <a:solidFill>
                      <a:srgbClr val="0070C0"/>
                    </a:solidFill>
                    <a:effectLst/>
                  </a:rPr>
                  <a:t>play</a:t>
                </a:r>
                <a:r>
                  <a:rPr lang="en-US" dirty="0">
                    <a:solidFill>
                      <a:srgbClr val="0070C0"/>
                    </a:solidFill>
                  </a:rPr>
                  <a:t>()</a:t>
                </a:r>
                <a:endParaRPr lang="en-US" dirty="0">
                  <a:solidFill>
                    <a:srgbClr val="0070C0"/>
                  </a:solidFill>
                  <a:effectLst/>
                </a:endParaRPr>
              </a:p>
            </p:txBody>
          </p:sp>
        </p:grpSp>
        <p:sp>
          <p:nvSpPr>
            <p:cNvPr id="28" name="文本框 27">
              <a:extLst>
                <a:ext uri="{FF2B5EF4-FFF2-40B4-BE49-F238E27FC236}">
                  <a16:creationId xmlns:a16="http://schemas.microsoft.com/office/drawing/2014/main" id="{8B43FDBD-39E1-05E4-05E3-6E4CA02A0CC3}"/>
                </a:ext>
              </a:extLst>
            </p:cNvPr>
            <p:cNvSpPr txBox="1"/>
            <p:nvPr/>
          </p:nvSpPr>
          <p:spPr>
            <a:xfrm>
              <a:off x="2639616" y="2493766"/>
              <a:ext cx="7406130" cy="923330"/>
            </a:xfrm>
            <a:prstGeom prst="rect">
              <a:avLst/>
            </a:prstGeom>
            <a:noFill/>
          </p:spPr>
          <p:txBody>
            <a:bodyPr wrap="none" rtlCol="0">
              <a:spAutoFit/>
            </a:bodyPr>
            <a:lstStyle/>
            <a:p>
              <a:pPr marL="285750" indent="-285750">
                <a:buFont typeface="Arial" panose="020B0604020202020204" pitchFamily="34" charset="0"/>
                <a:buChar char="•"/>
              </a:pPr>
              <a:r>
                <a:rPr lang="en-US" altLang="zh-CN" dirty="0"/>
                <a:t>Keep receiving the input command, execute it and render the chess board</a:t>
              </a:r>
            </a:p>
            <a:p>
              <a:pPr marL="285750" indent="-285750">
                <a:buFont typeface="Arial" panose="020B0604020202020204" pitchFamily="34" charset="0"/>
                <a:buChar char="•"/>
              </a:pPr>
              <a:r>
                <a:rPr lang="en-US" altLang="zh-CN" dirty="0"/>
                <a:t>Provide hint when the move is invalid</a:t>
              </a:r>
            </a:p>
            <a:p>
              <a:pPr marL="285750" indent="-285750">
                <a:buFont typeface="Arial" panose="020B0604020202020204" pitchFamily="34" charset="0"/>
                <a:buChar char="•"/>
              </a:pPr>
              <a:r>
                <a:rPr lang="en-US" altLang="zh-CN" dirty="0"/>
                <a:t>When the game is over, show the results (and close the input stream)</a:t>
              </a:r>
              <a:endParaRPr lang="zh-CN" altLang="en-US" dirty="0"/>
            </a:p>
          </p:txBody>
        </p:sp>
      </p:grpSp>
      <p:grpSp>
        <p:nvGrpSpPr>
          <p:cNvPr id="30" name="组合 29">
            <a:extLst>
              <a:ext uri="{FF2B5EF4-FFF2-40B4-BE49-F238E27FC236}">
                <a16:creationId xmlns:a16="http://schemas.microsoft.com/office/drawing/2014/main" id="{2ACC545D-B282-F1B8-C5D3-47F794E2C07A}"/>
              </a:ext>
            </a:extLst>
          </p:cNvPr>
          <p:cNvGrpSpPr/>
          <p:nvPr/>
        </p:nvGrpSpPr>
        <p:grpSpPr>
          <a:xfrm>
            <a:off x="343785" y="3599154"/>
            <a:ext cx="5487050" cy="646331"/>
            <a:chOff x="335360" y="1117917"/>
            <a:chExt cx="5487050" cy="646331"/>
          </a:xfrm>
        </p:grpSpPr>
        <p:sp>
          <p:nvSpPr>
            <p:cNvPr id="32" name="Rounded Rectangle 17">
              <a:extLst>
                <a:ext uri="{FF2B5EF4-FFF2-40B4-BE49-F238E27FC236}">
                  <a16:creationId xmlns:a16="http://schemas.microsoft.com/office/drawing/2014/main" id="{DBF0A729-3B77-17F7-ADF5-8E237622B1D8}"/>
                </a:ext>
              </a:extLst>
            </p:cNvPr>
            <p:cNvSpPr/>
            <p:nvPr/>
          </p:nvSpPr>
          <p:spPr>
            <a:xfrm>
              <a:off x="335360" y="1196752"/>
              <a:ext cx="1860629"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35" name="TextBox 18">
              <a:extLst>
                <a:ext uri="{FF2B5EF4-FFF2-40B4-BE49-F238E27FC236}">
                  <a16:creationId xmlns:a16="http://schemas.microsoft.com/office/drawing/2014/main" id="{D82536D0-95ED-9050-2C13-07C792B36331}"/>
                </a:ext>
              </a:extLst>
            </p:cNvPr>
            <p:cNvSpPr txBox="1"/>
            <p:nvPr/>
          </p:nvSpPr>
          <p:spPr>
            <a:xfrm>
              <a:off x="426213" y="1264114"/>
              <a:ext cx="1508746" cy="369332"/>
            </a:xfrm>
            <a:prstGeom prst="rect">
              <a:avLst/>
            </a:prstGeom>
            <a:noFill/>
          </p:spPr>
          <p:txBody>
            <a:bodyPr wrap="none" rtlCol="0">
              <a:spAutoFit/>
            </a:bodyPr>
            <a:lstStyle/>
            <a:p>
              <a:r>
                <a:rPr lang="en-US" dirty="0" err="1">
                  <a:solidFill>
                    <a:srgbClr val="0070C0"/>
                  </a:solidFill>
                  <a:effectLst/>
                </a:rPr>
                <a:t>HumanInput</a:t>
              </a:r>
              <a:r>
                <a:rPr lang="en-US" dirty="0">
                  <a:solidFill>
                    <a:srgbClr val="0070C0"/>
                  </a:solidFill>
                </a:rPr>
                <a:t>()</a:t>
              </a:r>
              <a:endParaRPr lang="en-US" dirty="0">
                <a:solidFill>
                  <a:srgbClr val="0070C0"/>
                </a:solidFill>
                <a:effectLst/>
              </a:endParaRPr>
            </a:p>
          </p:txBody>
        </p:sp>
        <p:sp>
          <p:nvSpPr>
            <p:cNvPr id="37" name="文本框 36">
              <a:extLst>
                <a:ext uri="{FF2B5EF4-FFF2-40B4-BE49-F238E27FC236}">
                  <a16:creationId xmlns:a16="http://schemas.microsoft.com/office/drawing/2014/main" id="{38FCCB50-3324-79D8-CD6A-07715DD29549}"/>
                </a:ext>
              </a:extLst>
            </p:cNvPr>
            <p:cNvSpPr txBox="1"/>
            <p:nvPr/>
          </p:nvSpPr>
          <p:spPr>
            <a:xfrm>
              <a:off x="2639616" y="1117917"/>
              <a:ext cx="3182794" cy="646331"/>
            </a:xfrm>
            <a:prstGeom prst="rect">
              <a:avLst/>
            </a:prstGeom>
            <a:noFill/>
          </p:spPr>
          <p:txBody>
            <a:bodyPr wrap="none" rtlCol="0">
              <a:spAutoFit/>
            </a:bodyPr>
            <a:lstStyle/>
            <a:p>
              <a:pPr marL="285750" indent="-285750">
                <a:buFont typeface="Arial" panose="020B0604020202020204" pitchFamily="34" charset="0"/>
                <a:buChar char="•"/>
              </a:pPr>
              <a:r>
                <a:rPr lang="en-US" altLang="zh-CN" dirty="0"/>
                <a:t>Use blank space as separator</a:t>
              </a:r>
            </a:p>
            <a:p>
              <a:pPr marL="285750" indent="-285750">
                <a:buFont typeface="Arial" panose="020B0604020202020204" pitchFamily="34" charset="0"/>
                <a:buChar char="•"/>
              </a:pPr>
              <a:r>
                <a:rPr lang="en-US" altLang="zh-CN" dirty="0"/>
                <a:t>Two integers are absorbed</a:t>
              </a:r>
              <a:endParaRPr lang="zh-CN" altLang="en-US" dirty="0"/>
            </a:p>
          </p:txBody>
        </p:sp>
      </p:grpSp>
      <p:grpSp>
        <p:nvGrpSpPr>
          <p:cNvPr id="64" name="组合 63">
            <a:extLst>
              <a:ext uri="{FF2B5EF4-FFF2-40B4-BE49-F238E27FC236}">
                <a16:creationId xmlns:a16="http://schemas.microsoft.com/office/drawing/2014/main" id="{BFCC0B60-8E7D-BEE5-8822-2AA25D650B08}"/>
              </a:ext>
            </a:extLst>
          </p:cNvPr>
          <p:cNvGrpSpPr/>
          <p:nvPr/>
        </p:nvGrpSpPr>
        <p:grpSpPr>
          <a:xfrm>
            <a:off x="343785" y="4194863"/>
            <a:ext cx="10403738" cy="2374329"/>
            <a:chOff x="343785" y="4194863"/>
            <a:chExt cx="10403738" cy="2374329"/>
          </a:xfrm>
        </p:grpSpPr>
        <p:grpSp>
          <p:nvGrpSpPr>
            <p:cNvPr id="39" name="组合 38">
              <a:extLst>
                <a:ext uri="{FF2B5EF4-FFF2-40B4-BE49-F238E27FC236}">
                  <a16:creationId xmlns:a16="http://schemas.microsoft.com/office/drawing/2014/main" id="{AAEF6732-4963-8810-2B41-6220B2F594A5}"/>
                </a:ext>
              </a:extLst>
            </p:cNvPr>
            <p:cNvGrpSpPr/>
            <p:nvPr/>
          </p:nvGrpSpPr>
          <p:grpSpPr>
            <a:xfrm>
              <a:off x="343785" y="4537867"/>
              <a:ext cx="8960758" cy="2031325"/>
              <a:chOff x="335360" y="1117917"/>
              <a:chExt cx="8960758" cy="2031325"/>
            </a:xfrm>
          </p:grpSpPr>
          <p:sp>
            <p:nvSpPr>
              <p:cNvPr id="40" name="Rounded Rectangle 17">
                <a:extLst>
                  <a:ext uri="{FF2B5EF4-FFF2-40B4-BE49-F238E27FC236}">
                    <a16:creationId xmlns:a16="http://schemas.microsoft.com/office/drawing/2014/main" id="{F7EA6C8A-30A7-7A1E-FA35-837E5F072AB8}"/>
                  </a:ext>
                </a:extLst>
              </p:cNvPr>
              <p:cNvSpPr/>
              <p:nvPr/>
            </p:nvSpPr>
            <p:spPr>
              <a:xfrm>
                <a:off x="335360" y="1196752"/>
                <a:ext cx="1860629"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41" name="TextBox 18">
                <a:extLst>
                  <a:ext uri="{FF2B5EF4-FFF2-40B4-BE49-F238E27FC236}">
                    <a16:creationId xmlns:a16="http://schemas.microsoft.com/office/drawing/2014/main" id="{EF316AAA-B972-1328-D537-77AE721108A6}"/>
                  </a:ext>
                </a:extLst>
              </p:cNvPr>
              <p:cNvSpPr txBox="1"/>
              <p:nvPr/>
            </p:nvSpPr>
            <p:spPr>
              <a:xfrm>
                <a:off x="426213" y="1264114"/>
                <a:ext cx="1162434" cy="369332"/>
              </a:xfrm>
              <a:prstGeom prst="rect">
                <a:avLst/>
              </a:prstGeom>
              <a:noFill/>
            </p:spPr>
            <p:txBody>
              <a:bodyPr wrap="none" rtlCol="0">
                <a:spAutoFit/>
              </a:bodyPr>
              <a:lstStyle/>
              <a:p>
                <a:r>
                  <a:rPr lang="en-US" dirty="0">
                    <a:solidFill>
                      <a:srgbClr val="0070C0"/>
                    </a:solidFill>
                    <a:effectLst/>
                  </a:rPr>
                  <a:t>move</a:t>
                </a:r>
                <a:r>
                  <a:rPr lang="en-US" dirty="0">
                    <a:solidFill>
                      <a:srgbClr val="0070C0"/>
                    </a:solidFill>
                  </a:rPr>
                  <a:t>(x, y)</a:t>
                </a:r>
                <a:endParaRPr lang="en-US" dirty="0">
                  <a:solidFill>
                    <a:srgbClr val="0070C0"/>
                  </a:solidFill>
                  <a:effectLst/>
                </a:endParaRPr>
              </a:p>
            </p:txBody>
          </p:sp>
          <p:sp>
            <p:nvSpPr>
              <p:cNvPr id="45" name="文本框 44">
                <a:extLst>
                  <a:ext uri="{FF2B5EF4-FFF2-40B4-BE49-F238E27FC236}">
                    <a16:creationId xmlns:a16="http://schemas.microsoft.com/office/drawing/2014/main" id="{994D31CD-4765-1C2A-D519-A85D392DE691}"/>
                  </a:ext>
                </a:extLst>
              </p:cNvPr>
              <p:cNvSpPr txBox="1"/>
              <p:nvPr/>
            </p:nvSpPr>
            <p:spPr>
              <a:xfrm>
                <a:off x="2639616" y="1117917"/>
                <a:ext cx="6656502" cy="2031325"/>
              </a:xfrm>
              <a:prstGeom prst="rect">
                <a:avLst/>
              </a:prstGeom>
              <a:noFill/>
            </p:spPr>
            <p:txBody>
              <a:bodyPr wrap="none" rtlCol="0">
                <a:spAutoFit/>
              </a:bodyPr>
              <a:lstStyle/>
              <a:p>
                <a:pPr marL="285750" indent="-285750">
                  <a:buFont typeface="Arial" panose="020B0604020202020204" pitchFamily="34" charset="0"/>
                  <a:buChar char="•"/>
                </a:pPr>
                <a:r>
                  <a:rPr lang="en-US" altLang="zh-CN" dirty="0"/>
                  <a:t>Not allow to place if the game is over</a:t>
                </a:r>
              </a:p>
              <a:p>
                <a:pPr marL="285750" indent="-285750">
                  <a:buFont typeface="Arial" panose="020B0604020202020204" pitchFamily="34" charset="0"/>
                  <a:buChar char="•"/>
                </a:pPr>
                <a:r>
                  <a:rPr lang="en-US" altLang="zh-CN" dirty="0"/>
                  <a:t>Not allow to place if the position is out of boarder</a:t>
                </a:r>
              </a:p>
              <a:p>
                <a:pPr marL="285750" indent="-285750">
                  <a:buFont typeface="Arial" panose="020B0604020202020204" pitchFamily="34" charset="0"/>
                  <a:buChar char="•"/>
                </a:pPr>
                <a:r>
                  <a:rPr lang="en-US" altLang="zh-CN" dirty="0"/>
                  <a:t>Not allow to place if the position is used</a:t>
                </a:r>
              </a:p>
              <a:p>
                <a:pPr marL="285750" indent="-285750">
                  <a:buFont typeface="Arial" panose="020B0604020202020204" pitchFamily="34" charset="0"/>
                  <a:buChar char="•"/>
                </a:pPr>
                <a:r>
                  <a:rPr lang="en-US" altLang="zh-CN" dirty="0"/>
                  <a:t>Update the position to be used by current player</a:t>
                </a:r>
              </a:p>
              <a:p>
                <a:pPr marL="285750" indent="-285750">
                  <a:buFont typeface="Arial" panose="020B0604020202020204" pitchFamily="34" charset="0"/>
                  <a:buChar char="•"/>
                </a:pPr>
                <a:r>
                  <a:rPr lang="en-US" altLang="zh-CN" dirty="0"/>
                  <a:t>Update </a:t>
                </a:r>
                <a:r>
                  <a:rPr lang="en-US" altLang="zh-CN" dirty="0" err="1"/>
                  <a:t>gameOver</a:t>
                </a:r>
                <a:r>
                  <a:rPr lang="en-US" altLang="zh-CN" dirty="0"/>
                  <a:t> and winner if the game is over with </a:t>
                </a:r>
                <a:r>
                  <a:rPr lang="en-US" altLang="zh-CN" b="1" dirty="0" err="1"/>
                  <a:t>checkWin</a:t>
                </a:r>
                <a:r>
                  <a:rPr lang="en-US" altLang="zh-CN" b="1" dirty="0"/>
                  <a:t>()</a:t>
                </a:r>
              </a:p>
              <a:p>
                <a:pPr marL="285750" indent="-285750">
                  <a:buFont typeface="Arial" panose="020B0604020202020204" pitchFamily="34" charset="0"/>
                  <a:buChar char="•"/>
                </a:pPr>
                <a:r>
                  <a:rPr lang="en-US" altLang="zh-CN" dirty="0">
                    <a:solidFill>
                      <a:srgbClr val="00B0F0"/>
                    </a:solidFill>
                  </a:rPr>
                  <a:t>Anything missed for game over checking (see some page later)?</a:t>
                </a:r>
                <a:endParaRPr lang="en-US" altLang="zh-CN" b="1" dirty="0"/>
              </a:p>
              <a:p>
                <a:pPr marL="285750" indent="-285750">
                  <a:buFont typeface="Arial" panose="020B0604020202020204" pitchFamily="34" charset="0"/>
                  <a:buChar char="•"/>
                </a:pPr>
                <a:r>
                  <a:rPr lang="en-US" altLang="zh-CN" dirty="0"/>
                  <a:t>Switch the current user</a:t>
                </a:r>
              </a:p>
            </p:txBody>
          </p:sp>
        </p:grpSp>
        <p:sp>
          <p:nvSpPr>
            <p:cNvPr id="46" name="文本框 45">
              <a:extLst>
                <a:ext uri="{FF2B5EF4-FFF2-40B4-BE49-F238E27FC236}">
                  <a16:creationId xmlns:a16="http://schemas.microsoft.com/office/drawing/2014/main" id="{8356ECD3-AF1B-9FB3-97A1-0FC8C86A58B1}"/>
                </a:ext>
              </a:extLst>
            </p:cNvPr>
            <p:cNvSpPr txBox="1"/>
            <p:nvPr/>
          </p:nvSpPr>
          <p:spPr>
            <a:xfrm>
              <a:off x="415793" y="5153420"/>
              <a:ext cx="1879041" cy="307777"/>
            </a:xfrm>
            <a:prstGeom prst="rect">
              <a:avLst/>
            </a:prstGeom>
            <a:noFill/>
          </p:spPr>
          <p:txBody>
            <a:bodyPr wrap="none" rtlCol="0">
              <a:spAutoFit/>
            </a:bodyPr>
            <a:lstStyle/>
            <a:p>
              <a:r>
                <a:rPr lang="en-US" altLang="zh-CN" sz="1400" dirty="0"/>
                <a:t>i.e. the place() function</a:t>
              </a:r>
            </a:p>
          </p:txBody>
        </p:sp>
        <p:sp>
          <p:nvSpPr>
            <p:cNvPr id="47" name="箭头: 右 46">
              <a:extLst>
                <a:ext uri="{FF2B5EF4-FFF2-40B4-BE49-F238E27FC236}">
                  <a16:creationId xmlns:a16="http://schemas.microsoft.com/office/drawing/2014/main" id="{FCDB1A48-DF21-7E47-3168-A900BDD16005}"/>
                </a:ext>
              </a:extLst>
            </p:cNvPr>
            <p:cNvSpPr/>
            <p:nvPr/>
          </p:nvSpPr>
          <p:spPr>
            <a:xfrm rot="9573556">
              <a:off x="7047001" y="4548464"/>
              <a:ext cx="551414" cy="1364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a:extLst>
                <a:ext uri="{FF2B5EF4-FFF2-40B4-BE49-F238E27FC236}">
                  <a16:creationId xmlns:a16="http://schemas.microsoft.com/office/drawing/2014/main" id="{CA8AA1ED-F3B5-73DC-7CB1-3401469780D6}"/>
                </a:ext>
              </a:extLst>
            </p:cNvPr>
            <p:cNvSpPr txBox="1"/>
            <p:nvPr/>
          </p:nvSpPr>
          <p:spPr>
            <a:xfrm>
              <a:off x="7623142" y="4194863"/>
              <a:ext cx="3124381" cy="523220"/>
            </a:xfrm>
            <a:prstGeom prst="rect">
              <a:avLst/>
            </a:prstGeom>
            <a:noFill/>
          </p:spPr>
          <p:txBody>
            <a:bodyPr wrap="none" rtlCol="0">
              <a:spAutoFit/>
            </a:bodyPr>
            <a:lstStyle/>
            <a:p>
              <a:r>
                <a:rPr lang="en-US" altLang="zh-CN" sz="1400" dirty="0"/>
                <a:t>Maybe the most proper name should be</a:t>
              </a:r>
            </a:p>
            <a:p>
              <a:r>
                <a:rPr lang="en-US" altLang="zh-CN" sz="1400" dirty="0"/>
                <a:t>“</a:t>
              </a:r>
              <a:r>
                <a:rPr lang="en-US" altLang="zh-CN" sz="1400" dirty="0" err="1"/>
                <a:t>placeAStoneAt</a:t>
              </a:r>
              <a:r>
                <a:rPr lang="en-US" altLang="zh-CN" sz="1400" dirty="0"/>
                <a:t>(</a:t>
              </a:r>
              <a:r>
                <a:rPr lang="en-US" altLang="zh-CN" sz="1400" dirty="0" err="1"/>
                <a:t>x,y</a:t>
              </a:r>
              <a:r>
                <a:rPr lang="en-US" altLang="zh-CN" sz="1400" dirty="0"/>
                <a:t>)”</a:t>
              </a:r>
              <a:endParaRPr lang="zh-CN" altLang="en-US" sz="1400" dirty="0"/>
            </a:p>
          </p:txBody>
        </p:sp>
      </p:grpSp>
      <p:grpSp>
        <p:nvGrpSpPr>
          <p:cNvPr id="62" name="组合 61">
            <a:extLst>
              <a:ext uri="{FF2B5EF4-FFF2-40B4-BE49-F238E27FC236}">
                <a16:creationId xmlns:a16="http://schemas.microsoft.com/office/drawing/2014/main" id="{DB17E0FC-ACA4-592D-914A-FB36113B8C6C}"/>
              </a:ext>
            </a:extLst>
          </p:cNvPr>
          <p:cNvGrpSpPr/>
          <p:nvPr/>
        </p:nvGrpSpPr>
        <p:grpSpPr>
          <a:xfrm>
            <a:off x="335360" y="1117917"/>
            <a:ext cx="10853060" cy="1204347"/>
            <a:chOff x="335360" y="1117917"/>
            <a:chExt cx="10853060" cy="1204347"/>
          </a:xfrm>
        </p:grpSpPr>
        <p:grpSp>
          <p:nvGrpSpPr>
            <p:cNvPr id="20" name="组合 19">
              <a:extLst>
                <a:ext uri="{FF2B5EF4-FFF2-40B4-BE49-F238E27FC236}">
                  <a16:creationId xmlns:a16="http://schemas.microsoft.com/office/drawing/2014/main" id="{0884A4E3-C47C-8C3A-F88F-6EA82F515D77}"/>
                </a:ext>
              </a:extLst>
            </p:cNvPr>
            <p:cNvGrpSpPr/>
            <p:nvPr/>
          </p:nvGrpSpPr>
          <p:grpSpPr>
            <a:xfrm>
              <a:off x="335360" y="1117917"/>
              <a:ext cx="8505890" cy="954108"/>
              <a:chOff x="335360" y="1117917"/>
              <a:chExt cx="8505890" cy="954108"/>
            </a:xfrm>
          </p:grpSpPr>
          <p:sp>
            <p:nvSpPr>
              <p:cNvPr id="13" name="Rounded Rectangle 17">
                <a:extLst>
                  <a:ext uri="{FF2B5EF4-FFF2-40B4-BE49-F238E27FC236}">
                    <a16:creationId xmlns:a16="http://schemas.microsoft.com/office/drawing/2014/main" id="{E2935952-1825-718F-54C2-26306F16C722}"/>
                  </a:ext>
                </a:extLst>
              </p:cNvPr>
              <p:cNvSpPr/>
              <p:nvPr/>
            </p:nvSpPr>
            <p:spPr>
              <a:xfrm>
                <a:off x="335360" y="1196752"/>
                <a:ext cx="1860629"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4" name="TextBox 18">
                <a:extLst>
                  <a:ext uri="{FF2B5EF4-FFF2-40B4-BE49-F238E27FC236}">
                    <a16:creationId xmlns:a16="http://schemas.microsoft.com/office/drawing/2014/main" id="{905EE23F-22C3-B641-F49F-6C76A098A1B7}"/>
                  </a:ext>
                </a:extLst>
              </p:cNvPr>
              <p:cNvSpPr txBox="1"/>
              <p:nvPr/>
            </p:nvSpPr>
            <p:spPr>
              <a:xfrm>
                <a:off x="426213" y="1264114"/>
                <a:ext cx="1678921" cy="369332"/>
              </a:xfrm>
              <a:prstGeom prst="rect">
                <a:avLst/>
              </a:prstGeom>
              <a:noFill/>
            </p:spPr>
            <p:txBody>
              <a:bodyPr wrap="none" rtlCol="0">
                <a:spAutoFit/>
              </a:bodyPr>
              <a:lstStyle/>
              <a:p>
                <a:r>
                  <a:rPr lang="en-US" dirty="0" err="1">
                    <a:solidFill>
                      <a:srgbClr val="0070C0"/>
                    </a:solidFill>
                    <a:effectLst/>
                  </a:rPr>
                  <a:t>GomokuGame</a:t>
                </a:r>
                <a:r>
                  <a:rPr lang="en-US" dirty="0">
                    <a:solidFill>
                      <a:srgbClr val="0070C0"/>
                    </a:solidFill>
                  </a:rPr>
                  <a:t>()</a:t>
                </a:r>
                <a:endParaRPr lang="en-US" dirty="0">
                  <a:solidFill>
                    <a:srgbClr val="0070C0"/>
                  </a:solidFill>
                  <a:effectLst/>
                </a:endParaRPr>
              </a:p>
            </p:txBody>
          </p:sp>
          <p:sp>
            <p:nvSpPr>
              <p:cNvPr id="16" name="文本框 15">
                <a:extLst>
                  <a:ext uri="{FF2B5EF4-FFF2-40B4-BE49-F238E27FC236}">
                    <a16:creationId xmlns:a16="http://schemas.microsoft.com/office/drawing/2014/main" id="{910DAA89-7D88-DBCE-E3E1-B270DEF4DD80}"/>
                  </a:ext>
                </a:extLst>
              </p:cNvPr>
              <p:cNvSpPr txBox="1"/>
              <p:nvPr/>
            </p:nvSpPr>
            <p:spPr>
              <a:xfrm>
                <a:off x="426213" y="1764248"/>
                <a:ext cx="1600310" cy="307777"/>
              </a:xfrm>
              <a:prstGeom prst="rect">
                <a:avLst/>
              </a:prstGeom>
              <a:noFill/>
            </p:spPr>
            <p:txBody>
              <a:bodyPr wrap="none" rtlCol="0">
                <a:spAutoFit/>
              </a:bodyPr>
              <a:lstStyle/>
              <a:p>
                <a:r>
                  <a:rPr lang="en-US" altLang="zh-CN" sz="1400" dirty="0"/>
                  <a:t>i.e. the constructor</a:t>
                </a:r>
              </a:p>
            </p:txBody>
          </p:sp>
          <p:sp>
            <p:nvSpPr>
              <p:cNvPr id="17" name="文本框 16">
                <a:extLst>
                  <a:ext uri="{FF2B5EF4-FFF2-40B4-BE49-F238E27FC236}">
                    <a16:creationId xmlns:a16="http://schemas.microsoft.com/office/drawing/2014/main" id="{019AB98C-A167-CAB2-1F42-F0206D8DE053}"/>
                  </a:ext>
                </a:extLst>
              </p:cNvPr>
              <p:cNvSpPr txBox="1"/>
              <p:nvPr/>
            </p:nvSpPr>
            <p:spPr>
              <a:xfrm>
                <a:off x="2639616" y="1117917"/>
                <a:ext cx="6201634" cy="923330"/>
              </a:xfrm>
              <a:prstGeom prst="rect">
                <a:avLst/>
              </a:prstGeom>
              <a:noFill/>
            </p:spPr>
            <p:txBody>
              <a:bodyPr wrap="none" rtlCol="0">
                <a:spAutoFit/>
              </a:bodyPr>
              <a:lstStyle/>
              <a:p>
                <a:pPr marL="285750" indent="-285750">
                  <a:buFont typeface="Arial" panose="020B0604020202020204" pitchFamily="34" charset="0"/>
                  <a:buChar char="•"/>
                </a:pPr>
                <a:r>
                  <a:rPr lang="en-US" altLang="zh-CN" dirty="0"/>
                  <a:t>Initialize the chess board</a:t>
                </a:r>
              </a:p>
              <a:p>
                <a:pPr marL="285750" indent="-285750">
                  <a:buFont typeface="Arial" panose="020B0604020202020204" pitchFamily="34" charset="0"/>
                  <a:buChar char="•"/>
                </a:pPr>
                <a:r>
                  <a:rPr lang="en-US" altLang="zh-CN" dirty="0"/>
                  <a:t>Initialize other variables like </a:t>
                </a:r>
                <a:r>
                  <a:rPr lang="en-US" altLang="zh-CN" dirty="0" err="1"/>
                  <a:t>currentPlayer</a:t>
                </a:r>
                <a:r>
                  <a:rPr lang="en-US" altLang="zh-CN" dirty="0"/>
                  <a:t>, </a:t>
                </a:r>
                <a:r>
                  <a:rPr lang="en-US" altLang="zh-CN" dirty="0" err="1"/>
                  <a:t>gameOver</a:t>
                </a:r>
                <a:r>
                  <a:rPr lang="en-US" altLang="zh-CN" dirty="0"/>
                  <a:t>, winner</a:t>
                </a:r>
              </a:p>
              <a:p>
                <a:pPr marL="285750" indent="-285750">
                  <a:buFont typeface="Arial" panose="020B0604020202020204" pitchFamily="34" charset="0"/>
                  <a:buChar char="•"/>
                </a:pPr>
                <a:r>
                  <a:rPr lang="en-US" altLang="zh-CN" dirty="0"/>
                  <a:t>Initialize the input scanner (optional)</a:t>
                </a:r>
                <a:endParaRPr lang="zh-CN" altLang="en-US" dirty="0"/>
              </a:p>
            </p:txBody>
          </p:sp>
        </p:grpSp>
        <p:sp>
          <p:nvSpPr>
            <p:cNvPr id="49" name="箭头: 右 48">
              <a:extLst>
                <a:ext uri="{FF2B5EF4-FFF2-40B4-BE49-F238E27FC236}">
                  <a16:creationId xmlns:a16="http://schemas.microsoft.com/office/drawing/2014/main" id="{9394F9F8-F7EC-4DD0-CEE8-009D6E894DDB}"/>
                </a:ext>
              </a:extLst>
            </p:cNvPr>
            <p:cNvSpPr/>
            <p:nvPr/>
          </p:nvSpPr>
          <p:spPr>
            <a:xfrm rot="13036269">
              <a:off x="6786855" y="1866117"/>
              <a:ext cx="551414" cy="13647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a:extLst>
                <a:ext uri="{FF2B5EF4-FFF2-40B4-BE49-F238E27FC236}">
                  <a16:creationId xmlns:a16="http://schemas.microsoft.com/office/drawing/2014/main" id="{F9611B66-B0FF-EB61-B16E-8378AE22F01C}"/>
                </a:ext>
              </a:extLst>
            </p:cNvPr>
            <p:cNvSpPr txBox="1"/>
            <p:nvPr/>
          </p:nvSpPr>
          <p:spPr>
            <a:xfrm>
              <a:off x="7314283" y="1799044"/>
              <a:ext cx="3874137" cy="523220"/>
            </a:xfrm>
            <a:prstGeom prst="rect">
              <a:avLst/>
            </a:prstGeom>
            <a:noFill/>
          </p:spPr>
          <p:txBody>
            <a:bodyPr wrap="none" rtlCol="0">
              <a:spAutoFit/>
            </a:bodyPr>
            <a:lstStyle/>
            <a:p>
              <a:r>
                <a:rPr lang="en-US" altLang="zh-CN" sz="1400" dirty="0"/>
                <a:t>One may use another </a:t>
              </a:r>
              <a:r>
                <a:rPr lang="en-US" altLang="zh-CN" sz="1400" dirty="0" err="1"/>
                <a:t>classname</a:t>
              </a:r>
              <a:r>
                <a:rPr lang="en-US" altLang="zh-CN" sz="1400" dirty="0"/>
                <a:t> “</a:t>
              </a:r>
              <a:r>
                <a:rPr lang="en-US" altLang="zh-CN" sz="1400" dirty="0" err="1"/>
                <a:t>GomokuEnv</a:t>
              </a:r>
              <a:r>
                <a:rPr lang="en-US" altLang="zh-CN" sz="1400" dirty="0"/>
                <a:t>” for</a:t>
              </a:r>
            </a:p>
            <a:p>
              <a:r>
                <a:rPr lang="en-US" altLang="zh-CN" sz="1400" dirty="0"/>
                <a:t>the meaning of some “environment”.</a:t>
              </a:r>
              <a:endParaRPr lang="zh-CN" altLang="en-US" sz="1400" dirty="0"/>
            </a:p>
          </p:txBody>
        </p:sp>
      </p:grpSp>
    </p:spTree>
    <p:extLst>
      <p:ext uri="{BB962C8B-B14F-4D97-AF65-F5344CB8AC3E}">
        <p14:creationId xmlns:p14="http://schemas.microsoft.com/office/powerpoint/2010/main" val="4153289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
                                        </p:tgtEl>
                                        <p:attrNameLst>
                                          <p:attrName>style.visibility</p:attrName>
                                        </p:attrNameLst>
                                      </p:cBhvr>
                                      <p:to>
                                        <p:strVal val="visible"/>
                                      </p:to>
                                    </p:set>
                                    <p:animEffect transition="in" filter="fade">
                                      <p:cBhvr>
                                        <p:cTn id="22"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811B3-77D0-0733-A40D-860596ACCCA7}"/>
            </a:ext>
          </a:extLst>
        </p:cNvPr>
        <p:cNvGrpSpPr/>
        <p:nvPr/>
      </p:nvGrpSpPr>
      <p:grpSpPr>
        <a:xfrm>
          <a:off x="0" y="0"/>
          <a:ext cx="0" cy="0"/>
          <a:chOff x="0" y="0"/>
          <a:chExt cx="0" cy="0"/>
        </a:xfrm>
      </p:grpSpPr>
      <p:sp>
        <p:nvSpPr>
          <p:cNvPr id="50" name="标题 4">
            <a:extLst>
              <a:ext uri="{FF2B5EF4-FFF2-40B4-BE49-F238E27FC236}">
                <a16:creationId xmlns:a16="http://schemas.microsoft.com/office/drawing/2014/main" id="{29F51AAF-820D-CE5F-D1BD-E07FCB1F83C6}"/>
              </a:ext>
            </a:extLst>
          </p:cNvPr>
          <p:cNvSpPr txBox="1">
            <a:spLocks/>
          </p:cNvSpPr>
          <p:nvPr/>
        </p:nvSpPr>
        <p:spPr>
          <a:xfrm>
            <a:off x="191344" y="71541"/>
            <a:ext cx="7884064" cy="835874"/>
          </a:xfrm>
          <a:prstGeom prst="rect">
            <a:avLst/>
          </a:prstGeom>
        </p:spPr>
        <p:txBody>
          <a:bodyPr vert="horz" lIns="91440" tIns="45720" rIns="91440" bIns="45720" anchor="ctr">
            <a:normAutofit/>
          </a:bodyPr>
          <a:lstStyle>
            <a:lvl1pPr lvl="0" algn="l" defTabSz="914400">
              <a:lnSpc>
                <a:spcPct val="90000"/>
              </a:lnSpc>
              <a:spcBef>
                <a:spcPct val="0"/>
              </a:spcBef>
              <a:buNone/>
              <a:defRPr sz="2800" b="1" kern="1200">
                <a:solidFill>
                  <a:schemeClr val="bg1"/>
                </a:solidFill>
                <a:latin typeface="微软雅黑" panose="020B0503020204020204" charset="-122"/>
                <a:ea typeface="微软雅黑" panose="020B0503020204020204" charset="-122"/>
              </a:defRPr>
            </a:lvl1pPr>
          </a:lstStyle>
          <a:p>
            <a:r>
              <a:rPr lang="en-US" altLang="zh-CN" sz="4000" dirty="0"/>
              <a:t>Simplest Version: Iteration 1</a:t>
            </a:r>
            <a:endParaRPr lang="zh-CN" sz="4000" dirty="0"/>
          </a:p>
        </p:txBody>
      </p:sp>
      <p:pic>
        <p:nvPicPr>
          <p:cNvPr id="68" name="图片 67">
            <a:extLst>
              <a:ext uri="{FF2B5EF4-FFF2-40B4-BE49-F238E27FC236}">
                <a16:creationId xmlns:a16="http://schemas.microsoft.com/office/drawing/2014/main" id="{D0BEA44F-93E6-FAC0-2349-7E964CCE226C}"/>
              </a:ext>
            </a:extLst>
          </p:cNvPr>
          <p:cNvPicPr>
            <a:picLocks noChangeAspect="1"/>
          </p:cNvPicPr>
          <p:nvPr/>
        </p:nvPicPr>
        <p:blipFill>
          <a:blip r:embed="rId2"/>
          <a:stretch>
            <a:fillRect/>
          </a:stretch>
        </p:blipFill>
        <p:spPr>
          <a:xfrm>
            <a:off x="2855640" y="3356992"/>
            <a:ext cx="3962140" cy="2743361"/>
          </a:xfrm>
          <a:prstGeom prst="rect">
            <a:avLst/>
          </a:prstGeom>
          <a:ln>
            <a:noFill/>
          </a:ln>
          <a:effectLst>
            <a:outerShdw blurRad="50800" dist="38100" dir="2700000" algn="tl" rotWithShape="0">
              <a:prstClr val="black">
                <a:alpha val="40000"/>
              </a:prstClr>
            </a:outerShdw>
          </a:effectLst>
        </p:spPr>
      </p:pic>
      <p:sp>
        <p:nvSpPr>
          <p:cNvPr id="70" name="箭头: 下 69">
            <a:extLst>
              <a:ext uri="{FF2B5EF4-FFF2-40B4-BE49-F238E27FC236}">
                <a16:creationId xmlns:a16="http://schemas.microsoft.com/office/drawing/2014/main" id="{3CA177C3-D94A-BCD3-0878-70E06AD26686}"/>
              </a:ext>
            </a:extLst>
          </p:cNvPr>
          <p:cNvSpPr/>
          <p:nvPr/>
        </p:nvSpPr>
        <p:spPr>
          <a:xfrm rot="5400000">
            <a:off x="5914331" y="3317641"/>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a:extLst>
              <a:ext uri="{FF2B5EF4-FFF2-40B4-BE49-F238E27FC236}">
                <a16:creationId xmlns:a16="http://schemas.microsoft.com/office/drawing/2014/main" id="{F6072768-3A10-DD4A-B436-AAE6B74798F9}"/>
              </a:ext>
            </a:extLst>
          </p:cNvPr>
          <p:cNvGrpSpPr/>
          <p:nvPr/>
        </p:nvGrpSpPr>
        <p:grpSpPr>
          <a:xfrm>
            <a:off x="335360" y="1117917"/>
            <a:ext cx="11201307" cy="1896145"/>
            <a:chOff x="335360" y="1117917"/>
            <a:chExt cx="11201307" cy="1896145"/>
          </a:xfrm>
        </p:grpSpPr>
        <p:grpSp>
          <p:nvGrpSpPr>
            <p:cNvPr id="20" name="组合 19">
              <a:extLst>
                <a:ext uri="{FF2B5EF4-FFF2-40B4-BE49-F238E27FC236}">
                  <a16:creationId xmlns:a16="http://schemas.microsoft.com/office/drawing/2014/main" id="{FE06F351-A325-65F9-41A8-83BF808F9544}"/>
                </a:ext>
              </a:extLst>
            </p:cNvPr>
            <p:cNvGrpSpPr/>
            <p:nvPr/>
          </p:nvGrpSpPr>
          <p:grpSpPr>
            <a:xfrm>
              <a:off x="335360" y="1117917"/>
              <a:ext cx="11201307" cy="1200329"/>
              <a:chOff x="335360" y="1117917"/>
              <a:chExt cx="11201307" cy="1200329"/>
            </a:xfrm>
          </p:grpSpPr>
          <p:sp>
            <p:nvSpPr>
              <p:cNvPr id="13" name="Rounded Rectangle 17">
                <a:extLst>
                  <a:ext uri="{FF2B5EF4-FFF2-40B4-BE49-F238E27FC236}">
                    <a16:creationId xmlns:a16="http://schemas.microsoft.com/office/drawing/2014/main" id="{B42E6EB3-BAFB-52D0-AA62-478C4E79903C}"/>
                  </a:ext>
                </a:extLst>
              </p:cNvPr>
              <p:cNvSpPr/>
              <p:nvPr/>
            </p:nvSpPr>
            <p:spPr>
              <a:xfrm>
                <a:off x="335360" y="1196752"/>
                <a:ext cx="1860629" cy="504056"/>
              </a:xfrm>
              <a:prstGeom prst="roundRect">
                <a:avLst/>
              </a:prstGeom>
              <a:noFill/>
              <a:ln w="254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dirty="0"/>
              </a:p>
            </p:txBody>
          </p:sp>
          <p:sp>
            <p:nvSpPr>
              <p:cNvPr id="14" name="TextBox 18">
                <a:extLst>
                  <a:ext uri="{FF2B5EF4-FFF2-40B4-BE49-F238E27FC236}">
                    <a16:creationId xmlns:a16="http://schemas.microsoft.com/office/drawing/2014/main" id="{DC285842-7604-CDB4-C992-050A4EB67CA7}"/>
                  </a:ext>
                </a:extLst>
              </p:cNvPr>
              <p:cNvSpPr txBox="1"/>
              <p:nvPr/>
            </p:nvSpPr>
            <p:spPr>
              <a:xfrm>
                <a:off x="426213" y="1264114"/>
                <a:ext cx="957506" cy="369332"/>
              </a:xfrm>
              <a:prstGeom prst="rect">
                <a:avLst/>
              </a:prstGeom>
              <a:noFill/>
            </p:spPr>
            <p:txBody>
              <a:bodyPr wrap="none" rtlCol="0">
                <a:spAutoFit/>
              </a:bodyPr>
              <a:lstStyle/>
              <a:p>
                <a:r>
                  <a:rPr lang="en-US" dirty="0">
                    <a:solidFill>
                      <a:srgbClr val="0070C0"/>
                    </a:solidFill>
                    <a:effectLst/>
                  </a:rPr>
                  <a:t>render</a:t>
                </a:r>
                <a:r>
                  <a:rPr lang="en-US" dirty="0">
                    <a:solidFill>
                      <a:srgbClr val="0070C0"/>
                    </a:solidFill>
                  </a:rPr>
                  <a:t>()</a:t>
                </a:r>
                <a:endParaRPr lang="en-US" dirty="0">
                  <a:solidFill>
                    <a:srgbClr val="0070C0"/>
                  </a:solidFill>
                  <a:effectLst/>
                </a:endParaRPr>
              </a:p>
            </p:txBody>
          </p:sp>
          <p:sp>
            <p:nvSpPr>
              <p:cNvPr id="17" name="文本框 16">
                <a:extLst>
                  <a:ext uri="{FF2B5EF4-FFF2-40B4-BE49-F238E27FC236}">
                    <a16:creationId xmlns:a16="http://schemas.microsoft.com/office/drawing/2014/main" id="{B4CA12B2-D6F6-696D-5341-853FE1CAFE46}"/>
                  </a:ext>
                </a:extLst>
              </p:cNvPr>
              <p:cNvSpPr txBox="1"/>
              <p:nvPr/>
            </p:nvSpPr>
            <p:spPr>
              <a:xfrm>
                <a:off x="2639616" y="1117917"/>
                <a:ext cx="8897051" cy="1200329"/>
              </a:xfrm>
              <a:prstGeom prst="rect">
                <a:avLst/>
              </a:prstGeom>
              <a:noFill/>
            </p:spPr>
            <p:txBody>
              <a:bodyPr wrap="none" rtlCol="0">
                <a:spAutoFit/>
              </a:bodyPr>
              <a:lstStyle/>
              <a:p>
                <a:pPr marL="285750" indent="-285750">
                  <a:buFont typeface="Arial" panose="020B0604020202020204" pitchFamily="34" charset="0"/>
                  <a:buChar char="•"/>
                </a:pPr>
                <a:r>
                  <a:rPr lang="en-US" altLang="zh-CN" dirty="0"/>
                  <a:t>Better show the row and column number as numerical input is used</a:t>
                </a:r>
              </a:p>
              <a:p>
                <a:pPr marL="285750" indent="-285750">
                  <a:buFont typeface="Arial" panose="020B0604020202020204" pitchFamily="34" charset="0"/>
                  <a:buChar char="•"/>
                </a:pPr>
                <a:r>
                  <a:rPr lang="en-US" altLang="zh-CN" dirty="0"/>
                  <a:t>Denote “+” for some unused position, “X” for the black stone, and “O” for the white stone</a:t>
                </a:r>
              </a:p>
              <a:p>
                <a:pPr marL="285750" indent="-285750">
                  <a:buFont typeface="Arial" panose="020B0604020202020204" pitchFamily="34" charset="0"/>
                  <a:buChar char="•"/>
                </a:pPr>
                <a:r>
                  <a:rPr lang="en-US" altLang="zh-CN" dirty="0"/>
                  <a:t>Loop over the rows and columns to print all those required things</a:t>
                </a:r>
              </a:p>
              <a:p>
                <a:pPr marL="285750" indent="-285750">
                  <a:buFont typeface="Arial" panose="020B0604020202020204" pitchFamily="34" charset="0"/>
                  <a:buChar char="•"/>
                </a:pPr>
                <a:r>
                  <a:rPr lang="en-US" altLang="zh-CN" dirty="0"/>
                  <a:t>Alignment should be considered</a:t>
                </a:r>
              </a:p>
            </p:txBody>
          </p:sp>
        </p:grpSp>
        <p:sp>
          <p:nvSpPr>
            <p:cNvPr id="71" name="文本框 70">
              <a:extLst>
                <a:ext uri="{FF2B5EF4-FFF2-40B4-BE49-F238E27FC236}">
                  <a16:creationId xmlns:a16="http://schemas.microsoft.com/office/drawing/2014/main" id="{92444F06-B677-F2EF-B772-CF7041260323}"/>
                </a:ext>
              </a:extLst>
            </p:cNvPr>
            <p:cNvSpPr txBox="1"/>
            <p:nvPr/>
          </p:nvSpPr>
          <p:spPr>
            <a:xfrm>
              <a:off x="760575" y="2275398"/>
              <a:ext cx="10643042" cy="738664"/>
            </a:xfrm>
            <a:prstGeom prst="rect">
              <a:avLst/>
            </a:prstGeom>
            <a:noFill/>
          </p:spPr>
          <p:txBody>
            <a:bodyPr wrap="none" rtlCol="0">
              <a:spAutoFit/>
            </a:bodyPr>
            <a:lstStyle/>
            <a:p>
              <a:r>
                <a:rPr lang="en-US" altLang="zh-CN" sz="1400" dirty="0"/>
                <a:t>Note: actually the whole render() function is </a:t>
              </a:r>
              <a:r>
                <a:rPr lang="en-US" altLang="zh-CN" sz="1400" b="1" dirty="0"/>
                <a:t>optional</a:t>
              </a:r>
              <a:r>
                <a:rPr lang="en-US" altLang="zh-CN" sz="1400" dirty="0"/>
                <a:t> as we’d use JavaFX for rendering in the future, but we need such function for the whole</a:t>
              </a:r>
            </a:p>
            <a:p>
              <a:r>
                <a:rPr lang="en-US" altLang="zh-CN" sz="1400" dirty="0"/>
                <a:t>           program to be “complete” so that we can make some tests and ensure that our core components work properly, to avoid messing up with</a:t>
              </a:r>
            </a:p>
            <a:p>
              <a:r>
                <a:rPr lang="en-US" altLang="zh-CN" sz="1400" dirty="0"/>
                <a:t>           those future GUI codes.</a:t>
              </a:r>
            </a:p>
          </p:txBody>
        </p:sp>
      </p:grpSp>
      <p:sp>
        <p:nvSpPr>
          <p:cNvPr id="74" name="文本框 73">
            <a:extLst>
              <a:ext uri="{FF2B5EF4-FFF2-40B4-BE49-F238E27FC236}">
                <a16:creationId xmlns:a16="http://schemas.microsoft.com/office/drawing/2014/main" id="{885C05BF-DC42-8699-178A-9D293A6BDE8B}"/>
              </a:ext>
            </a:extLst>
          </p:cNvPr>
          <p:cNvSpPr txBox="1"/>
          <p:nvPr/>
        </p:nvSpPr>
        <p:spPr>
          <a:xfrm>
            <a:off x="6097699" y="3239441"/>
            <a:ext cx="1591654" cy="369332"/>
          </a:xfrm>
          <a:prstGeom prst="rect">
            <a:avLst/>
          </a:prstGeom>
          <a:noFill/>
        </p:spPr>
        <p:txBody>
          <a:bodyPr wrap="none" rtlCol="0">
            <a:spAutoFit/>
          </a:bodyPr>
          <a:lstStyle/>
          <a:p>
            <a:r>
              <a:rPr lang="en-US" altLang="zh-CN" dirty="0"/>
              <a:t>Separation line</a:t>
            </a:r>
            <a:endParaRPr lang="zh-CN" altLang="en-US" dirty="0"/>
          </a:p>
        </p:txBody>
      </p:sp>
      <p:sp>
        <p:nvSpPr>
          <p:cNvPr id="76" name="箭头: 下 75">
            <a:extLst>
              <a:ext uri="{FF2B5EF4-FFF2-40B4-BE49-F238E27FC236}">
                <a16:creationId xmlns:a16="http://schemas.microsoft.com/office/drawing/2014/main" id="{050B043E-3685-E15C-201B-6A013D8E0929}"/>
              </a:ext>
            </a:extLst>
          </p:cNvPr>
          <p:cNvSpPr/>
          <p:nvPr/>
        </p:nvSpPr>
        <p:spPr>
          <a:xfrm rot="5400000">
            <a:off x="5763620" y="4227280"/>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E28BF296-4B3A-9ADB-90B2-B7CE8B9FDCBC}"/>
              </a:ext>
            </a:extLst>
          </p:cNvPr>
          <p:cNvSpPr txBox="1"/>
          <p:nvPr/>
        </p:nvSpPr>
        <p:spPr>
          <a:xfrm>
            <a:off x="5946988" y="4149080"/>
            <a:ext cx="1983428" cy="369332"/>
          </a:xfrm>
          <a:prstGeom prst="rect">
            <a:avLst/>
          </a:prstGeom>
          <a:noFill/>
        </p:spPr>
        <p:txBody>
          <a:bodyPr wrap="none" rtlCol="0">
            <a:spAutoFit/>
          </a:bodyPr>
          <a:lstStyle/>
          <a:p>
            <a:r>
              <a:rPr lang="en-US" altLang="zh-CN" dirty="0"/>
              <a:t>Position not placed</a:t>
            </a:r>
            <a:endParaRPr lang="zh-CN" altLang="en-US" dirty="0"/>
          </a:p>
        </p:txBody>
      </p:sp>
      <p:sp>
        <p:nvSpPr>
          <p:cNvPr id="78" name="箭头: 下 77">
            <a:extLst>
              <a:ext uri="{FF2B5EF4-FFF2-40B4-BE49-F238E27FC236}">
                <a16:creationId xmlns:a16="http://schemas.microsoft.com/office/drawing/2014/main" id="{0BFFD699-25FD-ACD1-75D7-3A6A596992BA}"/>
              </a:ext>
            </a:extLst>
          </p:cNvPr>
          <p:cNvSpPr/>
          <p:nvPr/>
        </p:nvSpPr>
        <p:spPr>
          <a:xfrm rot="7176987">
            <a:off x="5763620" y="3582819"/>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64FCE271-D72C-6FFC-98DE-1DE07BE3C1BC}"/>
              </a:ext>
            </a:extLst>
          </p:cNvPr>
          <p:cNvSpPr txBox="1"/>
          <p:nvPr/>
        </p:nvSpPr>
        <p:spPr>
          <a:xfrm>
            <a:off x="5916693" y="3608773"/>
            <a:ext cx="1794915" cy="369332"/>
          </a:xfrm>
          <a:prstGeom prst="rect">
            <a:avLst/>
          </a:prstGeom>
          <a:noFill/>
        </p:spPr>
        <p:txBody>
          <a:bodyPr wrap="none" rtlCol="0">
            <a:spAutoFit/>
          </a:bodyPr>
          <a:lstStyle/>
          <a:p>
            <a:r>
              <a:rPr lang="en-US" altLang="zh-CN" dirty="0"/>
              <a:t>Column numbers</a:t>
            </a:r>
            <a:endParaRPr lang="zh-CN" altLang="en-US" dirty="0"/>
          </a:p>
        </p:txBody>
      </p:sp>
      <p:sp>
        <p:nvSpPr>
          <p:cNvPr id="81" name="箭头: 下 80">
            <a:extLst>
              <a:ext uri="{FF2B5EF4-FFF2-40B4-BE49-F238E27FC236}">
                <a16:creationId xmlns:a16="http://schemas.microsoft.com/office/drawing/2014/main" id="{4ADF348A-BECF-1E40-F538-7F94FEFE24FF}"/>
              </a:ext>
            </a:extLst>
          </p:cNvPr>
          <p:cNvSpPr/>
          <p:nvPr/>
        </p:nvSpPr>
        <p:spPr>
          <a:xfrm rot="16200000">
            <a:off x="2678968" y="3603416"/>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91D2F836-3F08-0CE5-93A8-0377C849EF9B}"/>
              </a:ext>
            </a:extLst>
          </p:cNvPr>
          <p:cNvSpPr txBox="1"/>
          <p:nvPr/>
        </p:nvSpPr>
        <p:spPr>
          <a:xfrm>
            <a:off x="1208390" y="3509676"/>
            <a:ext cx="1431226" cy="369332"/>
          </a:xfrm>
          <a:prstGeom prst="rect">
            <a:avLst/>
          </a:prstGeom>
          <a:noFill/>
        </p:spPr>
        <p:txBody>
          <a:bodyPr wrap="none" rtlCol="0">
            <a:spAutoFit/>
          </a:bodyPr>
          <a:lstStyle/>
          <a:p>
            <a:r>
              <a:rPr lang="en-US" altLang="zh-CN" dirty="0"/>
              <a:t>row numbers</a:t>
            </a:r>
            <a:endParaRPr lang="zh-CN" altLang="en-US" dirty="0"/>
          </a:p>
        </p:txBody>
      </p:sp>
      <p:sp>
        <p:nvSpPr>
          <p:cNvPr id="83" name="箭头: 下 82">
            <a:extLst>
              <a:ext uri="{FF2B5EF4-FFF2-40B4-BE49-F238E27FC236}">
                <a16:creationId xmlns:a16="http://schemas.microsoft.com/office/drawing/2014/main" id="{9B383DC0-CDD8-B0F7-CDC2-AE5AB415188A}"/>
              </a:ext>
            </a:extLst>
          </p:cNvPr>
          <p:cNvSpPr/>
          <p:nvPr/>
        </p:nvSpPr>
        <p:spPr>
          <a:xfrm rot="5400000">
            <a:off x="6285245" y="5523424"/>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a:extLst>
              <a:ext uri="{FF2B5EF4-FFF2-40B4-BE49-F238E27FC236}">
                <a16:creationId xmlns:a16="http://schemas.microsoft.com/office/drawing/2014/main" id="{E7F21F76-EAFF-D347-21EE-3970305C37C2}"/>
              </a:ext>
            </a:extLst>
          </p:cNvPr>
          <p:cNvSpPr txBox="1"/>
          <p:nvPr/>
        </p:nvSpPr>
        <p:spPr>
          <a:xfrm>
            <a:off x="6468613" y="5445224"/>
            <a:ext cx="1109086" cy="369332"/>
          </a:xfrm>
          <a:prstGeom prst="rect">
            <a:avLst/>
          </a:prstGeom>
          <a:noFill/>
        </p:spPr>
        <p:txBody>
          <a:bodyPr wrap="none" rtlCol="0">
            <a:spAutoFit/>
          </a:bodyPr>
          <a:lstStyle/>
          <a:p>
            <a:r>
              <a:rPr lang="en-US" altLang="zh-CN" dirty="0"/>
              <a:t>Input hint</a:t>
            </a:r>
            <a:endParaRPr lang="zh-CN" altLang="en-US" dirty="0"/>
          </a:p>
        </p:txBody>
      </p:sp>
      <p:sp>
        <p:nvSpPr>
          <p:cNvPr id="85" name="箭头: 下 84">
            <a:extLst>
              <a:ext uri="{FF2B5EF4-FFF2-40B4-BE49-F238E27FC236}">
                <a16:creationId xmlns:a16="http://schemas.microsoft.com/office/drawing/2014/main" id="{5174701D-0E2A-DCD2-9A68-613C82B62A38}"/>
              </a:ext>
            </a:extLst>
          </p:cNvPr>
          <p:cNvSpPr/>
          <p:nvPr/>
        </p:nvSpPr>
        <p:spPr>
          <a:xfrm rot="6999436">
            <a:off x="3263871" y="6010815"/>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FC4E0C79-FA08-7352-E220-902E523C2997}"/>
              </a:ext>
            </a:extLst>
          </p:cNvPr>
          <p:cNvSpPr txBox="1"/>
          <p:nvPr/>
        </p:nvSpPr>
        <p:spPr>
          <a:xfrm>
            <a:off x="3438771" y="6051825"/>
            <a:ext cx="1170513" cy="369332"/>
          </a:xfrm>
          <a:prstGeom prst="rect">
            <a:avLst/>
          </a:prstGeom>
          <a:noFill/>
        </p:spPr>
        <p:txBody>
          <a:bodyPr wrap="none" rtlCol="0">
            <a:spAutoFit/>
          </a:bodyPr>
          <a:lstStyle/>
          <a:p>
            <a:r>
              <a:rPr lang="en-US" altLang="zh-CN" dirty="0"/>
              <a:t>User Input</a:t>
            </a:r>
            <a:endParaRPr lang="zh-CN" altLang="en-US" dirty="0"/>
          </a:p>
        </p:txBody>
      </p:sp>
      <p:sp>
        <p:nvSpPr>
          <p:cNvPr id="88" name="箭头: 下 87">
            <a:extLst>
              <a:ext uri="{FF2B5EF4-FFF2-40B4-BE49-F238E27FC236}">
                <a16:creationId xmlns:a16="http://schemas.microsoft.com/office/drawing/2014/main" id="{DC47BBEF-DBED-0A75-9F83-52850B400515}"/>
              </a:ext>
            </a:extLst>
          </p:cNvPr>
          <p:cNvSpPr/>
          <p:nvPr/>
        </p:nvSpPr>
        <p:spPr>
          <a:xfrm rot="14886301">
            <a:off x="3306629" y="4180120"/>
            <a:ext cx="84305" cy="610487"/>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文本框 89">
            <a:extLst>
              <a:ext uri="{FF2B5EF4-FFF2-40B4-BE49-F238E27FC236}">
                <a16:creationId xmlns:a16="http://schemas.microsoft.com/office/drawing/2014/main" id="{7CE4F225-51EF-E7AC-0ECF-CF8AEC93043C}"/>
              </a:ext>
            </a:extLst>
          </p:cNvPr>
          <p:cNvSpPr txBox="1"/>
          <p:nvPr/>
        </p:nvSpPr>
        <p:spPr>
          <a:xfrm>
            <a:off x="733274" y="4574236"/>
            <a:ext cx="2336473" cy="369332"/>
          </a:xfrm>
          <a:prstGeom prst="rect">
            <a:avLst/>
          </a:prstGeom>
          <a:noFill/>
        </p:spPr>
        <p:txBody>
          <a:bodyPr wrap="none" rtlCol="0">
            <a:spAutoFit/>
          </a:bodyPr>
          <a:lstStyle/>
          <a:p>
            <a:r>
              <a:rPr lang="en-US" altLang="zh-CN" dirty="0"/>
              <a:t>Player 1’s</a:t>
            </a:r>
            <a:r>
              <a:rPr lang="zh-CN" altLang="en-US" dirty="0"/>
              <a:t> </a:t>
            </a:r>
            <a:r>
              <a:rPr lang="en-US" altLang="zh-CN" dirty="0"/>
              <a:t>Stone</a:t>
            </a:r>
            <a:r>
              <a:rPr lang="zh-CN" altLang="en-US" dirty="0"/>
              <a:t> </a:t>
            </a:r>
            <a:r>
              <a:rPr lang="en-US" altLang="zh-CN" dirty="0"/>
              <a:t>(black)</a:t>
            </a:r>
          </a:p>
        </p:txBody>
      </p:sp>
      <p:sp>
        <p:nvSpPr>
          <p:cNvPr id="91" name="箭头: 下 90">
            <a:extLst>
              <a:ext uri="{FF2B5EF4-FFF2-40B4-BE49-F238E27FC236}">
                <a16:creationId xmlns:a16="http://schemas.microsoft.com/office/drawing/2014/main" id="{36E4E7E9-4DFC-714B-F6D2-4F9E80E5910D}"/>
              </a:ext>
            </a:extLst>
          </p:cNvPr>
          <p:cNvSpPr/>
          <p:nvPr/>
        </p:nvSpPr>
        <p:spPr>
          <a:xfrm rot="16200000">
            <a:off x="3276700" y="3757179"/>
            <a:ext cx="81889" cy="910616"/>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id="{D0085D00-E3F4-5A80-762E-5B819DF53B09}"/>
              </a:ext>
            </a:extLst>
          </p:cNvPr>
          <p:cNvSpPr txBox="1"/>
          <p:nvPr/>
        </p:nvSpPr>
        <p:spPr>
          <a:xfrm>
            <a:off x="525863" y="4044502"/>
            <a:ext cx="2378856" cy="369332"/>
          </a:xfrm>
          <a:prstGeom prst="rect">
            <a:avLst/>
          </a:prstGeom>
          <a:noFill/>
        </p:spPr>
        <p:txBody>
          <a:bodyPr wrap="none" rtlCol="0">
            <a:spAutoFit/>
          </a:bodyPr>
          <a:lstStyle/>
          <a:p>
            <a:r>
              <a:rPr lang="en-US" altLang="zh-CN" dirty="0"/>
              <a:t>Player 2’s</a:t>
            </a:r>
            <a:r>
              <a:rPr lang="zh-CN" altLang="en-US" dirty="0"/>
              <a:t> </a:t>
            </a:r>
            <a:r>
              <a:rPr lang="en-US" altLang="zh-CN" dirty="0"/>
              <a:t>Stone</a:t>
            </a:r>
            <a:r>
              <a:rPr lang="zh-CN" altLang="en-US" dirty="0"/>
              <a:t> </a:t>
            </a:r>
            <a:r>
              <a:rPr lang="en-US" altLang="zh-CN" dirty="0"/>
              <a:t>(white)</a:t>
            </a:r>
          </a:p>
        </p:txBody>
      </p:sp>
    </p:spTree>
    <p:extLst>
      <p:ext uri="{BB962C8B-B14F-4D97-AF65-F5344CB8AC3E}">
        <p14:creationId xmlns:p14="http://schemas.microsoft.com/office/powerpoint/2010/main" val="384428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
                                        </p:tgtEl>
                                        <p:attrNameLst>
                                          <p:attrName>style.visibility</p:attrName>
                                        </p:attrNameLst>
                                      </p:cBhvr>
                                      <p:to>
                                        <p:strVal val="visible"/>
                                      </p:to>
                                    </p:set>
                                    <p:animEffect transition="in" filter="fade">
                                      <p:cBhvr>
                                        <p:cTn id="12" dur="500"/>
                                        <p:tgtEl>
                                          <p:spTgt spid="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animEffect transition="in" filter="fade">
                                      <p:cBhvr>
                                        <p:cTn id="17" dur="500"/>
                                        <p:tgtEl>
                                          <p:spTgt spid="7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500"/>
                                        <p:tgtEl>
                                          <p:spTgt spid="7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fade">
                                      <p:cBhvr>
                                        <p:cTn id="28" dur="500"/>
                                        <p:tgtEl>
                                          <p:spTgt spid="7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1"/>
                                        </p:tgtEl>
                                        <p:attrNameLst>
                                          <p:attrName>style.visibility</p:attrName>
                                        </p:attrNameLst>
                                      </p:cBhvr>
                                      <p:to>
                                        <p:strVal val="visible"/>
                                      </p:to>
                                    </p:set>
                                    <p:animEffect transition="in" filter="fade">
                                      <p:cBhvr>
                                        <p:cTn id="33" dur="500"/>
                                        <p:tgtEl>
                                          <p:spTgt spid="8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82"/>
                                        </p:tgtEl>
                                        <p:attrNameLst>
                                          <p:attrName>style.visibility</p:attrName>
                                        </p:attrNameLst>
                                      </p:cBhvr>
                                      <p:to>
                                        <p:strVal val="visible"/>
                                      </p:to>
                                    </p:set>
                                    <p:animEffect transition="in" filter="fade">
                                      <p:cBhvr>
                                        <p:cTn id="36" dur="500"/>
                                        <p:tgtEl>
                                          <p:spTgt spid="8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6"/>
                                        </p:tgtEl>
                                        <p:attrNameLst>
                                          <p:attrName>style.visibility</p:attrName>
                                        </p:attrNameLst>
                                      </p:cBhvr>
                                      <p:to>
                                        <p:strVal val="visible"/>
                                      </p:to>
                                    </p:set>
                                    <p:animEffect transition="in" filter="fade">
                                      <p:cBhvr>
                                        <p:cTn id="41" dur="500"/>
                                        <p:tgtEl>
                                          <p:spTgt spid="7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7"/>
                                        </p:tgtEl>
                                        <p:attrNameLst>
                                          <p:attrName>style.visibility</p:attrName>
                                        </p:attrNameLst>
                                      </p:cBhvr>
                                      <p:to>
                                        <p:strVal val="visible"/>
                                      </p:to>
                                    </p:set>
                                    <p:animEffect transition="in" filter="fade">
                                      <p:cBhvr>
                                        <p:cTn id="44" dur="500"/>
                                        <p:tgtEl>
                                          <p:spTgt spid="7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0"/>
                                        </p:tgtEl>
                                        <p:attrNameLst>
                                          <p:attrName>style.visibility</p:attrName>
                                        </p:attrNameLst>
                                      </p:cBhvr>
                                      <p:to>
                                        <p:strVal val="visible"/>
                                      </p:to>
                                    </p:set>
                                    <p:animEffect transition="in" filter="fade">
                                      <p:cBhvr>
                                        <p:cTn id="49" dur="500"/>
                                        <p:tgtEl>
                                          <p:spTgt spid="9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88"/>
                                        </p:tgtEl>
                                        <p:attrNameLst>
                                          <p:attrName>style.visibility</p:attrName>
                                        </p:attrNameLst>
                                      </p:cBhvr>
                                      <p:to>
                                        <p:strVal val="visible"/>
                                      </p:to>
                                    </p:set>
                                    <p:animEffect transition="in" filter="fade">
                                      <p:cBhvr>
                                        <p:cTn id="52" dur="500"/>
                                        <p:tgtEl>
                                          <p:spTgt spid="8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fade">
                                      <p:cBhvr>
                                        <p:cTn id="57" dur="500"/>
                                        <p:tgtEl>
                                          <p:spTgt spid="9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1"/>
                                        </p:tgtEl>
                                        <p:attrNameLst>
                                          <p:attrName>style.visibility</p:attrName>
                                        </p:attrNameLst>
                                      </p:cBhvr>
                                      <p:to>
                                        <p:strVal val="visible"/>
                                      </p:to>
                                    </p:set>
                                    <p:animEffect transition="in" filter="fade">
                                      <p:cBhvr>
                                        <p:cTn id="60" dur="500"/>
                                        <p:tgtEl>
                                          <p:spTgt spid="9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fade">
                                      <p:cBhvr>
                                        <p:cTn id="65" dur="500"/>
                                        <p:tgtEl>
                                          <p:spTgt spid="8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83"/>
                                        </p:tgtEl>
                                        <p:attrNameLst>
                                          <p:attrName>style.visibility</p:attrName>
                                        </p:attrNameLst>
                                      </p:cBhvr>
                                      <p:to>
                                        <p:strVal val="visible"/>
                                      </p:to>
                                    </p:set>
                                    <p:animEffect transition="in" filter="fade">
                                      <p:cBhvr>
                                        <p:cTn id="68" dur="500"/>
                                        <p:tgtEl>
                                          <p:spTgt spid="83"/>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85"/>
                                        </p:tgtEl>
                                        <p:attrNameLst>
                                          <p:attrName>style.visibility</p:attrName>
                                        </p:attrNameLst>
                                      </p:cBhvr>
                                      <p:to>
                                        <p:strVal val="visible"/>
                                      </p:to>
                                    </p:set>
                                    <p:animEffect transition="in" filter="fade">
                                      <p:cBhvr>
                                        <p:cTn id="73" dur="500"/>
                                        <p:tgtEl>
                                          <p:spTgt spid="8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86"/>
                                        </p:tgtEl>
                                        <p:attrNameLst>
                                          <p:attrName>style.visibility</p:attrName>
                                        </p:attrNameLst>
                                      </p:cBhvr>
                                      <p:to>
                                        <p:strVal val="visible"/>
                                      </p:to>
                                    </p:set>
                                    <p:animEffect transition="in" filter="fade">
                                      <p:cBhvr>
                                        <p:cTn id="76"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4" grpId="0"/>
      <p:bldP spid="76" grpId="0" animBg="1"/>
      <p:bldP spid="77" grpId="0"/>
      <p:bldP spid="78" grpId="0" animBg="1"/>
      <p:bldP spid="79" grpId="0"/>
      <p:bldP spid="81" grpId="0" animBg="1"/>
      <p:bldP spid="82" grpId="0"/>
      <p:bldP spid="83" grpId="0" animBg="1"/>
      <p:bldP spid="84" grpId="0"/>
      <p:bldP spid="85" grpId="0" animBg="1"/>
      <p:bldP spid="86" grpId="0"/>
      <p:bldP spid="88" grpId="0" animBg="1"/>
      <p:bldP spid="90" grpId="0"/>
      <p:bldP spid="91" grpId="0" animBg="1"/>
      <p:bldP spid="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669BE-DC10-6218-B27B-798C5752D8C1}"/>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44A9CD6D-099B-DA46-51D4-49706568DA89}"/>
              </a:ext>
            </a:extLst>
          </p:cNvPr>
          <p:cNvSpPr>
            <a:spLocks noGrp="1"/>
          </p:cNvSpPr>
          <p:nvPr>
            <p:ph type="title"/>
          </p:nvPr>
        </p:nvSpPr>
        <p:spPr>
          <a:xfrm>
            <a:off x="191344" y="71541"/>
            <a:ext cx="7884064" cy="835874"/>
          </a:xfrm>
        </p:spPr>
        <p:txBody>
          <a:bodyPr>
            <a:normAutofit/>
          </a:bodyPr>
          <a:lstStyle/>
          <a:p>
            <a:r>
              <a:rPr lang="en-US" altLang="zh-CN" sz="4000" dirty="0"/>
              <a:t>Simplest Version: Iteration 1</a:t>
            </a:r>
            <a:endParaRPr lang="zh-CN" sz="4000" dirty="0"/>
          </a:p>
        </p:txBody>
      </p:sp>
      <p:sp>
        <p:nvSpPr>
          <p:cNvPr id="2" name="文本框 1">
            <a:extLst>
              <a:ext uri="{FF2B5EF4-FFF2-40B4-BE49-F238E27FC236}">
                <a16:creationId xmlns:a16="http://schemas.microsoft.com/office/drawing/2014/main" id="{A8DA7246-7184-4524-8A70-166E2017AE23}"/>
              </a:ext>
            </a:extLst>
          </p:cNvPr>
          <p:cNvSpPr txBox="1"/>
          <p:nvPr/>
        </p:nvSpPr>
        <p:spPr>
          <a:xfrm>
            <a:off x="479376" y="1196752"/>
            <a:ext cx="10729192" cy="369332"/>
          </a:xfrm>
          <a:prstGeom prst="rect">
            <a:avLst/>
          </a:prstGeom>
          <a:noFill/>
        </p:spPr>
        <p:txBody>
          <a:bodyPr wrap="square" rtlCol="0">
            <a:spAutoFit/>
          </a:bodyPr>
          <a:lstStyle/>
          <a:p>
            <a:r>
              <a:rPr lang="en-US" altLang="zh-CN" b="1" dirty="0"/>
              <a:t>Question 2</a:t>
            </a:r>
            <a:r>
              <a:rPr lang="en-US" altLang="zh-CN" dirty="0"/>
              <a:t>: How to efficiently check whether some player wins?</a:t>
            </a:r>
            <a:endParaRPr lang="zh-CN" altLang="en-US" dirty="0"/>
          </a:p>
        </p:txBody>
      </p:sp>
      <p:sp>
        <p:nvSpPr>
          <p:cNvPr id="6" name="文本框 5">
            <a:extLst>
              <a:ext uri="{FF2B5EF4-FFF2-40B4-BE49-F238E27FC236}">
                <a16:creationId xmlns:a16="http://schemas.microsoft.com/office/drawing/2014/main" id="{6E2669C8-0152-A4DC-8D4F-48F3CBE0A629}"/>
              </a:ext>
            </a:extLst>
          </p:cNvPr>
          <p:cNvSpPr txBox="1"/>
          <p:nvPr/>
        </p:nvSpPr>
        <p:spPr>
          <a:xfrm>
            <a:off x="479376" y="1772816"/>
            <a:ext cx="10945216" cy="1231106"/>
          </a:xfrm>
          <a:prstGeom prst="rect">
            <a:avLst/>
          </a:prstGeom>
          <a:noFill/>
        </p:spPr>
        <p:txBody>
          <a:bodyPr wrap="square" rtlCol="0">
            <a:spAutoFit/>
          </a:bodyPr>
          <a:lstStyle/>
          <a:p>
            <a:r>
              <a:rPr lang="en-US" altLang="zh-CN" b="1" dirty="0"/>
              <a:t>Potential Answer</a:t>
            </a:r>
            <a:r>
              <a:rPr lang="en-US" altLang="zh-CN" dirty="0"/>
              <a:t>: Do not check each state, or say the whole board, as it would be complex to traverse the board and check whether there exists some five-stones-in-one-line; instead, as long as </a:t>
            </a:r>
            <a:r>
              <a:rPr lang="en-US" altLang="zh-CN" b="1" dirty="0"/>
              <a:t>each time </a:t>
            </a:r>
            <a:r>
              <a:rPr lang="en-US" altLang="zh-CN" dirty="0"/>
              <a:t>when some stone is placed, the 8 directions (why 8?) </a:t>
            </a:r>
            <a:r>
              <a:rPr lang="en-US" altLang="zh-CN" b="1" dirty="0"/>
              <a:t>starting from </a:t>
            </a:r>
            <a:r>
              <a:rPr lang="en-US" altLang="zh-CN" dirty="0"/>
              <a:t>such stone is checked, there wouldn’t be any winning condition missed, and the computational cost each time is low</a:t>
            </a:r>
            <a:r>
              <a:rPr lang="en-US" altLang="zh-CN" b="1" dirty="0">
                <a:solidFill>
                  <a:srgbClr val="FF0000"/>
                </a:solidFill>
              </a:rPr>
              <a:t> [Error: this is some incomplete implementation].</a:t>
            </a:r>
            <a:endParaRPr lang="zh-CN" altLang="en-US" dirty="0"/>
          </a:p>
        </p:txBody>
      </p:sp>
      <p:sp>
        <p:nvSpPr>
          <p:cNvPr id="28" name="箭头: 下 27">
            <a:extLst>
              <a:ext uri="{FF2B5EF4-FFF2-40B4-BE49-F238E27FC236}">
                <a16:creationId xmlns:a16="http://schemas.microsoft.com/office/drawing/2014/main" id="{411BB23F-FF1E-5B84-6FBB-17357E0F2D86}"/>
              </a:ext>
            </a:extLst>
          </p:cNvPr>
          <p:cNvSpPr/>
          <p:nvPr/>
        </p:nvSpPr>
        <p:spPr>
          <a:xfrm rot="10800000">
            <a:off x="2994275" y="4543247"/>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76FA8567-4F2A-1F69-2901-E99BF36C03A2}"/>
              </a:ext>
            </a:extLst>
          </p:cNvPr>
          <p:cNvSpPr/>
          <p:nvPr/>
        </p:nvSpPr>
        <p:spPr>
          <a:xfrm>
            <a:off x="2994275" y="5004083"/>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a:extLst>
              <a:ext uri="{FF2B5EF4-FFF2-40B4-BE49-F238E27FC236}">
                <a16:creationId xmlns:a16="http://schemas.microsoft.com/office/drawing/2014/main" id="{22A6FACA-0C9D-29B2-0D60-A03D6808CB74}"/>
              </a:ext>
            </a:extLst>
          </p:cNvPr>
          <p:cNvSpPr/>
          <p:nvPr/>
        </p:nvSpPr>
        <p:spPr>
          <a:xfrm rot="5400000">
            <a:off x="2719683" y="4777715"/>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51FF199C-3D34-A803-622C-654D3FF2629C}"/>
              </a:ext>
            </a:extLst>
          </p:cNvPr>
          <p:cNvSpPr/>
          <p:nvPr/>
        </p:nvSpPr>
        <p:spPr>
          <a:xfrm rot="16200000">
            <a:off x="3239817" y="4774619"/>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a:extLst>
              <a:ext uri="{FF2B5EF4-FFF2-40B4-BE49-F238E27FC236}">
                <a16:creationId xmlns:a16="http://schemas.microsoft.com/office/drawing/2014/main" id="{F8654578-302A-CE4E-6921-32176B807925}"/>
              </a:ext>
            </a:extLst>
          </p:cNvPr>
          <p:cNvSpPr/>
          <p:nvPr/>
        </p:nvSpPr>
        <p:spPr>
          <a:xfrm rot="13580819">
            <a:off x="3213759" y="4560858"/>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下 32">
            <a:extLst>
              <a:ext uri="{FF2B5EF4-FFF2-40B4-BE49-F238E27FC236}">
                <a16:creationId xmlns:a16="http://schemas.microsoft.com/office/drawing/2014/main" id="{C2945729-554E-72AC-D542-F369AA3E4ADC}"/>
              </a:ext>
            </a:extLst>
          </p:cNvPr>
          <p:cNvSpPr/>
          <p:nvPr/>
        </p:nvSpPr>
        <p:spPr>
          <a:xfrm rot="7578087">
            <a:off x="2774734" y="4560857"/>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下 33">
            <a:extLst>
              <a:ext uri="{FF2B5EF4-FFF2-40B4-BE49-F238E27FC236}">
                <a16:creationId xmlns:a16="http://schemas.microsoft.com/office/drawing/2014/main" id="{37806DCC-31D1-17E9-ACEE-458D622E5E8E}"/>
              </a:ext>
            </a:extLst>
          </p:cNvPr>
          <p:cNvSpPr/>
          <p:nvPr/>
        </p:nvSpPr>
        <p:spPr>
          <a:xfrm rot="2999689">
            <a:off x="2771303" y="4982980"/>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下 34">
            <a:extLst>
              <a:ext uri="{FF2B5EF4-FFF2-40B4-BE49-F238E27FC236}">
                <a16:creationId xmlns:a16="http://schemas.microsoft.com/office/drawing/2014/main" id="{FA57FF5D-52D4-B72A-959C-BC9A594AF9A2}"/>
              </a:ext>
            </a:extLst>
          </p:cNvPr>
          <p:cNvSpPr/>
          <p:nvPr/>
        </p:nvSpPr>
        <p:spPr>
          <a:xfrm rot="18639172">
            <a:off x="3226154" y="4990652"/>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621DE007-7D75-8E3D-6C35-A488FA6BDD7A}"/>
              </a:ext>
            </a:extLst>
          </p:cNvPr>
          <p:cNvGrpSpPr/>
          <p:nvPr/>
        </p:nvGrpSpPr>
        <p:grpSpPr>
          <a:xfrm>
            <a:off x="3503712" y="3284984"/>
            <a:ext cx="1054521" cy="991216"/>
            <a:chOff x="3503712" y="3284984"/>
            <a:chExt cx="1054521" cy="991216"/>
          </a:xfrm>
        </p:grpSpPr>
        <p:grpSp>
          <p:nvGrpSpPr>
            <p:cNvPr id="4" name="组合 3">
              <a:extLst>
                <a:ext uri="{FF2B5EF4-FFF2-40B4-BE49-F238E27FC236}">
                  <a16:creationId xmlns:a16="http://schemas.microsoft.com/office/drawing/2014/main" id="{76E08BAE-4443-E6AB-42DC-AF987A850568}"/>
                </a:ext>
              </a:extLst>
            </p:cNvPr>
            <p:cNvGrpSpPr/>
            <p:nvPr/>
          </p:nvGrpSpPr>
          <p:grpSpPr>
            <a:xfrm>
              <a:off x="3503712" y="3284984"/>
              <a:ext cx="1054521" cy="991216"/>
              <a:chOff x="1317988" y="4005064"/>
              <a:chExt cx="2144992" cy="2016224"/>
            </a:xfrm>
            <a:effectLst>
              <a:outerShdw blurRad="50800" dist="38100" dir="2700000" algn="tl" rotWithShape="0">
                <a:prstClr val="black">
                  <a:alpha val="40000"/>
                </a:prstClr>
              </a:outerShdw>
            </a:effectLst>
          </p:grpSpPr>
          <p:pic>
            <p:nvPicPr>
              <p:cNvPr id="1048611" name="图片 1048610">
                <a:extLst>
                  <a:ext uri="{FF2B5EF4-FFF2-40B4-BE49-F238E27FC236}">
                    <a16:creationId xmlns:a16="http://schemas.microsoft.com/office/drawing/2014/main" id="{61885A32-7263-3C15-9368-E30CC270D0FE}"/>
                  </a:ext>
                </a:extLst>
              </p:cNvPr>
              <p:cNvPicPr>
                <a:picLocks noChangeAspect="1"/>
              </p:cNvPicPr>
              <p:nvPr/>
            </p:nvPicPr>
            <p:blipFill>
              <a:blip r:embed="rId2"/>
              <a:stretch>
                <a:fillRect/>
              </a:stretch>
            </p:blipFill>
            <p:spPr>
              <a:xfrm>
                <a:off x="1487488" y="4005064"/>
                <a:ext cx="1975492" cy="2016224"/>
              </a:xfrm>
              <a:prstGeom prst="rect">
                <a:avLst/>
              </a:prstGeom>
            </p:spPr>
          </p:pic>
          <p:sp>
            <p:nvSpPr>
              <p:cNvPr id="3" name="矩形 2">
                <a:extLst>
                  <a:ext uri="{FF2B5EF4-FFF2-40B4-BE49-F238E27FC236}">
                    <a16:creationId xmlns:a16="http://schemas.microsoft.com/office/drawing/2014/main" id="{BF1DDC6E-3795-D548-3FDF-03D4822948A1}"/>
                  </a:ext>
                </a:extLst>
              </p:cNvPr>
              <p:cNvSpPr/>
              <p:nvPr/>
            </p:nvSpPr>
            <p:spPr>
              <a:xfrm rot="8200477">
                <a:off x="1317988" y="4670985"/>
                <a:ext cx="2075567" cy="3386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a:extLst>
                <a:ext uri="{FF2B5EF4-FFF2-40B4-BE49-F238E27FC236}">
                  <a16:creationId xmlns:a16="http://schemas.microsoft.com/office/drawing/2014/main" id="{F96D8CC2-760E-7812-5112-575E6B666CC1}"/>
                </a:ext>
              </a:extLst>
            </p:cNvPr>
            <p:cNvSpPr/>
            <p:nvPr/>
          </p:nvSpPr>
          <p:spPr>
            <a:xfrm>
              <a:off x="3641376" y="3933057"/>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a:extLst>
              <a:ext uri="{FF2B5EF4-FFF2-40B4-BE49-F238E27FC236}">
                <a16:creationId xmlns:a16="http://schemas.microsoft.com/office/drawing/2014/main" id="{1E342BD7-7B00-7414-2E05-9D626B7BBA18}"/>
              </a:ext>
            </a:extLst>
          </p:cNvPr>
          <p:cNvGrpSpPr/>
          <p:nvPr/>
        </p:nvGrpSpPr>
        <p:grpSpPr>
          <a:xfrm>
            <a:off x="3520544" y="4543247"/>
            <a:ext cx="1109516" cy="630001"/>
            <a:chOff x="3520544" y="4543247"/>
            <a:chExt cx="1109516" cy="630001"/>
          </a:xfrm>
        </p:grpSpPr>
        <p:grpSp>
          <p:nvGrpSpPr>
            <p:cNvPr id="16" name="组合 15">
              <a:extLst>
                <a:ext uri="{FF2B5EF4-FFF2-40B4-BE49-F238E27FC236}">
                  <a16:creationId xmlns:a16="http://schemas.microsoft.com/office/drawing/2014/main" id="{32F873E3-18AC-0469-6B89-303AD2C78256}"/>
                </a:ext>
              </a:extLst>
            </p:cNvPr>
            <p:cNvGrpSpPr/>
            <p:nvPr/>
          </p:nvGrpSpPr>
          <p:grpSpPr>
            <a:xfrm>
              <a:off x="3520544" y="4543247"/>
              <a:ext cx="1109516" cy="630001"/>
              <a:chOff x="3897566" y="1980335"/>
              <a:chExt cx="2409498" cy="1368152"/>
            </a:xfrm>
            <a:effectLst>
              <a:outerShdw blurRad="50800" dist="38100" dir="2700000" algn="tl" rotWithShape="0">
                <a:prstClr val="black">
                  <a:alpha val="40000"/>
                </a:prstClr>
              </a:outerShdw>
            </a:effectLst>
          </p:grpSpPr>
          <p:pic>
            <p:nvPicPr>
              <p:cNvPr id="17" name="图片 16">
                <a:extLst>
                  <a:ext uri="{FF2B5EF4-FFF2-40B4-BE49-F238E27FC236}">
                    <a16:creationId xmlns:a16="http://schemas.microsoft.com/office/drawing/2014/main" id="{E5F73154-D70D-26DD-1209-75573C74551B}"/>
                  </a:ext>
                </a:extLst>
              </p:cNvPr>
              <p:cNvPicPr>
                <a:picLocks noChangeAspect="1"/>
              </p:cNvPicPr>
              <p:nvPr/>
            </p:nvPicPr>
            <p:blipFill>
              <a:blip r:embed="rId3"/>
              <a:stretch>
                <a:fillRect/>
              </a:stretch>
            </p:blipFill>
            <p:spPr>
              <a:xfrm>
                <a:off x="3897566" y="1980335"/>
                <a:ext cx="2409498" cy="1368152"/>
              </a:xfrm>
              <a:prstGeom prst="rect">
                <a:avLst/>
              </a:prstGeom>
            </p:spPr>
          </p:pic>
          <p:sp>
            <p:nvSpPr>
              <p:cNvPr id="18" name="矩形 17">
                <a:extLst>
                  <a:ext uri="{FF2B5EF4-FFF2-40B4-BE49-F238E27FC236}">
                    <a16:creationId xmlns:a16="http://schemas.microsoft.com/office/drawing/2014/main" id="{9AC00AAC-E034-4CA4-D116-817CEA81D127}"/>
                  </a:ext>
                </a:extLst>
              </p:cNvPr>
              <p:cNvSpPr/>
              <p:nvPr/>
            </p:nvSpPr>
            <p:spPr>
              <a:xfrm>
                <a:off x="4320432" y="2644989"/>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a:extLst>
                <a:ext uri="{FF2B5EF4-FFF2-40B4-BE49-F238E27FC236}">
                  <a16:creationId xmlns:a16="http://schemas.microsoft.com/office/drawing/2014/main" id="{5CF5B191-7F1D-D730-8389-983F9F97C996}"/>
                </a:ext>
              </a:extLst>
            </p:cNvPr>
            <p:cNvSpPr/>
            <p:nvPr/>
          </p:nvSpPr>
          <p:spPr>
            <a:xfrm>
              <a:off x="3730852" y="4852265"/>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B99EAF84-0192-5B2D-49EE-FB70E8D7877C}"/>
              </a:ext>
            </a:extLst>
          </p:cNvPr>
          <p:cNvGrpSpPr/>
          <p:nvPr/>
        </p:nvGrpSpPr>
        <p:grpSpPr>
          <a:xfrm>
            <a:off x="3469620" y="5385990"/>
            <a:ext cx="997756" cy="991216"/>
            <a:chOff x="3469620" y="5385990"/>
            <a:chExt cx="997756" cy="991216"/>
          </a:xfrm>
        </p:grpSpPr>
        <p:grpSp>
          <p:nvGrpSpPr>
            <p:cNvPr id="13" name="组合 12">
              <a:extLst>
                <a:ext uri="{FF2B5EF4-FFF2-40B4-BE49-F238E27FC236}">
                  <a16:creationId xmlns:a16="http://schemas.microsoft.com/office/drawing/2014/main" id="{83D8A904-D027-B824-283D-8624011A9010}"/>
                </a:ext>
              </a:extLst>
            </p:cNvPr>
            <p:cNvGrpSpPr/>
            <p:nvPr/>
          </p:nvGrpSpPr>
          <p:grpSpPr>
            <a:xfrm>
              <a:off x="3469620" y="5385990"/>
              <a:ext cx="997756" cy="991216"/>
              <a:chOff x="3796364" y="3708527"/>
              <a:chExt cx="2029528" cy="2016224"/>
            </a:xfrm>
            <a:effectLst>
              <a:outerShdw blurRad="50800" dist="38100" dir="2700000" algn="tl" rotWithShape="0">
                <a:prstClr val="black">
                  <a:alpha val="40000"/>
                </a:prstClr>
              </a:outerShdw>
            </a:effectLst>
          </p:grpSpPr>
          <p:pic>
            <p:nvPicPr>
              <p:cNvPr id="9" name="图片 8">
                <a:extLst>
                  <a:ext uri="{FF2B5EF4-FFF2-40B4-BE49-F238E27FC236}">
                    <a16:creationId xmlns:a16="http://schemas.microsoft.com/office/drawing/2014/main" id="{4CDD7122-1E53-32DD-7C20-8D5295F15077}"/>
                  </a:ext>
                </a:extLst>
              </p:cNvPr>
              <p:cNvPicPr>
                <a:picLocks noChangeAspect="1"/>
              </p:cNvPicPr>
              <p:nvPr/>
            </p:nvPicPr>
            <p:blipFill>
              <a:blip r:embed="rId4"/>
              <a:stretch>
                <a:fillRect/>
              </a:stretch>
            </p:blipFill>
            <p:spPr>
              <a:xfrm>
                <a:off x="3915785" y="3708527"/>
                <a:ext cx="1910107" cy="2016224"/>
              </a:xfrm>
              <a:prstGeom prst="rect">
                <a:avLst/>
              </a:prstGeom>
            </p:spPr>
          </p:pic>
          <p:sp>
            <p:nvSpPr>
              <p:cNvPr id="10" name="矩形 9">
                <a:extLst>
                  <a:ext uri="{FF2B5EF4-FFF2-40B4-BE49-F238E27FC236}">
                    <a16:creationId xmlns:a16="http://schemas.microsoft.com/office/drawing/2014/main" id="{34045E8C-4C3F-6F30-FE70-E28B9DD5759D}"/>
                  </a:ext>
                </a:extLst>
              </p:cNvPr>
              <p:cNvSpPr/>
              <p:nvPr/>
            </p:nvSpPr>
            <p:spPr>
              <a:xfrm rot="2641072">
                <a:off x="3796364" y="4657248"/>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a:extLst>
                <a:ext uri="{FF2B5EF4-FFF2-40B4-BE49-F238E27FC236}">
                  <a16:creationId xmlns:a16="http://schemas.microsoft.com/office/drawing/2014/main" id="{03D8A46F-B934-BCC1-F284-8C92EB09A351}"/>
                </a:ext>
              </a:extLst>
            </p:cNvPr>
            <p:cNvSpPr/>
            <p:nvPr/>
          </p:nvSpPr>
          <p:spPr>
            <a:xfrm>
              <a:off x="3597099" y="5575166"/>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93510039-617B-84BA-92CE-3ED60A166313}"/>
              </a:ext>
            </a:extLst>
          </p:cNvPr>
          <p:cNvGrpSpPr/>
          <p:nvPr/>
        </p:nvGrpSpPr>
        <p:grpSpPr>
          <a:xfrm>
            <a:off x="2783632" y="5385989"/>
            <a:ext cx="555510" cy="997811"/>
            <a:chOff x="2783632" y="5385989"/>
            <a:chExt cx="555510" cy="997811"/>
          </a:xfrm>
        </p:grpSpPr>
        <p:grpSp>
          <p:nvGrpSpPr>
            <p:cNvPr id="15" name="组合 14">
              <a:extLst>
                <a:ext uri="{FF2B5EF4-FFF2-40B4-BE49-F238E27FC236}">
                  <a16:creationId xmlns:a16="http://schemas.microsoft.com/office/drawing/2014/main" id="{DC040258-9447-A66D-EA78-EF5E5B478FB4}"/>
                </a:ext>
              </a:extLst>
            </p:cNvPr>
            <p:cNvGrpSpPr/>
            <p:nvPr/>
          </p:nvGrpSpPr>
          <p:grpSpPr>
            <a:xfrm>
              <a:off x="2783632" y="5385989"/>
              <a:ext cx="555510" cy="997811"/>
              <a:chOff x="6729930" y="1980335"/>
              <a:chExt cx="1355246" cy="2434304"/>
            </a:xfrm>
            <a:effectLst>
              <a:outerShdw blurRad="50800" dist="38100" dir="2700000" algn="tl" rotWithShape="0">
                <a:prstClr val="black">
                  <a:alpha val="40000"/>
                </a:prstClr>
              </a:outerShdw>
            </a:effectLst>
          </p:grpSpPr>
          <p:pic>
            <p:nvPicPr>
              <p:cNvPr id="11" name="图片 10">
                <a:extLst>
                  <a:ext uri="{FF2B5EF4-FFF2-40B4-BE49-F238E27FC236}">
                    <a16:creationId xmlns:a16="http://schemas.microsoft.com/office/drawing/2014/main" id="{C01ED09D-C40D-EE5B-802C-77D65C0A0A58}"/>
                  </a:ext>
                </a:extLst>
              </p:cNvPr>
              <p:cNvPicPr>
                <a:picLocks noChangeAspect="1"/>
              </p:cNvPicPr>
              <p:nvPr/>
            </p:nvPicPr>
            <p:blipFill>
              <a:blip r:embed="rId5"/>
              <a:stretch>
                <a:fillRect/>
              </a:stretch>
            </p:blipFill>
            <p:spPr>
              <a:xfrm>
                <a:off x="6729930" y="1980335"/>
                <a:ext cx="1355246" cy="2434304"/>
              </a:xfrm>
              <a:prstGeom prst="rect">
                <a:avLst/>
              </a:prstGeom>
            </p:spPr>
          </p:pic>
          <p:sp>
            <p:nvSpPr>
              <p:cNvPr id="12" name="矩形 11">
                <a:extLst>
                  <a:ext uri="{FF2B5EF4-FFF2-40B4-BE49-F238E27FC236}">
                    <a16:creationId xmlns:a16="http://schemas.microsoft.com/office/drawing/2014/main" id="{C831E6E0-3F7D-A618-B983-D64478BFC5C9}"/>
                  </a:ext>
                </a:extLst>
              </p:cNvPr>
              <p:cNvSpPr/>
              <p:nvPr/>
            </p:nvSpPr>
            <p:spPr>
              <a:xfrm rot="5400000">
                <a:off x="6244360" y="2990614"/>
                <a:ext cx="1942279" cy="3884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矩形 38">
              <a:extLst>
                <a:ext uri="{FF2B5EF4-FFF2-40B4-BE49-F238E27FC236}">
                  <a16:creationId xmlns:a16="http://schemas.microsoft.com/office/drawing/2014/main" id="{ADEBF56F-7910-1070-F7B2-05D7C03270C2}"/>
                </a:ext>
              </a:extLst>
            </p:cNvPr>
            <p:cNvSpPr/>
            <p:nvPr/>
          </p:nvSpPr>
          <p:spPr>
            <a:xfrm>
              <a:off x="2910657" y="5481645"/>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4B283E45-8198-3B48-D6CB-E370FB426582}"/>
              </a:ext>
            </a:extLst>
          </p:cNvPr>
          <p:cNvGrpSpPr/>
          <p:nvPr/>
        </p:nvGrpSpPr>
        <p:grpSpPr>
          <a:xfrm>
            <a:off x="1497835" y="5385990"/>
            <a:ext cx="1054521" cy="991216"/>
            <a:chOff x="1497835" y="5385990"/>
            <a:chExt cx="1054521" cy="991216"/>
          </a:xfrm>
        </p:grpSpPr>
        <p:grpSp>
          <p:nvGrpSpPr>
            <p:cNvPr id="19" name="组合 18">
              <a:extLst>
                <a:ext uri="{FF2B5EF4-FFF2-40B4-BE49-F238E27FC236}">
                  <a16:creationId xmlns:a16="http://schemas.microsoft.com/office/drawing/2014/main" id="{44DDBA5B-D45F-A60D-DACA-A75F89326207}"/>
                </a:ext>
              </a:extLst>
            </p:cNvPr>
            <p:cNvGrpSpPr/>
            <p:nvPr/>
          </p:nvGrpSpPr>
          <p:grpSpPr>
            <a:xfrm>
              <a:off x="1497835" y="5385990"/>
              <a:ext cx="1054521" cy="991216"/>
              <a:chOff x="1317988" y="4005064"/>
              <a:chExt cx="2144992" cy="2016224"/>
            </a:xfrm>
            <a:effectLst>
              <a:outerShdw blurRad="50800" dist="38100" dir="2700000" algn="tl" rotWithShape="0">
                <a:prstClr val="black">
                  <a:alpha val="40000"/>
                </a:prstClr>
              </a:outerShdw>
            </a:effectLst>
          </p:grpSpPr>
          <p:pic>
            <p:nvPicPr>
              <p:cNvPr id="20" name="图片 19">
                <a:extLst>
                  <a:ext uri="{FF2B5EF4-FFF2-40B4-BE49-F238E27FC236}">
                    <a16:creationId xmlns:a16="http://schemas.microsoft.com/office/drawing/2014/main" id="{0259F78E-91EC-E586-870F-5EBC375B5105}"/>
                  </a:ext>
                </a:extLst>
              </p:cNvPr>
              <p:cNvPicPr>
                <a:picLocks noChangeAspect="1"/>
              </p:cNvPicPr>
              <p:nvPr/>
            </p:nvPicPr>
            <p:blipFill>
              <a:blip r:embed="rId2"/>
              <a:stretch>
                <a:fillRect/>
              </a:stretch>
            </p:blipFill>
            <p:spPr>
              <a:xfrm>
                <a:off x="1487488" y="4005064"/>
                <a:ext cx="1975492" cy="2016224"/>
              </a:xfrm>
              <a:prstGeom prst="rect">
                <a:avLst/>
              </a:prstGeom>
            </p:spPr>
          </p:pic>
          <p:sp>
            <p:nvSpPr>
              <p:cNvPr id="21" name="矩形 20">
                <a:extLst>
                  <a:ext uri="{FF2B5EF4-FFF2-40B4-BE49-F238E27FC236}">
                    <a16:creationId xmlns:a16="http://schemas.microsoft.com/office/drawing/2014/main" id="{A0D38610-6794-E16A-623B-D421A9FAB0F9}"/>
                  </a:ext>
                </a:extLst>
              </p:cNvPr>
              <p:cNvSpPr/>
              <p:nvPr/>
            </p:nvSpPr>
            <p:spPr>
              <a:xfrm rot="8200477">
                <a:off x="1317988" y="4670985"/>
                <a:ext cx="2075567" cy="3386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a:extLst>
                <a:ext uri="{FF2B5EF4-FFF2-40B4-BE49-F238E27FC236}">
                  <a16:creationId xmlns:a16="http://schemas.microsoft.com/office/drawing/2014/main" id="{B54D98B8-6150-7BBB-218B-C4B3A2A406B4}"/>
                </a:ext>
              </a:extLst>
            </p:cNvPr>
            <p:cNvSpPr/>
            <p:nvPr/>
          </p:nvSpPr>
          <p:spPr>
            <a:xfrm>
              <a:off x="2234559" y="5433226"/>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AF0A0ED-7590-E842-11DD-66B10D21009E}"/>
              </a:ext>
            </a:extLst>
          </p:cNvPr>
          <p:cNvGrpSpPr/>
          <p:nvPr/>
        </p:nvGrpSpPr>
        <p:grpSpPr>
          <a:xfrm>
            <a:off x="1443039" y="4583017"/>
            <a:ext cx="1109516" cy="630001"/>
            <a:chOff x="1443039" y="4583017"/>
            <a:chExt cx="1109516" cy="630001"/>
          </a:xfrm>
        </p:grpSpPr>
        <p:grpSp>
          <p:nvGrpSpPr>
            <p:cNvPr id="14" name="组合 13">
              <a:extLst>
                <a:ext uri="{FF2B5EF4-FFF2-40B4-BE49-F238E27FC236}">
                  <a16:creationId xmlns:a16="http://schemas.microsoft.com/office/drawing/2014/main" id="{CD615EC2-7986-4C3E-4F87-4981086E4D45}"/>
                </a:ext>
              </a:extLst>
            </p:cNvPr>
            <p:cNvGrpSpPr/>
            <p:nvPr/>
          </p:nvGrpSpPr>
          <p:grpSpPr>
            <a:xfrm>
              <a:off x="1443039" y="4583017"/>
              <a:ext cx="1109516" cy="630001"/>
              <a:chOff x="3897566" y="1980335"/>
              <a:chExt cx="2409498" cy="1368152"/>
            </a:xfrm>
            <a:effectLst>
              <a:outerShdw blurRad="50800" dist="38100" dir="2700000" algn="tl" rotWithShape="0">
                <a:prstClr val="black">
                  <a:alpha val="40000"/>
                </a:prstClr>
              </a:outerShdw>
            </a:effectLst>
          </p:grpSpPr>
          <p:pic>
            <p:nvPicPr>
              <p:cNvPr id="7" name="图片 6">
                <a:extLst>
                  <a:ext uri="{FF2B5EF4-FFF2-40B4-BE49-F238E27FC236}">
                    <a16:creationId xmlns:a16="http://schemas.microsoft.com/office/drawing/2014/main" id="{D89E1792-828B-D9B1-5CB8-BD82CF296093}"/>
                  </a:ext>
                </a:extLst>
              </p:cNvPr>
              <p:cNvPicPr>
                <a:picLocks noChangeAspect="1"/>
              </p:cNvPicPr>
              <p:nvPr/>
            </p:nvPicPr>
            <p:blipFill>
              <a:blip r:embed="rId3"/>
              <a:stretch>
                <a:fillRect/>
              </a:stretch>
            </p:blipFill>
            <p:spPr>
              <a:xfrm>
                <a:off x="3897566" y="1980335"/>
                <a:ext cx="2409498" cy="1368152"/>
              </a:xfrm>
              <a:prstGeom prst="rect">
                <a:avLst/>
              </a:prstGeom>
            </p:spPr>
          </p:pic>
          <p:sp>
            <p:nvSpPr>
              <p:cNvPr id="8" name="矩形 7">
                <a:extLst>
                  <a:ext uri="{FF2B5EF4-FFF2-40B4-BE49-F238E27FC236}">
                    <a16:creationId xmlns:a16="http://schemas.microsoft.com/office/drawing/2014/main" id="{22328BA5-8FCE-7045-9528-79663ACC8332}"/>
                  </a:ext>
                </a:extLst>
              </p:cNvPr>
              <p:cNvSpPr/>
              <p:nvPr/>
            </p:nvSpPr>
            <p:spPr>
              <a:xfrm>
                <a:off x="4320432" y="2644989"/>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extLst>
                <a:ext uri="{FF2B5EF4-FFF2-40B4-BE49-F238E27FC236}">
                  <a16:creationId xmlns:a16="http://schemas.microsoft.com/office/drawing/2014/main" id="{B5D7F6EC-C200-AC7D-DD9D-4B2858DAFB3F}"/>
                </a:ext>
              </a:extLst>
            </p:cNvPr>
            <p:cNvSpPr/>
            <p:nvPr/>
          </p:nvSpPr>
          <p:spPr>
            <a:xfrm>
              <a:off x="2265603" y="4895489"/>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a:extLst>
              <a:ext uri="{FF2B5EF4-FFF2-40B4-BE49-F238E27FC236}">
                <a16:creationId xmlns:a16="http://schemas.microsoft.com/office/drawing/2014/main" id="{E033AD26-CCF3-919A-88B7-A4C160FEEE87}"/>
              </a:ext>
            </a:extLst>
          </p:cNvPr>
          <p:cNvGrpSpPr/>
          <p:nvPr/>
        </p:nvGrpSpPr>
        <p:grpSpPr>
          <a:xfrm>
            <a:off x="1570573" y="3310311"/>
            <a:ext cx="997756" cy="991216"/>
            <a:chOff x="1570573" y="3310311"/>
            <a:chExt cx="997756" cy="991216"/>
          </a:xfrm>
        </p:grpSpPr>
        <p:grpSp>
          <p:nvGrpSpPr>
            <p:cNvPr id="25" name="组合 24">
              <a:extLst>
                <a:ext uri="{FF2B5EF4-FFF2-40B4-BE49-F238E27FC236}">
                  <a16:creationId xmlns:a16="http://schemas.microsoft.com/office/drawing/2014/main" id="{FD4D65C4-6529-6E20-BCEA-B8CAC646717C}"/>
                </a:ext>
              </a:extLst>
            </p:cNvPr>
            <p:cNvGrpSpPr/>
            <p:nvPr/>
          </p:nvGrpSpPr>
          <p:grpSpPr>
            <a:xfrm>
              <a:off x="1570573" y="3310311"/>
              <a:ext cx="997756" cy="991216"/>
              <a:chOff x="3796364" y="3708527"/>
              <a:chExt cx="2029528" cy="2016224"/>
            </a:xfrm>
            <a:effectLst>
              <a:outerShdw blurRad="50800" dist="38100" dir="2700000" algn="tl" rotWithShape="0">
                <a:prstClr val="black">
                  <a:alpha val="40000"/>
                </a:prstClr>
              </a:outerShdw>
            </a:effectLst>
          </p:grpSpPr>
          <p:pic>
            <p:nvPicPr>
              <p:cNvPr id="26" name="图片 25">
                <a:extLst>
                  <a:ext uri="{FF2B5EF4-FFF2-40B4-BE49-F238E27FC236}">
                    <a16:creationId xmlns:a16="http://schemas.microsoft.com/office/drawing/2014/main" id="{54DC449F-B3DF-68C4-E2FE-1D4EA7163AB2}"/>
                  </a:ext>
                </a:extLst>
              </p:cNvPr>
              <p:cNvPicPr>
                <a:picLocks noChangeAspect="1"/>
              </p:cNvPicPr>
              <p:nvPr/>
            </p:nvPicPr>
            <p:blipFill>
              <a:blip r:embed="rId4"/>
              <a:stretch>
                <a:fillRect/>
              </a:stretch>
            </p:blipFill>
            <p:spPr>
              <a:xfrm>
                <a:off x="3915785" y="3708527"/>
                <a:ext cx="1910107" cy="2016224"/>
              </a:xfrm>
              <a:prstGeom prst="rect">
                <a:avLst/>
              </a:prstGeom>
            </p:spPr>
          </p:pic>
          <p:sp>
            <p:nvSpPr>
              <p:cNvPr id="27" name="矩形 26">
                <a:extLst>
                  <a:ext uri="{FF2B5EF4-FFF2-40B4-BE49-F238E27FC236}">
                    <a16:creationId xmlns:a16="http://schemas.microsoft.com/office/drawing/2014/main" id="{4CB08872-A09D-F882-B220-6B5E8AA2E65C}"/>
                  </a:ext>
                </a:extLst>
              </p:cNvPr>
              <p:cNvSpPr/>
              <p:nvPr/>
            </p:nvSpPr>
            <p:spPr>
              <a:xfrm rot="2641072">
                <a:off x="3796364" y="4657248"/>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2" name="矩形 41">
              <a:extLst>
                <a:ext uri="{FF2B5EF4-FFF2-40B4-BE49-F238E27FC236}">
                  <a16:creationId xmlns:a16="http://schemas.microsoft.com/office/drawing/2014/main" id="{B9E6BEEB-9086-28E1-5629-0CA2CFA84BE0}"/>
                </a:ext>
              </a:extLst>
            </p:cNvPr>
            <p:cNvSpPr/>
            <p:nvPr/>
          </p:nvSpPr>
          <p:spPr>
            <a:xfrm>
              <a:off x="2265603" y="4071300"/>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a:extLst>
              <a:ext uri="{FF2B5EF4-FFF2-40B4-BE49-F238E27FC236}">
                <a16:creationId xmlns:a16="http://schemas.microsoft.com/office/drawing/2014/main" id="{35BD68E2-3195-3828-B8E1-81FF7808AE3B}"/>
              </a:ext>
            </a:extLst>
          </p:cNvPr>
          <p:cNvGrpSpPr/>
          <p:nvPr/>
        </p:nvGrpSpPr>
        <p:grpSpPr>
          <a:xfrm>
            <a:off x="2860536" y="3281064"/>
            <a:ext cx="555510" cy="997811"/>
            <a:chOff x="2860536" y="3281064"/>
            <a:chExt cx="555510" cy="997811"/>
          </a:xfrm>
        </p:grpSpPr>
        <p:grpSp>
          <p:nvGrpSpPr>
            <p:cNvPr id="22" name="组合 21">
              <a:extLst>
                <a:ext uri="{FF2B5EF4-FFF2-40B4-BE49-F238E27FC236}">
                  <a16:creationId xmlns:a16="http://schemas.microsoft.com/office/drawing/2014/main" id="{4F336C28-06FA-2BE4-1EAE-0E71C94B4802}"/>
                </a:ext>
              </a:extLst>
            </p:cNvPr>
            <p:cNvGrpSpPr/>
            <p:nvPr/>
          </p:nvGrpSpPr>
          <p:grpSpPr>
            <a:xfrm>
              <a:off x="2860536" y="3281064"/>
              <a:ext cx="555510" cy="997811"/>
              <a:chOff x="6729930" y="1980335"/>
              <a:chExt cx="1355246" cy="2434304"/>
            </a:xfrm>
            <a:effectLst>
              <a:outerShdw blurRad="50800" dist="38100" dir="2700000" algn="tl" rotWithShape="0">
                <a:prstClr val="black">
                  <a:alpha val="40000"/>
                </a:prstClr>
              </a:outerShdw>
            </a:effectLst>
          </p:grpSpPr>
          <p:pic>
            <p:nvPicPr>
              <p:cNvPr id="23" name="图片 22">
                <a:extLst>
                  <a:ext uri="{FF2B5EF4-FFF2-40B4-BE49-F238E27FC236}">
                    <a16:creationId xmlns:a16="http://schemas.microsoft.com/office/drawing/2014/main" id="{D66C83E8-E640-B45E-C4DC-D2AC61D5BF11}"/>
                  </a:ext>
                </a:extLst>
              </p:cNvPr>
              <p:cNvPicPr>
                <a:picLocks noChangeAspect="1"/>
              </p:cNvPicPr>
              <p:nvPr/>
            </p:nvPicPr>
            <p:blipFill>
              <a:blip r:embed="rId5"/>
              <a:stretch>
                <a:fillRect/>
              </a:stretch>
            </p:blipFill>
            <p:spPr>
              <a:xfrm>
                <a:off x="6729930" y="1980335"/>
                <a:ext cx="1355246" cy="2434304"/>
              </a:xfrm>
              <a:prstGeom prst="rect">
                <a:avLst/>
              </a:prstGeom>
            </p:spPr>
          </p:pic>
          <p:sp>
            <p:nvSpPr>
              <p:cNvPr id="24" name="矩形 23">
                <a:extLst>
                  <a:ext uri="{FF2B5EF4-FFF2-40B4-BE49-F238E27FC236}">
                    <a16:creationId xmlns:a16="http://schemas.microsoft.com/office/drawing/2014/main" id="{73FA35E0-4C62-930E-6611-2C9CA4C6B421}"/>
                  </a:ext>
                </a:extLst>
              </p:cNvPr>
              <p:cNvSpPr/>
              <p:nvPr/>
            </p:nvSpPr>
            <p:spPr>
              <a:xfrm rot="5400000">
                <a:off x="6244360" y="2990614"/>
                <a:ext cx="1942279" cy="3884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a:extLst>
                <a:ext uri="{FF2B5EF4-FFF2-40B4-BE49-F238E27FC236}">
                  <a16:creationId xmlns:a16="http://schemas.microsoft.com/office/drawing/2014/main" id="{2C1ABCAA-3673-B23E-4A8A-7DE3E249BA27}"/>
                </a:ext>
              </a:extLst>
            </p:cNvPr>
            <p:cNvSpPr/>
            <p:nvPr/>
          </p:nvSpPr>
          <p:spPr>
            <a:xfrm>
              <a:off x="2994275" y="4010761"/>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51">
            <a:extLst>
              <a:ext uri="{FF2B5EF4-FFF2-40B4-BE49-F238E27FC236}">
                <a16:creationId xmlns:a16="http://schemas.microsoft.com/office/drawing/2014/main" id="{E32A81BF-9D8A-C86A-24E9-CB58E4231778}"/>
              </a:ext>
            </a:extLst>
          </p:cNvPr>
          <p:cNvSpPr txBox="1"/>
          <p:nvPr/>
        </p:nvSpPr>
        <p:spPr>
          <a:xfrm>
            <a:off x="5303912" y="3802185"/>
            <a:ext cx="2723823" cy="369332"/>
          </a:xfrm>
          <a:prstGeom prst="rect">
            <a:avLst/>
          </a:prstGeom>
          <a:noFill/>
        </p:spPr>
        <p:txBody>
          <a:bodyPr wrap="none" rtlCol="0">
            <a:spAutoFit/>
          </a:bodyPr>
          <a:lstStyle/>
          <a:p>
            <a:r>
              <a:rPr lang="en-US" altLang="zh-CN" dirty="0"/>
              <a:t>{0, 1, -1} </a:t>
            </a:r>
            <a:r>
              <a:rPr lang="en-US" altLang="zh-CN" sz="1800" dirty="0"/>
              <a:t>×</a:t>
            </a:r>
            <a:r>
              <a:rPr lang="en-US" altLang="zh-CN" dirty="0"/>
              <a:t> {0, 1, -1} / (0,0)</a:t>
            </a:r>
            <a:endParaRPr lang="zh-CN" altLang="en-US" dirty="0"/>
          </a:p>
        </p:txBody>
      </p:sp>
      <p:sp>
        <p:nvSpPr>
          <p:cNvPr id="53" name="文本框 52">
            <a:extLst>
              <a:ext uri="{FF2B5EF4-FFF2-40B4-BE49-F238E27FC236}">
                <a16:creationId xmlns:a16="http://schemas.microsoft.com/office/drawing/2014/main" id="{C10204DB-9A1C-C845-2C5E-792367967134}"/>
              </a:ext>
            </a:extLst>
          </p:cNvPr>
          <p:cNvSpPr txBox="1"/>
          <p:nvPr/>
        </p:nvSpPr>
        <p:spPr>
          <a:xfrm>
            <a:off x="5663952" y="4643089"/>
            <a:ext cx="1779846" cy="369332"/>
          </a:xfrm>
          <a:prstGeom prst="rect">
            <a:avLst/>
          </a:prstGeom>
          <a:noFill/>
        </p:spPr>
        <p:txBody>
          <a:bodyPr wrap="none" rtlCol="0">
            <a:spAutoFit/>
          </a:bodyPr>
          <a:lstStyle/>
          <a:p>
            <a:r>
              <a:rPr lang="en-US" altLang="zh-CN" dirty="0"/>
              <a:t>8 directions in all</a:t>
            </a:r>
            <a:endParaRPr lang="zh-CN" altLang="en-US" dirty="0"/>
          </a:p>
        </p:txBody>
      </p:sp>
    </p:spTree>
    <p:extLst>
      <p:ext uri="{BB962C8B-B14F-4D97-AF65-F5344CB8AC3E}">
        <p14:creationId xmlns:p14="http://schemas.microsoft.com/office/powerpoint/2010/main" val="121547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500"/>
                                        <p:tgtEl>
                                          <p:spTgt spid="3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fade">
                                      <p:cBhvr>
                                        <p:cTn id="20" dur="500"/>
                                        <p:tgtEl>
                                          <p:spTgt spid="30"/>
                                        </p:tgtEl>
                                      </p:cBhvr>
                                    </p:animEffect>
                                  </p:childTnLst>
                                </p:cTn>
                              </p:par>
                              <p:par>
                                <p:cTn id="21" presetID="10" presetClass="entr" presetSubtype="0" fill="hold"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par>
                                <p:cTn id="29" presetID="10"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fade">
                                      <p:cBhvr>
                                        <p:cTn id="31" dur="500"/>
                                        <p:tgtEl>
                                          <p:spTgt spid="4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fade">
                                      <p:cBhvr>
                                        <p:cTn id="52" dur="500"/>
                                        <p:tgtEl>
                                          <p:spTgt spid="33"/>
                                        </p:tgtEl>
                                      </p:cBhvr>
                                    </p:animEffect>
                                  </p:childTnLst>
                                </p:cTn>
                              </p:par>
                              <p:par>
                                <p:cTn id="53" presetID="10" presetClass="entr" presetSubtype="0" fill="hold" nodeType="with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fade">
                                      <p:cBhvr>
                                        <p:cTn id="55" dur="500"/>
                                        <p:tgtEl>
                                          <p:spTgt spid="47"/>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2"/>
                                        </p:tgtEl>
                                        <p:attrNameLst>
                                          <p:attrName>style.visibility</p:attrName>
                                        </p:attrNameLst>
                                      </p:cBhvr>
                                      <p:to>
                                        <p:strVal val="visible"/>
                                      </p:to>
                                    </p:set>
                                    <p:animEffect transition="in" filter="fade">
                                      <p:cBhvr>
                                        <p:cTn id="60" dur="500"/>
                                        <p:tgtEl>
                                          <p:spTgt spid="32"/>
                                        </p:tgtEl>
                                      </p:cBhvr>
                                    </p:animEffect>
                                  </p:childTnLst>
                                </p:cTn>
                              </p:par>
                              <p:par>
                                <p:cTn id="61" presetID="10"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fade">
                                      <p:cBhvr>
                                        <p:cTn id="63" dur="500"/>
                                        <p:tgtEl>
                                          <p:spTgt spid="45"/>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34"/>
                                        </p:tgtEl>
                                        <p:attrNameLst>
                                          <p:attrName>style.visibility</p:attrName>
                                        </p:attrNameLst>
                                      </p:cBhvr>
                                      <p:to>
                                        <p:strVal val="visible"/>
                                      </p:to>
                                    </p:set>
                                    <p:animEffect transition="in" filter="fade">
                                      <p:cBhvr>
                                        <p:cTn id="68" dur="500"/>
                                        <p:tgtEl>
                                          <p:spTgt spid="34"/>
                                        </p:tgtEl>
                                      </p:cBhvr>
                                    </p:animEffect>
                                  </p:childTnLst>
                                </p:cTn>
                              </p:par>
                              <p:par>
                                <p:cTn id="69" presetID="10"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fade">
                                      <p:cBhvr>
                                        <p:cTn id="71" dur="500"/>
                                        <p:tgtEl>
                                          <p:spTgt spid="4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fad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53"/>
                                        </p:tgtEl>
                                        <p:attrNameLst>
                                          <p:attrName>style.visibility</p:attrName>
                                        </p:attrNameLst>
                                      </p:cBhvr>
                                      <p:to>
                                        <p:strVal val="visible"/>
                                      </p:to>
                                    </p:set>
                                    <p:animEffect transition="in" filter="fade">
                                      <p:cBhvr>
                                        <p:cTn id="8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8" grpId="0" animBg="1"/>
      <p:bldP spid="29" grpId="0" animBg="1"/>
      <p:bldP spid="30" grpId="0" animBg="1"/>
      <p:bldP spid="31" grpId="0" animBg="1"/>
      <p:bldP spid="32" grpId="0" animBg="1"/>
      <p:bldP spid="33" grpId="0" animBg="1"/>
      <p:bldP spid="34" grpId="0" animBg="1"/>
      <p:bldP spid="35" grpId="0" animBg="1"/>
      <p:bldP spid="52" grpId="0"/>
      <p:bldP spid="5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669BE-DC10-6218-B27B-798C5752D8C1}"/>
            </a:ext>
          </a:extLst>
        </p:cNvPr>
        <p:cNvGrpSpPr/>
        <p:nvPr/>
      </p:nvGrpSpPr>
      <p:grpSpPr>
        <a:xfrm>
          <a:off x="0" y="0"/>
          <a:ext cx="0" cy="0"/>
          <a:chOff x="0" y="0"/>
          <a:chExt cx="0" cy="0"/>
        </a:xfrm>
      </p:grpSpPr>
      <p:sp>
        <p:nvSpPr>
          <p:cNvPr id="1048589" name="标题 4">
            <a:extLst>
              <a:ext uri="{FF2B5EF4-FFF2-40B4-BE49-F238E27FC236}">
                <a16:creationId xmlns:a16="http://schemas.microsoft.com/office/drawing/2014/main" id="{44A9CD6D-099B-DA46-51D4-49706568DA89}"/>
              </a:ext>
            </a:extLst>
          </p:cNvPr>
          <p:cNvSpPr>
            <a:spLocks noGrp="1"/>
          </p:cNvSpPr>
          <p:nvPr>
            <p:ph type="title"/>
          </p:nvPr>
        </p:nvSpPr>
        <p:spPr>
          <a:xfrm>
            <a:off x="191344" y="71541"/>
            <a:ext cx="7884064" cy="835874"/>
          </a:xfrm>
        </p:spPr>
        <p:txBody>
          <a:bodyPr>
            <a:normAutofit/>
          </a:bodyPr>
          <a:lstStyle/>
          <a:p>
            <a:r>
              <a:rPr lang="en-US" altLang="zh-CN" sz="4000" dirty="0"/>
              <a:t>Simplest Version: Iteration 1</a:t>
            </a:r>
            <a:endParaRPr lang="zh-CN" sz="4000" dirty="0"/>
          </a:p>
        </p:txBody>
      </p:sp>
      <p:sp>
        <p:nvSpPr>
          <p:cNvPr id="2" name="文本框 1">
            <a:extLst>
              <a:ext uri="{FF2B5EF4-FFF2-40B4-BE49-F238E27FC236}">
                <a16:creationId xmlns:a16="http://schemas.microsoft.com/office/drawing/2014/main" id="{A8DA7246-7184-4524-8A70-166E2017AE23}"/>
              </a:ext>
            </a:extLst>
          </p:cNvPr>
          <p:cNvSpPr txBox="1"/>
          <p:nvPr/>
        </p:nvSpPr>
        <p:spPr>
          <a:xfrm>
            <a:off x="479376" y="1196752"/>
            <a:ext cx="10729192" cy="369332"/>
          </a:xfrm>
          <a:prstGeom prst="rect">
            <a:avLst/>
          </a:prstGeom>
          <a:noFill/>
        </p:spPr>
        <p:txBody>
          <a:bodyPr wrap="square" rtlCol="0">
            <a:spAutoFit/>
          </a:bodyPr>
          <a:lstStyle/>
          <a:p>
            <a:r>
              <a:rPr lang="en-US" altLang="zh-CN" b="1" dirty="0"/>
              <a:t>Question 2</a:t>
            </a:r>
            <a:r>
              <a:rPr lang="en-US" altLang="zh-CN" dirty="0"/>
              <a:t>: Any counter example for the former algorithm? Anything missed?</a:t>
            </a:r>
            <a:endParaRPr lang="zh-CN" altLang="en-US" dirty="0"/>
          </a:p>
        </p:txBody>
      </p:sp>
      <p:sp>
        <p:nvSpPr>
          <p:cNvPr id="6" name="文本框 5">
            <a:extLst>
              <a:ext uri="{FF2B5EF4-FFF2-40B4-BE49-F238E27FC236}">
                <a16:creationId xmlns:a16="http://schemas.microsoft.com/office/drawing/2014/main" id="{6E2669C8-0152-A4DC-8D4F-48F3CBE0A629}"/>
              </a:ext>
            </a:extLst>
          </p:cNvPr>
          <p:cNvSpPr txBox="1"/>
          <p:nvPr/>
        </p:nvSpPr>
        <p:spPr>
          <a:xfrm>
            <a:off x="479376" y="1772816"/>
            <a:ext cx="10945216" cy="1200329"/>
          </a:xfrm>
          <a:prstGeom prst="rect">
            <a:avLst/>
          </a:prstGeom>
          <a:noFill/>
        </p:spPr>
        <p:txBody>
          <a:bodyPr wrap="square" rtlCol="0">
            <a:spAutoFit/>
          </a:bodyPr>
          <a:lstStyle/>
          <a:p>
            <a:r>
              <a:rPr lang="en-US" altLang="zh-CN" b="1" dirty="0"/>
              <a:t>Potential Answer</a:t>
            </a:r>
            <a:r>
              <a:rPr lang="en-US" altLang="zh-CN" dirty="0"/>
              <a:t>: Yes, actually the former algorithm could miss some case that “some 5-stones-in-one-line just lack</a:t>
            </a:r>
          </a:p>
          <a:p>
            <a:r>
              <a:rPr lang="en-US" altLang="zh-CN" dirty="0"/>
              <a:t>Some stone somewhere in-between of a line while such place is filled later“. We may check the four direction-line</a:t>
            </a:r>
          </a:p>
          <a:p>
            <a:r>
              <a:rPr lang="en-US" altLang="zh-CN" dirty="0"/>
              <a:t>Instead, with each line including two directions. As long as some placement stretching on some line (in two opposite directions) reaches 5-stones-in-one-line, we can tell that someone wills. </a:t>
            </a:r>
            <a:endParaRPr lang="zh-CN" altLang="en-US" dirty="0"/>
          </a:p>
        </p:txBody>
      </p:sp>
      <p:sp>
        <p:nvSpPr>
          <p:cNvPr id="53" name="文本框 52">
            <a:extLst>
              <a:ext uri="{FF2B5EF4-FFF2-40B4-BE49-F238E27FC236}">
                <a16:creationId xmlns:a16="http://schemas.microsoft.com/office/drawing/2014/main" id="{C10204DB-9A1C-C845-2C5E-792367967134}"/>
              </a:ext>
            </a:extLst>
          </p:cNvPr>
          <p:cNvSpPr txBox="1"/>
          <p:nvPr/>
        </p:nvSpPr>
        <p:spPr>
          <a:xfrm>
            <a:off x="5932751" y="6325452"/>
            <a:ext cx="5467459" cy="369332"/>
          </a:xfrm>
          <a:prstGeom prst="rect">
            <a:avLst/>
          </a:prstGeom>
          <a:noFill/>
        </p:spPr>
        <p:txBody>
          <a:bodyPr wrap="none" rtlCol="0">
            <a:spAutoFit/>
          </a:bodyPr>
          <a:lstStyle/>
          <a:p>
            <a:r>
              <a:rPr lang="en-US" altLang="zh-CN" dirty="0"/>
              <a:t>4 direction-lines (positive direction &amp; negative direction)</a:t>
            </a:r>
            <a:endParaRPr lang="zh-CN" altLang="en-US" dirty="0"/>
          </a:p>
        </p:txBody>
      </p:sp>
      <p:pic>
        <p:nvPicPr>
          <p:cNvPr id="55" name="图片 54">
            <a:extLst>
              <a:ext uri="{FF2B5EF4-FFF2-40B4-BE49-F238E27FC236}">
                <a16:creationId xmlns:a16="http://schemas.microsoft.com/office/drawing/2014/main" id="{B105E7FD-6D50-9AD1-EBD1-F95619CDC7C0}"/>
              </a:ext>
            </a:extLst>
          </p:cNvPr>
          <p:cNvPicPr>
            <a:picLocks noChangeAspect="1"/>
          </p:cNvPicPr>
          <p:nvPr/>
        </p:nvPicPr>
        <p:blipFill>
          <a:blip r:embed="rId2"/>
          <a:stretch>
            <a:fillRect/>
          </a:stretch>
        </p:blipFill>
        <p:spPr>
          <a:xfrm>
            <a:off x="1755536" y="3353400"/>
            <a:ext cx="2526231" cy="2280966"/>
          </a:xfrm>
          <a:prstGeom prst="rect">
            <a:avLst/>
          </a:prstGeom>
          <a:ln>
            <a:noFill/>
          </a:ln>
          <a:effectLst>
            <a:outerShdw blurRad="50800" dist="38100" dir="2700000" algn="tl" rotWithShape="0">
              <a:prstClr val="black">
                <a:alpha val="40000"/>
              </a:prstClr>
            </a:outerShdw>
          </a:effectLst>
        </p:spPr>
      </p:pic>
      <p:grpSp>
        <p:nvGrpSpPr>
          <p:cNvPr id="60" name="组合 59">
            <a:extLst>
              <a:ext uri="{FF2B5EF4-FFF2-40B4-BE49-F238E27FC236}">
                <a16:creationId xmlns:a16="http://schemas.microsoft.com/office/drawing/2014/main" id="{7DBA5E1F-1B12-8473-6EDB-F2CC71D644D5}"/>
              </a:ext>
            </a:extLst>
          </p:cNvPr>
          <p:cNvGrpSpPr/>
          <p:nvPr/>
        </p:nvGrpSpPr>
        <p:grpSpPr>
          <a:xfrm>
            <a:off x="7102421" y="2759778"/>
            <a:ext cx="3096345" cy="3743190"/>
            <a:chOff x="6384033" y="1988018"/>
            <a:chExt cx="3960440" cy="4787800"/>
          </a:xfrm>
        </p:grpSpPr>
        <p:sp>
          <p:nvSpPr>
            <p:cNvPr id="28" name="箭头: 下 27">
              <a:extLst>
                <a:ext uri="{FF2B5EF4-FFF2-40B4-BE49-F238E27FC236}">
                  <a16:creationId xmlns:a16="http://schemas.microsoft.com/office/drawing/2014/main" id="{411BB23F-FF1E-5B84-6FBB-17357E0F2D86}"/>
                </a:ext>
              </a:extLst>
            </p:cNvPr>
            <p:cNvSpPr/>
            <p:nvPr/>
          </p:nvSpPr>
          <p:spPr>
            <a:xfrm rot="10800000">
              <a:off x="8359103" y="4115119"/>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下 28">
              <a:extLst>
                <a:ext uri="{FF2B5EF4-FFF2-40B4-BE49-F238E27FC236}">
                  <a16:creationId xmlns:a16="http://schemas.microsoft.com/office/drawing/2014/main" id="{76FA8567-4F2A-1F69-2901-E99BF36C03A2}"/>
                </a:ext>
              </a:extLst>
            </p:cNvPr>
            <p:cNvSpPr/>
            <p:nvPr/>
          </p:nvSpPr>
          <p:spPr>
            <a:xfrm>
              <a:off x="8359103" y="4575955"/>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箭头: 下 29">
              <a:extLst>
                <a:ext uri="{FF2B5EF4-FFF2-40B4-BE49-F238E27FC236}">
                  <a16:creationId xmlns:a16="http://schemas.microsoft.com/office/drawing/2014/main" id="{22A6FACA-0C9D-29B2-0D60-A03D6808CB74}"/>
                </a:ext>
              </a:extLst>
            </p:cNvPr>
            <p:cNvSpPr/>
            <p:nvPr/>
          </p:nvSpPr>
          <p:spPr>
            <a:xfrm rot="5400000">
              <a:off x="8084511" y="4349587"/>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箭头: 下 30">
              <a:extLst>
                <a:ext uri="{FF2B5EF4-FFF2-40B4-BE49-F238E27FC236}">
                  <a16:creationId xmlns:a16="http://schemas.microsoft.com/office/drawing/2014/main" id="{51FF199C-3D34-A803-622C-654D3FF2629C}"/>
                </a:ext>
              </a:extLst>
            </p:cNvPr>
            <p:cNvSpPr/>
            <p:nvPr/>
          </p:nvSpPr>
          <p:spPr>
            <a:xfrm rot="16200000">
              <a:off x="8604645" y="4346491"/>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箭头: 下 31">
              <a:extLst>
                <a:ext uri="{FF2B5EF4-FFF2-40B4-BE49-F238E27FC236}">
                  <a16:creationId xmlns:a16="http://schemas.microsoft.com/office/drawing/2014/main" id="{F8654578-302A-CE4E-6921-32176B807925}"/>
                </a:ext>
              </a:extLst>
            </p:cNvPr>
            <p:cNvSpPr/>
            <p:nvPr/>
          </p:nvSpPr>
          <p:spPr>
            <a:xfrm rot="13580819">
              <a:off x="8578587" y="4132730"/>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箭头: 下 32">
              <a:extLst>
                <a:ext uri="{FF2B5EF4-FFF2-40B4-BE49-F238E27FC236}">
                  <a16:creationId xmlns:a16="http://schemas.microsoft.com/office/drawing/2014/main" id="{C2945729-554E-72AC-D542-F369AA3E4ADC}"/>
                </a:ext>
              </a:extLst>
            </p:cNvPr>
            <p:cNvSpPr/>
            <p:nvPr/>
          </p:nvSpPr>
          <p:spPr>
            <a:xfrm rot="7578087">
              <a:off x="8139562" y="4132729"/>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箭头: 下 33">
              <a:extLst>
                <a:ext uri="{FF2B5EF4-FFF2-40B4-BE49-F238E27FC236}">
                  <a16:creationId xmlns:a16="http://schemas.microsoft.com/office/drawing/2014/main" id="{37806DCC-31D1-17E9-ACEE-458D622E5E8E}"/>
                </a:ext>
              </a:extLst>
            </p:cNvPr>
            <p:cNvSpPr/>
            <p:nvPr/>
          </p:nvSpPr>
          <p:spPr>
            <a:xfrm rot="2999689">
              <a:off x="8136131" y="4554852"/>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箭头: 下 34">
              <a:extLst>
                <a:ext uri="{FF2B5EF4-FFF2-40B4-BE49-F238E27FC236}">
                  <a16:creationId xmlns:a16="http://schemas.microsoft.com/office/drawing/2014/main" id="{FA57FF5D-52D4-B72A-959C-BC9A594AF9A2}"/>
                </a:ext>
              </a:extLst>
            </p:cNvPr>
            <p:cNvSpPr/>
            <p:nvPr/>
          </p:nvSpPr>
          <p:spPr>
            <a:xfrm rot="18639172">
              <a:off x="8590982" y="4562524"/>
              <a:ext cx="144016" cy="222719"/>
            </a:xfrm>
            <a:prstGeom prst="downArrow">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621DE007-7D75-8E3D-6C35-A488FA6BDD7A}"/>
                </a:ext>
              </a:extLst>
            </p:cNvPr>
            <p:cNvGrpSpPr/>
            <p:nvPr/>
          </p:nvGrpSpPr>
          <p:grpSpPr>
            <a:xfrm>
              <a:off x="8868540" y="2856856"/>
              <a:ext cx="1054521" cy="991216"/>
              <a:chOff x="3503712" y="3284984"/>
              <a:chExt cx="1054521" cy="991216"/>
            </a:xfrm>
          </p:grpSpPr>
          <p:grpSp>
            <p:nvGrpSpPr>
              <p:cNvPr id="4" name="组合 3">
                <a:extLst>
                  <a:ext uri="{FF2B5EF4-FFF2-40B4-BE49-F238E27FC236}">
                    <a16:creationId xmlns:a16="http://schemas.microsoft.com/office/drawing/2014/main" id="{76E08BAE-4443-E6AB-42DC-AF987A850568}"/>
                  </a:ext>
                </a:extLst>
              </p:cNvPr>
              <p:cNvGrpSpPr/>
              <p:nvPr/>
            </p:nvGrpSpPr>
            <p:grpSpPr>
              <a:xfrm>
                <a:off x="3503712" y="3284984"/>
                <a:ext cx="1054521" cy="991216"/>
                <a:chOff x="1317988" y="4005064"/>
                <a:chExt cx="2144992" cy="2016224"/>
              </a:xfrm>
              <a:effectLst>
                <a:outerShdw blurRad="50800" dist="38100" dir="2700000" algn="tl" rotWithShape="0">
                  <a:prstClr val="black">
                    <a:alpha val="40000"/>
                  </a:prstClr>
                </a:outerShdw>
              </a:effectLst>
            </p:grpSpPr>
            <p:pic>
              <p:nvPicPr>
                <p:cNvPr id="1048611" name="图片 1048610">
                  <a:extLst>
                    <a:ext uri="{FF2B5EF4-FFF2-40B4-BE49-F238E27FC236}">
                      <a16:creationId xmlns:a16="http://schemas.microsoft.com/office/drawing/2014/main" id="{61885A32-7263-3C15-9368-E30CC270D0FE}"/>
                    </a:ext>
                  </a:extLst>
                </p:cNvPr>
                <p:cNvPicPr>
                  <a:picLocks noChangeAspect="1"/>
                </p:cNvPicPr>
                <p:nvPr/>
              </p:nvPicPr>
              <p:blipFill>
                <a:blip r:embed="rId3"/>
                <a:stretch>
                  <a:fillRect/>
                </a:stretch>
              </p:blipFill>
              <p:spPr>
                <a:xfrm>
                  <a:off x="1487488" y="4005064"/>
                  <a:ext cx="1975492" cy="2016224"/>
                </a:xfrm>
                <a:prstGeom prst="rect">
                  <a:avLst/>
                </a:prstGeom>
              </p:spPr>
            </p:pic>
            <p:sp>
              <p:nvSpPr>
                <p:cNvPr id="3" name="矩形 2">
                  <a:extLst>
                    <a:ext uri="{FF2B5EF4-FFF2-40B4-BE49-F238E27FC236}">
                      <a16:creationId xmlns:a16="http://schemas.microsoft.com/office/drawing/2014/main" id="{BF1DDC6E-3795-D548-3FDF-03D4822948A1}"/>
                    </a:ext>
                  </a:extLst>
                </p:cNvPr>
                <p:cNvSpPr/>
                <p:nvPr/>
              </p:nvSpPr>
              <p:spPr>
                <a:xfrm rot="8200477">
                  <a:off x="1317988" y="4670985"/>
                  <a:ext cx="2075567" cy="3386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矩形 35">
                <a:extLst>
                  <a:ext uri="{FF2B5EF4-FFF2-40B4-BE49-F238E27FC236}">
                    <a16:creationId xmlns:a16="http://schemas.microsoft.com/office/drawing/2014/main" id="{F96D8CC2-760E-7812-5112-575E6B666CC1}"/>
                  </a:ext>
                </a:extLst>
              </p:cNvPr>
              <p:cNvSpPr/>
              <p:nvPr/>
            </p:nvSpPr>
            <p:spPr>
              <a:xfrm>
                <a:off x="3641376" y="3933057"/>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a:extLst>
                <a:ext uri="{FF2B5EF4-FFF2-40B4-BE49-F238E27FC236}">
                  <a16:creationId xmlns:a16="http://schemas.microsoft.com/office/drawing/2014/main" id="{1E342BD7-7B00-7414-2E05-9D626B7BBA18}"/>
                </a:ext>
              </a:extLst>
            </p:cNvPr>
            <p:cNvGrpSpPr/>
            <p:nvPr/>
          </p:nvGrpSpPr>
          <p:grpSpPr>
            <a:xfrm>
              <a:off x="8885372" y="4115119"/>
              <a:ext cx="1109516" cy="630001"/>
              <a:chOff x="3520544" y="4543247"/>
              <a:chExt cx="1109516" cy="630001"/>
            </a:xfrm>
          </p:grpSpPr>
          <p:grpSp>
            <p:nvGrpSpPr>
              <p:cNvPr id="16" name="组合 15">
                <a:extLst>
                  <a:ext uri="{FF2B5EF4-FFF2-40B4-BE49-F238E27FC236}">
                    <a16:creationId xmlns:a16="http://schemas.microsoft.com/office/drawing/2014/main" id="{32F873E3-18AC-0469-6B89-303AD2C78256}"/>
                  </a:ext>
                </a:extLst>
              </p:cNvPr>
              <p:cNvGrpSpPr/>
              <p:nvPr/>
            </p:nvGrpSpPr>
            <p:grpSpPr>
              <a:xfrm>
                <a:off x="3520544" y="4543247"/>
                <a:ext cx="1109516" cy="630001"/>
                <a:chOff x="3897566" y="1980335"/>
                <a:chExt cx="2409498" cy="1368152"/>
              </a:xfrm>
              <a:effectLst>
                <a:outerShdw blurRad="50800" dist="38100" dir="2700000" algn="tl" rotWithShape="0">
                  <a:prstClr val="black">
                    <a:alpha val="40000"/>
                  </a:prstClr>
                </a:outerShdw>
              </a:effectLst>
            </p:grpSpPr>
            <p:pic>
              <p:nvPicPr>
                <p:cNvPr id="17" name="图片 16">
                  <a:extLst>
                    <a:ext uri="{FF2B5EF4-FFF2-40B4-BE49-F238E27FC236}">
                      <a16:creationId xmlns:a16="http://schemas.microsoft.com/office/drawing/2014/main" id="{E5F73154-D70D-26DD-1209-75573C74551B}"/>
                    </a:ext>
                  </a:extLst>
                </p:cNvPr>
                <p:cNvPicPr>
                  <a:picLocks noChangeAspect="1"/>
                </p:cNvPicPr>
                <p:nvPr/>
              </p:nvPicPr>
              <p:blipFill>
                <a:blip r:embed="rId4"/>
                <a:stretch>
                  <a:fillRect/>
                </a:stretch>
              </p:blipFill>
              <p:spPr>
                <a:xfrm>
                  <a:off x="3897566" y="1980335"/>
                  <a:ext cx="2409498" cy="1368152"/>
                </a:xfrm>
                <a:prstGeom prst="rect">
                  <a:avLst/>
                </a:prstGeom>
              </p:spPr>
            </p:pic>
            <p:sp>
              <p:nvSpPr>
                <p:cNvPr id="18" name="矩形 17">
                  <a:extLst>
                    <a:ext uri="{FF2B5EF4-FFF2-40B4-BE49-F238E27FC236}">
                      <a16:creationId xmlns:a16="http://schemas.microsoft.com/office/drawing/2014/main" id="{9AC00AAC-E034-4CA4-D116-817CEA81D127}"/>
                    </a:ext>
                  </a:extLst>
                </p:cNvPr>
                <p:cNvSpPr/>
                <p:nvPr/>
              </p:nvSpPr>
              <p:spPr>
                <a:xfrm>
                  <a:off x="4320432" y="2644989"/>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7" name="矩形 36">
                <a:extLst>
                  <a:ext uri="{FF2B5EF4-FFF2-40B4-BE49-F238E27FC236}">
                    <a16:creationId xmlns:a16="http://schemas.microsoft.com/office/drawing/2014/main" id="{5CF5B191-7F1D-D730-8389-983F9F97C996}"/>
                  </a:ext>
                </a:extLst>
              </p:cNvPr>
              <p:cNvSpPr/>
              <p:nvPr/>
            </p:nvSpPr>
            <p:spPr>
              <a:xfrm>
                <a:off x="3730852" y="4852265"/>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1" name="组合 50">
              <a:extLst>
                <a:ext uri="{FF2B5EF4-FFF2-40B4-BE49-F238E27FC236}">
                  <a16:creationId xmlns:a16="http://schemas.microsoft.com/office/drawing/2014/main" id="{B99EAF84-0192-5B2D-49EE-FB70E8D7877C}"/>
                </a:ext>
              </a:extLst>
            </p:cNvPr>
            <p:cNvGrpSpPr/>
            <p:nvPr/>
          </p:nvGrpSpPr>
          <p:grpSpPr>
            <a:xfrm>
              <a:off x="8834448" y="4957862"/>
              <a:ext cx="997756" cy="991216"/>
              <a:chOff x="3469620" y="5385990"/>
              <a:chExt cx="997756" cy="991216"/>
            </a:xfrm>
          </p:grpSpPr>
          <p:grpSp>
            <p:nvGrpSpPr>
              <p:cNvPr id="13" name="组合 12">
                <a:extLst>
                  <a:ext uri="{FF2B5EF4-FFF2-40B4-BE49-F238E27FC236}">
                    <a16:creationId xmlns:a16="http://schemas.microsoft.com/office/drawing/2014/main" id="{83D8A904-D027-B824-283D-8624011A9010}"/>
                  </a:ext>
                </a:extLst>
              </p:cNvPr>
              <p:cNvGrpSpPr/>
              <p:nvPr/>
            </p:nvGrpSpPr>
            <p:grpSpPr>
              <a:xfrm>
                <a:off x="3469620" y="5385990"/>
                <a:ext cx="997756" cy="991216"/>
                <a:chOff x="3796364" y="3708527"/>
                <a:chExt cx="2029528" cy="2016224"/>
              </a:xfrm>
              <a:effectLst>
                <a:outerShdw blurRad="50800" dist="38100" dir="2700000" algn="tl" rotWithShape="0">
                  <a:prstClr val="black">
                    <a:alpha val="40000"/>
                  </a:prstClr>
                </a:outerShdw>
              </a:effectLst>
            </p:grpSpPr>
            <p:pic>
              <p:nvPicPr>
                <p:cNvPr id="9" name="图片 8">
                  <a:extLst>
                    <a:ext uri="{FF2B5EF4-FFF2-40B4-BE49-F238E27FC236}">
                      <a16:creationId xmlns:a16="http://schemas.microsoft.com/office/drawing/2014/main" id="{4CDD7122-1E53-32DD-7C20-8D5295F15077}"/>
                    </a:ext>
                  </a:extLst>
                </p:cNvPr>
                <p:cNvPicPr>
                  <a:picLocks noChangeAspect="1"/>
                </p:cNvPicPr>
                <p:nvPr/>
              </p:nvPicPr>
              <p:blipFill>
                <a:blip r:embed="rId5"/>
                <a:stretch>
                  <a:fillRect/>
                </a:stretch>
              </p:blipFill>
              <p:spPr>
                <a:xfrm>
                  <a:off x="3915785" y="3708527"/>
                  <a:ext cx="1910107" cy="2016224"/>
                </a:xfrm>
                <a:prstGeom prst="rect">
                  <a:avLst/>
                </a:prstGeom>
              </p:spPr>
            </p:pic>
            <p:sp>
              <p:nvSpPr>
                <p:cNvPr id="10" name="矩形 9">
                  <a:extLst>
                    <a:ext uri="{FF2B5EF4-FFF2-40B4-BE49-F238E27FC236}">
                      <a16:creationId xmlns:a16="http://schemas.microsoft.com/office/drawing/2014/main" id="{34045E8C-4C3F-6F30-FE70-E28B9DD5759D}"/>
                    </a:ext>
                  </a:extLst>
                </p:cNvPr>
                <p:cNvSpPr/>
                <p:nvPr/>
              </p:nvSpPr>
              <p:spPr>
                <a:xfrm rot="2641072">
                  <a:off x="3796364" y="4657248"/>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a:extLst>
                  <a:ext uri="{FF2B5EF4-FFF2-40B4-BE49-F238E27FC236}">
                    <a16:creationId xmlns:a16="http://schemas.microsoft.com/office/drawing/2014/main" id="{03D8A46F-B934-BCC1-F284-8C92EB09A351}"/>
                  </a:ext>
                </a:extLst>
              </p:cNvPr>
              <p:cNvSpPr/>
              <p:nvPr/>
            </p:nvSpPr>
            <p:spPr>
              <a:xfrm>
                <a:off x="3597099" y="5575166"/>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93510039-617B-84BA-92CE-3ED60A166313}"/>
                </a:ext>
              </a:extLst>
            </p:cNvPr>
            <p:cNvGrpSpPr/>
            <p:nvPr/>
          </p:nvGrpSpPr>
          <p:grpSpPr>
            <a:xfrm>
              <a:off x="8148460" y="4957861"/>
              <a:ext cx="555510" cy="997811"/>
              <a:chOff x="2783632" y="5385989"/>
              <a:chExt cx="555510" cy="997811"/>
            </a:xfrm>
          </p:grpSpPr>
          <p:grpSp>
            <p:nvGrpSpPr>
              <p:cNvPr id="15" name="组合 14">
                <a:extLst>
                  <a:ext uri="{FF2B5EF4-FFF2-40B4-BE49-F238E27FC236}">
                    <a16:creationId xmlns:a16="http://schemas.microsoft.com/office/drawing/2014/main" id="{DC040258-9447-A66D-EA78-EF5E5B478FB4}"/>
                  </a:ext>
                </a:extLst>
              </p:cNvPr>
              <p:cNvGrpSpPr/>
              <p:nvPr/>
            </p:nvGrpSpPr>
            <p:grpSpPr>
              <a:xfrm>
                <a:off x="2783632" y="5385989"/>
                <a:ext cx="555510" cy="997811"/>
                <a:chOff x="6729930" y="1980335"/>
                <a:chExt cx="1355246" cy="2434304"/>
              </a:xfrm>
              <a:effectLst>
                <a:outerShdw blurRad="50800" dist="38100" dir="2700000" algn="tl" rotWithShape="0">
                  <a:prstClr val="black">
                    <a:alpha val="40000"/>
                  </a:prstClr>
                </a:outerShdw>
              </a:effectLst>
            </p:grpSpPr>
            <p:pic>
              <p:nvPicPr>
                <p:cNvPr id="11" name="图片 10">
                  <a:extLst>
                    <a:ext uri="{FF2B5EF4-FFF2-40B4-BE49-F238E27FC236}">
                      <a16:creationId xmlns:a16="http://schemas.microsoft.com/office/drawing/2014/main" id="{C01ED09D-C40D-EE5B-802C-77D65C0A0A58}"/>
                    </a:ext>
                  </a:extLst>
                </p:cNvPr>
                <p:cNvPicPr>
                  <a:picLocks noChangeAspect="1"/>
                </p:cNvPicPr>
                <p:nvPr/>
              </p:nvPicPr>
              <p:blipFill>
                <a:blip r:embed="rId6"/>
                <a:stretch>
                  <a:fillRect/>
                </a:stretch>
              </p:blipFill>
              <p:spPr>
                <a:xfrm>
                  <a:off x="6729930" y="1980335"/>
                  <a:ext cx="1355246" cy="2434304"/>
                </a:xfrm>
                <a:prstGeom prst="rect">
                  <a:avLst/>
                </a:prstGeom>
              </p:spPr>
            </p:pic>
            <p:sp>
              <p:nvSpPr>
                <p:cNvPr id="12" name="矩形 11">
                  <a:extLst>
                    <a:ext uri="{FF2B5EF4-FFF2-40B4-BE49-F238E27FC236}">
                      <a16:creationId xmlns:a16="http://schemas.microsoft.com/office/drawing/2014/main" id="{C831E6E0-3F7D-A618-B983-D64478BFC5C9}"/>
                    </a:ext>
                  </a:extLst>
                </p:cNvPr>
                <p:cNvSpPr/>
                <p:nvPr/>
              </p:nvSpPr>
              <p:spPr>
                <a:xfrm rot="5400000">
                  <a:off x="6244360" y="2990614"/>
                  <a:ext cx="1942279" cy="3884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矩形 38">
                <a:extLst>
                  <a:ext uri="{FF2B5EF4-FFF2-40B4-BE49-F238E27FC236}">
                    <a16:creationId xmlns:a16="http://schemas.microsoft.com/office/drawing/2014/main" id="{ADEBF56F-7910-1070-F7B2-05D7C03270C2}"/>
                  </a:ext>
                </a:extLst>
              </p:cNvPr>
              <p:cNvSpPr/>
              <p:nvPr/>
            </p:nvSpPr>
            <p:spPr>
              <a:xfrm>
                <a:off x="2910657" y="5481645"/>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a:extLst>
                <a:ext uri="{FF2B5EF4-FFF2-40B4-BE49-F238E27FC236}">
                  <a16:creationId xmlns:a16="http://schemas.microsoft.com/office/drawing/2014/main" id="{4B283E45-8198-3B48-D6CB-E370FB426582}"/>
                </a:ext>
              </a:extLst>
            </p:cNvPr>
            <p:cNvGrpSpPr/>
            <p:nvPr/>
          </p:nvGrpSpPr>
          <p:grpSpPr>
            <a:xfrm>
              <a:off x="6862663" y="4957862"/>
              <a:ext cx="1054521" cy="991216"/>
              <a:chOff x="1497835" y="5385990"/>
              <a:chExt cx="1054521" cy="991216"/>
            </a:xfrm>
          </p:grpSpPr>
          <p:grpSp>
            <p:nvGrpSpPr>
              <p:cNvPr id="19" name="组合 18">
                <a:extLst>
                  <a:ext uri="{FF2B5EF4-FFF2-40B4-BE49-F238E27FC236}">
                    <a16:creationId xmlns:a16="http://schemas.microsoft.com/office/drawing/2014/main" id="{44DDBA5B-D45F-A60D-DACA-A75F89326207}"/>
                  </a:ext>
                </a:extLst>
              </p:cNvPr>
              <p:cNvGrpSpPr/>
              <p:nvPr/>
            </p:nvGrpSpPr>
            <p:grpSpPr>
              <a:xfrm>
                <a:off x="1497835" y="5385990"/>
                <a:ext cx="1054521" cy="991216"/>
                <a:chOff x="1317988" y="4005064"/>
                <a:chExt cx="2144992" cy="2016224"/>
              </a:xfrm>
              <a:effectLst>
                <a:outerShdw blurRad="50800" dist="38100" dir="2700000" algn="tl" rotWithShape="0">
                  <a:prstClr val="black">
                    <a:alpha val="40000"/>
                  </a:prstClr>
                </a:outerShdw>
              </a:effectLst>
            </p:grpSpPr>
            <p:pic>
              <p:nvPicPr>
                <p:cNvPr id="20" name="图片 19">
                  <a:extLst>
                    <a:ext uri="{FF2B5EF4-FFF2-40B4-BE49-F238E27FC236}">
                      <a16:creationId xmlns:a16="http://schemas.microsoft.com/office/drawing/2014/main" id="{0259F78E-91EC-E586-870F-5EBC375B5105}"/>
                    </a:ext>
                  </a:extLst>
                </p:cNvPr>
                <p:cNvPicPr>
                  <a:picLocks noChangeAspect="1"/>
                </p:cNvPicPr>
                <p:nvPr/>
              </p:nvPicPr>
              <p:blipFill>
                <a:blip r:embed="rId3"/>
                <a:stretch>
                  <a:fillRect/>
                </a:stretch>
              </p:blipFill>
              <p:spPr>
                <a:xfrm>
                  <a:off x="1487488" y="4005064"/>
                  <a:ext cx="1975492" cy="2016224"/>
                </a:xfrm>
                <a:prstGeom prst="rect">
                  <a:avLst/>
                </a:prstGeom>
              </p:spPr>
            </p:pic>
            <p:sp>
              <p:nvSpPr>
                <p:cNvPr id="21" name="矩形 20">
                  <a:extLst>
                    <a:ext uri="{FF2B5EF4-FFF2-40B4-BE49-F238E27FC236}">
                      <a16:creationId xmlns:a16="http://schemas.microsoft.com/office/drawing/2014/main" id="{A0D38610-6794-E16A-623B-D421A9FAB0F9}"/>
                    </a:ext>
                  </a:extLst>
                </p:cNvPr>
                <p:cNvSpPr/>
                <p:nvPr/>
              </p:nvSpPr>
              <p:spPr>
                <a:xfrm rot="8200477">
                  <a:off x="1317988" y="4670985"/>
                  <a:ext cx="2075567" cy="3386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矩形 39">
                <a:extLst>
                  <a:ext uri="{FF2B5EF4-FFF2-40B4-BE49-F238E27FC236}">
                    <a16:creationId xmlns:a16="http://schemas.microsoft.com/office/drawing/2014/main" id="{B54D98B8-6150-7BBB-218B-C4B3A2A406B4}"/>
                  </a:ext>
                </a:extLst>
              </p:cNvPr>
              <p:cNvSpPr/>
              <p:nvPr/>
            </p:nvSpPr>
            <p:spPr>
              <a:xfrm>
                <a:off x="2234559" y="5433226"/>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8" name="组合 47">
              <a:extLst>
                <a:ext uri="{FF2B5EF4-FFF2-40B4-BE49-F238E27FC236}">
                  <a16:creationId xmlns:a16="http://schemas.microsoft.com/office/drawing/2014/main" id="{3AF0A0ED-7590-E842-11DD-66B10D21009E}"/>
                </a:ext>
              </a:extLst>
            </p:cNvPr>
            <p:cNvGrpSpPr/>
            <p:nvPr/>
          </p:nvGrpSpPr>
          <p:grpSpPr>
            <a:xfrm>
              <a:off x="6807867" y="4154889"/>
              <a:ext cx="1109516" cy="630001"/>
              <a:chOff x="1443039" y="4583017"/>
              <a:chExt cx="1109516" cy="630001"/>
            </a:xfrm>
          </p:grpSpPr>
          <p:grpSp>
            <p:nvGrpSpPr>
              <p:cNvPr id="14" name="组合 13">
                <a:extLst>
                  <a:ext uri="{FF2B5EF4-FFF2-40B4-BE49-F238E27FC236}">
                    <a16:creationId xmlns:a16="http://schemas.microsoft.com/office/drawing/2014/main" id="{CD615EC2-7986-4C3E-4F87-4981086E4D45}"/>
                  </a:ext>
                </a:extLst>
              </p:cNvPr>
              <p:cNvGrpSpPr/>
              <p:nvPr/>
            </p:nvGrpSpPr>
            <p:grpSpPr>
              <a:xfrm>
                <a:off x="1443039" y="4583017"/>
                <a:ext cx="1109516" cy="630001"/>
                <a:chOff x="3897566" y="1980335"/>
                <a:chExt cx="2409498" cy="1368152"/>
              </a:xfrm>
              <a:effectLst>
                <a:outerShdw blurRad="50800" dist="38100" dir="2700000" algn="tl" rotWithShape="0">
                  <a:prstClr val="black">
                    <a:alpha val="40000"/>
                  </a:prstClr>
                </a:outerShdw>
              </a:effectLst>
            </p:grpSpPr>
            <p:pic>
              <p:nvPicPr>
                <p:cNvPr id="7" name="图片 6">
                  <a:extLst>
                    <a:ext uri="{FF2B5EF4-FFF2-40B4-BE49-F238E27FC236}">
                      <a16:creationId xmlns:a16="http://schemas.microsoft.com/office/drawing/2014/main" id="{D89E1792-828B-D9B1-5CB8-BD82CF296093}"/>
                    </a:ext>
                  </a:extLst>
                </p:cNvPr>
                <p:cNvPicPr>
                  <a:picLocks noChangeAspect="1"/>
                </p:cNvPicPr>
                <p:nvPr/>
              </p:nvPicPr>
              <p:blipFill>
                <a:blip r:embed="rId4"/>
                <a:stretch>
                  <a:fillRect/>
                </a:stretch>
              </p:blipFill>
              <p:spPr>
                <a:xfrm>
                  <a:off x="3897566" y="1980335"/>
                  <a:ext cx="2409498" cy="1368152"/>
                </a:xfrm>
                <a:prstGeom prst="rect">
                  <a:avLst/>
                </a:prstGeom>
              </p:spPr>
            </p:pic>
            <p:sp>
              <p:nvSpPr>
                <p:cNvPr id="8" name="矩形 7">
                  <a:extLst>
                    <a:ext uri="{FF2B5EF4-FFF2-40B4-BE49-F238E27FC236}">
                      <a16:creationId xmlns:a16="http://schemas.microsoft.com/office/drawing/2014/main" id="{22328BA5-8FCE-7045-9528-79663ACC8332}"/>
                    </a:ext>
                  </a:extLst>
                </p:cNvPr>
                <p:cNvSpPr/>
                <p:nvPr/>
              </p:nvSpPr>
              <p:spPr>
                <a:xfrm>
                  <a:off x="4320432" y="2644989"/>
                  <a:ext cx="1728192" cy="34061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a:extLst>
                  <a:ext uri="{FF2B5EF4-FFF2-40B4-BE49-F238E27FC236}">
                    <a16:creationId xmlns:a16="http://schemas.microsoft.com/office/drawing/2014/main" id="{B5D7F6EC-C200-AC7D-DD9D-4B2858DAFB3F}"/>
                  </a:ext>
                </a:extLst>
              </p:cNvPr>
              <p:cNvSpPr/>
              <p:nvPr/>
            </p:nvSpPr>
            <p:spPr>
              <a:xfrm>
                <a:off x="2265603" y="4895489"/>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7" name="组合 46">
              <a:extLst>
                <a:ext uri="{FF2B5EF4-FFF2-40B4-BE49-F238E27FC236}">
                  <a16:creationId xmlns:a16="http://schemas.microsoft.com/office/drawing/2014/main" id="{E033AD26-CCF3-919A-88B7-A4C160FEEE87}"/>
                </a:ext>
              </a:extLst>
            </p:cNvPr>
            <p:cNvGrpSpPr/>
            <p:nvPr/>
          </p:nvGrpSpPr>
          <p:grpSpPr>
            <a:xfrm>
              <a:off x="6935401" y="2882183"/>
              <a:ext cx="997756" cy="991216"/>
              <a:chOff x="1570573" y="3310311"/>
              <a:chExt cx="997756" cy="991216"/>
            </a:xfrm>
          </p:grpSpPr>
          <p:grpSp>
            <p:nvGrpSpPr>
              <p:cNvPr id="25" name="组合 24">
                <a:extLst>
                  <a:ext uri="{FF2B5EF4-FFF2-40B4-BE49-F238E27FC236}">
                    <a16:creationId xmlns:a16="http://schemas.microsoft.com/office/drawing/2014/main" id="{FD4D65C4-6529-6E20-BCEA-B8CAC646717C}"/>
                  </a:ext>
                </a:extLst>
              </p:cNvPr>
              <p:cNvGrpSpPr/>
              <p:nvPr/>
            </p:nvGrpSpPr>
            <p:grpSpPr>
              <a:xfrm>
                <a:off x="1570573" y="3310311"/>
                <a:ext cx="997756" cy="991216"/>
                <a:chOff x="3796364" y="3708527"/>
                <a:chExt cx="2029528" cy="2016224"/>
              </a:xfrm>
              <a:effectLst>
                <a:outerShdw blurRad="50800" dist="38100" dir="2700000" algn="tl" rotWithShape="0">
                  <a:prstClr val="black">
                    <a:alpha val="40000"/>
                  </a:prstClr>
                </a:outerShdw>
              </a:effectLst>
            </p:grpSpPr>
            <p:pic>
              <p:nvPicPr>
                <p:cNvPr id="26" name="图片 25">
                  <a:extLst>
                    <a:ext uri="{FF2B5EF4-FFF2-40B4-BE49-F238E27FC236}">
                      <a16:creationId xmlns:a16="http://schemas.microsoft.com/office/drawing/2014/main" id="{54DC449F-B3DF-68C4-E2FE-1D4EA7163AB2}"/>
                    </a:ext>
                  </a:extLst>
                </p:cNvPr>
                <p:cNvPicPr>
                  <a:picLocks noChangeAspect="1"/>
                </p:cNvPicPr>
                <p:nvPr/>
              </p:nvPicPr>
              <p:blipFill>
                <a:blip r:embed="rId5"/>
                <a:stretch>
                  <a:fillRect/>
                </a:stretch>
              </p:blipFill>
              <p:spPr>
                <a:xfrm>
                  <a:off x="3915785" y="3708527"/>
                  <a:ext cx="1910107" cy="2016224"/>
                </a:xfrm>
                <a:prstGeom prst="rect">
                  <a:avLst/>
                </a:prstGeom>
              </p:spPr>
            </p:pic>
            <p:sp>
              <p:nvSpPr>
                <p:cNvPr id="27" name="矩形 26">
                  <a:extLst>
                    <a:ext uri="{FF2B5EF4-FFF2-40B4-BE49-F238E27FC236}">
                      <a16:creationId xmlns:a16="http://schemas.microsoft.com/office/drawing/2014/main" id="{4CB08872-A09D-F882-B220-6B5E8AA2E65C}"/>
                    </a:ext>
                  </a:extLst>
                </p:cNvPr>
                <p:cNvSpPr/>
                <p:nvPr/>
              </p:nvSpPr>
              <p:spPr>
                <a:xfrm rot="2641072">
                  <a:off x="3796364" y="4657248"/>
                  <a:ext cx="1972671" cy="3021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2" name="矩形 41">
                <a:extLst>
                  <a:ext uri="{FF2B5EF4-FFF2-40B4-BE49-F238E27FC236}">
                    <a16:creationId xmlns:a16="http://schemas.microsoft.com/office/drawing/2014/main" id="{B9E6BEEB-9086-28E1-5629-0CA2CFA84BE0}"/>
                  </a:ext>
                </a:extLst>
              </p:cNvPr>
              <p:cNvSpPr/>
              <p:nvPr/>
            </p:nvSpPr>
            <p:spPr>
              <a:xfrm>
                <a:off x="2265603" y="4071300"/>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6" name="组合 45">
              <a:extLst>
                <a:ext uri="{FF2B5EF4-FFF2-40B4-BE49-F238E27FC236}">
                  <a16:creationId xmlns:a16="http://schemas.microsoft.com/office/drawing/2014/main" id="{35BD68E2-3195-3828-B8E1-81FF7808AE3B}"/>
                </a:ext>
              </a:extLst>
            </p:cNvPr>
            <p:cNvGrpSpPr/>
            <p:nvPr/>
          </p:nvGrpSpPr>
          <p:grpSpPr>
            <a:xfrm>
              <a:off x="8225364" y="2852936"/>
              <a:ext cx="555510" cy="997811"/>
              <a:chOff x="2860536" y="3281064"/>
              <a:chExt cx="555510" cy="997811"/>
            </a:xfrm>
          </p:grpSpPr>
          <p:grpSp>
            <p:nvGrpSpPr>
              <p:cNvPr id="22" name="组合 21">
                <a:extLst>
                  <a:ext uri="{FF2B5EF4-FFF2-40B4-BE49-F238E27FC236}">
                    <a16:creationId xmlns:a16="http://schemas.microsoft.com/office/drawing/2014/main" id="{4F336C28-06FA-2BE4-1EAE-0E71C94B4802}"/>
                  </a:ext>
                </a:extLst>
              </p:cNvPr>
              <p:cNvGrpSpPr/>
              <p:nvPr/>
            </p:nvGrpSpPr>
            <p:grpSpPr>
              <a:xfrm>
                <a:off x="2860536" y="3281064"/>
                <a:ext cx="555510" cy="997811"/>
                <a:chOff x="6729930" y="1980335"/>
                <a:chExt cx="1355246" cy="2434304"/>
              </a:xfrm>
              <a:effectLst>
                <a:outerShdw blurRad="50800" dist="38100" dir="2700000" algn="tl" rotWithShape="0">
                  <a:prstClr val="black">
                    <a:alpha val="40000"/>
                  </a:prstClr>
                </a:outerShdw>
              </a:effectLst>
            </p:grpSpPr>
            <p:pic>
              <p:nvPicPr>
                <p:cNvPr id="23" name="图片 22">
                  <a:extLst>
                    <a:ext uri="{FF2B5EF4-FFF2-40B4-BE49-F238E27FC236}">
                      <a16:creationId xmlns:a16="http://schemas.microsoft.com/office/drawing/2014/main" id="{D66C83E8-E640-B45E-C4DC-D2AC61D5BF11}"/>
                    </a:ext>
                  </a:extLst>
                </p:cNvPr>
                <p:cNvPicPr>
                  <a:picLocks noChangeAspect="1"/>
                </p:cNvPicPr>
                <p:nvPr/>
              </p:nvPicPr>
              <p:blipFill>
                <a:blip r:embed="rId6"/>
                <a:stretch>
                  <a:fillRect/>
                </a:stretch>
              </p:blipFill>
              <p:spPr>
                <a:xfrm>
                  <a:off x="6729930" y="1980335"/>
                  <a:ext cx="1355246" cy="2434304"/>
                </a:xfrm>
                <a:prstGeom prst="rect">
                  <a:avLst/>
                </a:prstGeom>
              </p:spPr>
            </p:pic>
            <p:sp>
              <p:nvSpPr>
                <p:cNvPr id="24" name="矩形 23">
                  <a:extLst>
                    <a:ext uri="{FF2B5EF4-FFF2-40B4-BE49-F238E27FC236}">
                      <a16:creationId xmlns:a16="http://schemas.microsoft.com/office/drawing/2014/main" id="{73FA35E0-4C62-930E-6611-2C9CA4C6B421}"/>
                    </a:ext>
                  </a:extLst>
                </p:cNvPr>
                <p:cNvSpPr/>
                <p:nvPr/>
              </p:nvSpPr>
              <p:spPr>
                <a:xfrm rot="5400000">
                  <a:off x="6244360" y="2990614"/>
                  <a:ext cx="1942279" cy="3884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a:extLst>
                  <a:ext uri="{FF2B5EF4-FFF2-40B4-BE49-F238E27FC236}">
                    <a16:creationId xmlns:a16="http://schemas.microsoft.com/office/drawing/2014/main" id="{2C1ABCAA-3673-B23E-4A8A-7DE3E249BA27}"/>
                  </a:ext>
                </a:extLst>
              </p:cNvPr>
              <p:cNvSpPr/>
              <p:nvPr/>
            </p:nvSpPr>
            <p:spPr>
              <a:xfrm>
                <a:off x="2994275" y="4010761"/>
                <a:ext cx="144016" cy="144015"/>
              </a:xfrm>
              <a:prstGeom prst="rect">
                <a:avLst/>
              </a:prstGeom>
              <a:no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6" name="矩形 55">
              <a:extLst>
                <a:ext uri="{FF2B5EF4-FFF2-40B4-BE49-F238E27FC236}">
                  <a16:creationId xmlns:a16="http://schemas.microsoft.com/office/drawing/2014/main" id="{2BC8142B-8254-4D85-7A03-1FBF79F75F9F}"/>
                </a:ext>
              </a:extLst>
            </p:cNvPr>
            <p:cNvSpPr/>
            <p:nvPr/>
          </p:nvSpPr>
          <p:spPr>
            <a:xfrm>
              <a:off x="6384033" y="4070994"/>
              <a:ext cx="3960440" cy="727680"/>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57" name="矩形 56">
              <a:extLst>
                <a:ext uri="{FF2B5EF4-FFF2-40B4-BE49-F238E27FC236}">
                  <a16:creationId xmlns:a16="http://schemas.microsoft.com/office/drawing/2014/main" id="{BB406E14-E4C0-9CCC-A3B3-ADF80636D145}"/>
                </a:ext>
              </a:extLst>
            </p:cNvPr>
            <p:cNvSpPr/>
            <p:nvPr/>
          </p:nvSpPr>
          <p:spPr>
            <a:xfrm rot="2853214">
              <a:off x="6018352" y="3981329"/>
              <a:ext cx="4732446" cy="856532"/>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58" name="矩形 57">
              <a:extLst>
                <a:ext uri="{FF2B5EF4-FFF2-40B4-BE49-F238E27FC236}">
                  <a16:creationId xmlns:a16="http://schemas.microsoft.com/office/drawing/2014/main" id="{08713F1E-315F-4D51-F68A-8E5A1F7F7C33}"/>
                </a:ext>
              </a:extLst>
            </p:cNvPr>
            <p:cNvSpPr/>
            <p:nvPr/>
          </p:nvSpPr>
          <p:spPr>
            <a:xfrm rot="5400000">
              <a:off x="6846409" y="4089366"/>
              <a:ext cx="3516435" cy="856532"/>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sp>
          <p:nvSpPr>
            <p:cNvPr id="59" name="矩形 58">
              <a:extLst>
                <a:ext uri="{FF2B5EF4-FFF2-40B4-BE49-F238E27FC236}">
                  <a16:creationId xmlns:a16="http://schemas.microsoft.com/office/drawing/2014/main" id="{45EE8AB1-B1A6-2263-06AE-9C33160B5216}"/>
                </a:ext>
              </a:extLst>
            </p:cNvPr>
            <p:cNvSpPr/>
            <p:nvPr/>
          </p:nvSpPr>
          <p:spPr>
            <a:xfrm rot="7939720">
              <a:off x="6068263" y="3925975"/>
              <a:ext cx="4732446" cy="856532"/>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endParaRPr>
            </a:p>
          </p:txBody>
        </p:sp>
      </p:grpSp>
      <p:sp>
        <p:nvSpPr>
          <p:cNvPr id="61" name="文本框 60">
            <a:extLst>
              <a:ext uri="{FF2B5EF4-FFF2-40B4-BE49-F238E27FC236}">
                <a16:creationId xmlns:a16="http://schemas.microsoft.com/office/drawing/2014/main" id="{B21D6A53-042C-9C80-4F27-FB7BB847FA9E}"/>
              </a:ext>
            </a:extLst>
          </p:cNvPr>
          <p:cNvSpPr txBox="1"/>
          <p:nvPr/>
        </p:nvSpPr>
        <p:spPr>
          <a:xfrm>
            <a:off x="612364" y="5798214"/>
            <a:ext cx="4944302" cy="923330"/>
          </a:xfrm>
          <a:prstGeom prst="rect">
            <a:avLst/>
          </a:prstGeom>
          <a:noFill/>
        </p:spPr>
        <p:txBody>
          <a:bodyPr wrap="none" rtlCol="0">
            <a:spAutoFit/>
          </a:bodyPr>
          <a:lstStyle/>
          <a:p>
            <a:r>
              <a:rPr lang="en-US" altLang="zh-CN" dirty="0"/>
              <a:t>The former algorithm can not detect the winning</a:t>
            </a:r>
          </a:p>
          <a:p>
            <a:r>
              <a:rPr lang="en-US" altLang="zh-CN" dirty="0"/>
              <a:t>condition for player 1 when the black stone is</a:t>
            </a:r>
          </a:p>
          <a:p>
            <a:r>
              <a:rPr lang="en-US" altLang="zh-CN" dirty="0"/>
              <a:t>placed on the position that the red arrow points to</a:t>
            </a:r>
            <a:endParaRPr lang="zh-CN" altLang="en-US" dirty="0"/>
          </a:p>
        </p:txBody>
      </p:sp>
    </p:spTree>
    <p:extLst>
      <p:ext uri="{BB962C8B-B14F-4D97-AF65-F5344CB8AC3E}">
        <p14:creationId xmlns:p14="http://schemas.microsoft.com/office/powerpoint/2010/main" val="5814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标题 4"/>
          <p:cNvSpPr>
            <a:spLocks noGrp="1"/>
          </p:cNvSpPr>
          <p:nvPr>
            <p:ph type="title"/>
          </p:nvPr>
        </p:nvSpPr>
        <p:spPr/>
        <p:txBody>
          <a:bodyPr>
            <a:normAutofit/>
          </a:bodyPr>
          <a:lstStyle/>
          <a:p>
            <a:r>
              <a:rPr lang="en-US" altLang="zh-CN" sz="4000" dirty="0"/>
              <a:t>Sample Input / Output</a:t>
            </a:r>
            <a:endParaRPr lang="zh-CN" sz="4000" dirty="0"/>
          </a:p>
        </p:txBody>
      </p:sp>
      <p:pic>
        <p:nvPicPr>
          <p:cNvPr id="3" name="图片 2">
            <a:extLst>
              <a:ext uri="{FF2B5EF4-FFF2-40B4-BE49-F238E27FC236}">
                <a16:creationId xmlns:a16="http://schemas.microsoft.com/office/drawing/2014/main" id="{F0DA8A89-735F-33BC-793C-A0B2730D9C0F}"/>
              </a:ext>
            </a:extLst>
          </p:cNvPr>
          <p:cNvPicPr>
            <a:picLocks noChangeAspect="1"/>
          </p:cNvPicPr>
          <p:nvPr/>
        </p:nvPicPr>
        <p:blipFill>
          <a:blip r:embed="rId2"/>
          <a:stretch>
            <a:fillRect/>
          </a:stretch>
        </p:blipFill>
        <p:spPr>
          <a:xfrm>
            <a:off x="479376" y="1332218"/>
            <a:ext cx="3526630" cy="2448272"/>
          </a:xfrm>
          <a:prstGeom prst="rect">
            <a:avLst/>
          </a:prstGeom>
        </p:spPr>
      </p:pic>
      <p:pic>
        <p:nvPicPr>
          <p:cNvPr id="7" name="图片 6">
            <a:extLst>
              <a:ext uri="{FF2B5EF4-FFF2-40B4-BE49-F238E27FC236}">
                <a16:creationId xmlns:a16="http://schemas.microsoft.com/office/drawing/2014/main" id="{2E5E1A90-C41C-1431-EBED-2BC465250CD3}"/>
              </a:ext>
            </a:extLst>
          </p:cNvPr>
          <p:cNvPicPr>
            <a:picLocks noChangeAspect="1"/>
          </p:cNvPicPr>
          <p:nvPr/>
        </p:nvPicPr>
        <p:blipFill>
          <a:blip r:embed="rId3"/>
          <a:stretch>
            <a:fillRect/>
          </a:stretch>
        </p:blipFill>
        <p:spPr>
          <a:xfrm>
            <a:off x="5999526" y="1332218"/>
            <a:ext cx="3558582" cy="2448272"/>
          </a:xfrm>
          <a:prstGeom prst="rect">
            <a:avLst/>
          </a:prstGeom>
        </p:spPr>
      </p:pic>
      <p:pic>
        <p:nvPicPr>
          <p:cNvPr id="12" name="图片 11">
            <a:extLst>
              <a:ext uri="{FF2B5EF4-FFF2-40B4-BE49-F238E27FC236}">
                <a16:creationId xmlns:a16="http://schemas.microsoft.com/office/drawing/2014/main" id="{748AB263-5386-B9E8-9845-F91DC9D2FA5B}"/>
              </a:ext>
            </a:extLst>
          </p:cNvPr>
          <p:cNvPicPr>
            <a:picLocks noChangeAspect="1"/>
          </p:cNvPicPr>
          <p:nvPr/>
        </p:nvPicPr>
        <p:blipFill rotWithShape="1">
          <a:blip r:embed="rId4"/>
          <a:srcRect b="669"/>
          <a:stretch/>
        </p:blipFill>
        <p:spPr>
          <a:xfrm>
            <a:off x="503495" y="4054062"/>
            <a:ext cx="3526630" cy="2399274"/>
          </a:xfrm>
          <a:prstGeom prst="rect">
            <a:avLst/>
          </a:prstGeom>
        </p:spPr>
      </p:pic>
      <p:pic>
        <p:nvPicPr>
          <p:cNvPr id="15" name="图片 14">
            <a:extLst>
              <a:ext uri="{FF2B5EF4-FFF2-40B4-BE49-F238E27FC236}">
                <a16:creationId xmlns:a16="http://schemas.microsoft.com/office/drawing/2014/main" id="{51B99DEB-2D80-85E0-7BA5-8D5033DC10AA}"/>
              </a:ext>
            </a:extLst>
          </p:cNvPr>
          <p:cNvPicPr>
            <a:picLocks noChangeAspect="1"/>
          </p:cNvPicPr>
          <p:nvPr/>
        </p:nvPicPr>
        <p:blipFill rotWithShape="1">
          <a:blip r:embed="rId5"/>
          <a:srcRect b="527"/>
          <a:stretch/>
        </p:blipFill>
        <p:spPr>
          <a:xfrm>
            <a:off x="6299465" y="4010232"/>
            <a:ext cx="3043171" cy="2486934"/>
          </a:xfrm>
          <a:prstGeom prst="rect">
            <a:avLst/>
          </a:prstGeom>
        </p:spPr>
      </p:pic>
      <p:sp>
        <p:nvSpPr>
          <p:cNvPr id="17" name="文本框 16">
            <a:extLst>
              <a:ext uri="{FF2B5EF4-FFF2-40B4-BE49-F238E27FC236}">
                <a16:creationId xmlns:a16="http://schemas.microsoft.com/office/drawing/2014/main" id="{7ADFFD97-1D7B-A28F-4308-10077F6FD85A}"/>
              </a:ext>
            </a:extLst>
          </p:cNvPr>
          <p:cNvSpPr txBox="1"/>
          <p:nvPr/>
        </p:nvSpPr>
        <p:spPr>
          <a:xfrm>
            <a:off x="4030125" y="2132195"/>
            <a:ext cx="1944216" cy="584775"/>
          </a:xfrm>
          <a:prstGeom prst="rect">
            <a:avLst/>
          </a:prstGeom>
          <a:noFill/>
        </p:spPr>
        <p:txBody>
          <a:bodyPr wrap="square" rtlCol="0">
            <a:spAutoFit/>
          </a:bodyPr>
          <a:lstStyle/>
          <a:p>
            <a:r>
              <a:rPr lang="zh-CN" altLang="en-US" sz="1600" dirty="0"/>
              <a:t>① </a:t>
            </a:r>
            <a:r>
              <a:rPr lang="en-US" altLang="zh-CN" sz="1600" dirty="0"/>
              <a:t>Initialized board</a:t>
            </a:r>
          </a:p>
          <a:p>
            <a:r>
              <a:rPr lang="en-US" altLang="zh-CN" sz="1600" dirty="0"/>
              <a:t>     Player 1 picks (1,1)</a:t>
            </a:r>
          </a:p>
        </p:txBody>
      </p:sp>
      <p:sp>
        <p:nvSpPr>
          <p:cNvPr id="18" name="文本框 17">
            <a:extLst>
              <a:ext uri="{FF2B5EF4-FFF2-40B4-BE49-F238E27FC236}">
                <a16:creationId xmlns:a16="http://schemas.microsoft.com/office/drawing/2014/main" id="{AB906864-695E-8EB4-BD97-622807CF6924}"/>
              </a:ext>
            </a:extLst>
          </p:cNvPr>
          <p:cNvSpPr txBox="1"/>
          <p:nvPr/>
        </p:nvSpPr>
        <p:spPr>
          <a:xfrm>
            <a:off x="9743942" y="2132195"/>
            <a:ext cx="2184706" cy="584775"/>
          </a:xfrm>
          <a:prstGeom prst="rect">
            <a:avLst/>
          </a:prstGeom>
          <a:noFill/>
        </p:spPr>
        <p:txBody>
          <a:bodyPr wrap="square" rtlCol="0">
            <a:spAutoFit/>
          </a:bodyPr>
          <a:lstStyle/>
          <a:p>
            <a:r>
              <a:rPr lang="zh-CN" altLang="en-US" sz="1600" dirty="0"/>
              <a:t>② </a:t>
            </a:r>
            <a:r>
              <a:rPr lang="en-US" altLang="zh-CN" sz="1600" dirty="0"/>
              <a:t>(1,1) shown with “X”</a:t>
            </a:r>
          </a:p>
          <a:p>
            <a:r>
              <a:rPr lang="en-US" altLang="zh-CN" sz="1600" dirty="0"/>
              <a:t>     Player 2 picks (1,2)</a:t>
            </a:r>
          </a:p>
        </p:txBody>
      </p:sp>
      <p:sp>
        <p:nvSpPr>
          <p:cNvPr id="19" name="文本框 18">
            <a:extLst>
              <a:ext uri="{FF2B5EF4-FFF2-40B4-BE49-F238E27FC236}">
                <a16:creationId xmlns:a16="http://schemas.microsoft.com/office/drawing/2014/main" id="{096283CD-9E7F-E506-6FD1-AE523DD84E76}"/>
              </a:ext>
            </a:extLst>
          </p:cNvPr>
          <p:cNvSpPr txBox="1"/>
          <p:nvPr/>
        </p:nvSpPr>
        <p:spPr>
          <a:xfrm>
            <a:off x="4079776" y="4293096"/>
            <a:ext cx="2184706" cy="584775"/>
          </a:xfrm>
          <a:prstGeom prst="rect">
            <a:avLst/>
          </a:prstGeom>
          <a:noFill/>
        </p:spPr>
        <p:txBody>
          <a:bodyPr wrap="square" rtlCol="0">
            <a:spAutoFit/>
          </a:bodyPr>
          <a:lstStyle/>
          <a:p>
            <a:r>
              <a:rPr lang="zh-CN" altLang="en-US" sz="1600" dirty="0"/>
              <a:t>③ </a:t>
            </a:r>
            <a:r>
              <a:rPr lang="en-US" altLang="zh-CN" sz="1600" dirty="0"/>
              <a:t>(1,2) shown with “O”</a:t>
            </a:r>
          </a:p>
          <a:p>
            <a:r>
              <a:rPr lang="en-US" altLang="zh-CN" sz="1600" dirty="0"/>
              <a:t>     Player 2 picks (1,1)</a:t>
            </a:r>
          </a:p>
        </p:txBody>
      </p:sp>
      <p:sp>
        <p:nvSpPr>
          <p:cNvPr id="21" name="文本框 20">
            <a:extLst>
              <a:ext uri="{FF2B5EF4-FFF2-40B4-BE49-F238E27FC236}">
                <a16:creationId xmlns:a16="http://schemas.microsoft.com/office/drawing/2014/main" id="{F7D7F0D5-F9DD-B515-ED0B-C65298166B2E}"/>
              </a:ext>
            </a:extLst>
          </p:cNvPr>
          <p:cNvSpPr txBox="1"/>
          <p:nvPr/>
        </p:nvSpPr>
        <p:spPr>
          <a:xfrm>
            <a:off x="9696400" y="4293675"/>
            <a:ext cx="2184706" cy="584775"/>
          </a:xfrm>
          <a:prstGeom prst="rect">
            <a:avLst/>
          </a:prstGeom>
          <a:noFill/>
        </p:spPr>
        <p:txBody>
          <a:bodyPr wrap="square" rtlCol="0">
            <a:spAutoFit/>
          </a:bodyPr>
          <a:lstStyle/>
          <a:p>
            <a:r>
              <a:rPr lang="zh-CN" altLang="en-US" sz="1600" dirty="0"/>
              <a:t>④ </a:t>
            </a:r>
            <a:r>
              <a:rPr lang="en-US" altLang="zh-CN" sz="1600" dirty="0"/>
              <a:t>Invalid hint provided</a:t>
            </a:r>
          </a:p>
          <a:p>
            <a:r>
              <a:rPr lang="en-US" altLang="zh-CN" sz="1600" dirty="0"/>
              <a:t>     Player 1 picks again</a:t>
            </a:r>
          </a:p>
        </p:txBody>
      </p:sp>
    </p:spTree>
    <p:extLst>
      <p:ext uri="{BB962C8B-B14F-4D97-AF65-F5344CB8AC3E}">
        <p14:creationId xmlns:p14="http://schemas.microsoft.com/office/powerpoint/2010/main" val="260581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1"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1fe9a046-a2a9-43bc-a645-b850c7246860"/>
  <p:tag name="COMMONDATA" val="eyJoZGlkIjoiZTA3OWNmMjM5Yzk3NTBiMmZkZTUxNTExMWY5ZTUxMGQifQ=="/>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7664</TotalTime>
  <Words>1054</Words>
  <Application>Microsoft Office PowerPoint</Application>
  <PresentationFormat>宽屏</PresentationFormat>
  <Paragraphs>135</Paragraphs>
  <Slides>12</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12</vt:i4>
      </vt:variant>
    </vt:vector>
  </HeadingPairs>
  <TitlesOfParts>
    <vt:vector size="20" baseType="lpstr">
      <vt:lpstr>等线</vt:lpstr>
      <vt:lpstr>楷体</vt:lpstr>
      <vt:lpstr>微软雅黑</vt:lpstr>
      <vt:lpstr>Arial</vt:lpstr>
      <vt:lpstr>Calibri</vt:lpstr>
      <vt:lpstr>Calibri Light</vt:lpstr>
      <vt:lpstr>Wingdings</vt:lpstr>
      <vt:lpstr>Office 主题​​</vt:lpstr>
      <vt:lpstr>CSC1004 Tutorial 5 Weilin Cai</vt:lpstr>
      <vt:lpstr>Gomoku Game</vt:lpstr>
      <vt:lpstr>Simplest Version: Iteration 1</vt:lpstr>
      <vt:lpstr>PowerPoint 演示文稿</vt:lpstr>
      <vt:lpstr>PowerPoint 演示文稿</vt:lpstr>
      <vt:lpstr>PowerPoint 演示文稿</vt:lpstr>
      <vt:lpstr>Simplest Version: Iteration 1</vt:lpstr>
      <vt:lpstr>Simplest Version: Iteration 1</vt:lpstr>
      <vt:lpstr>Sample Input / Output</vt:lpstr>
      <vt:lpstr>Sample Input / Output</vt:lpstr>
      <vt:lpstr>Simplest Version: Iteration 1</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脉象组近期工作 20310917</dc:title>
  <dc:creator>TEL-AN00a</dc:creator>
  <cp:lastModifiedBy>Weilin Cai (SSE, 220019066)</cp:lastModifiedBy>
  <cp:revision>420</cp:revision>
  <dcterms:created xsi:type="dcterms:W3CDTF">2021-09-16T09:09:00Z</dcterms:created>
  <dcterms:modified xsi:type="dcterms:W3CDTF">2024-03-29T12:26:51Z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DEF2CC9F1FF44862A3C220416D675C3E</vt:lpwstr>
  </property>
  <property fmtid="{D5CDD505-2E9C-101B-9397-08002B2CF9AE}" pid="3" name="KSOProductBuildVer">
    <vt:lpwstr>2052-11.1.0.13703</vt:lpwstr>
  </property>
</Properties>
</file>