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334" r:id="rId3"/>
    <p:sldId id="358" r:id="rId4"/>
    <p:sldId id="367" r:id="rId5"/>
    <p:sldId id="364" r:id="rId6"/>
    <p:sldId id="363" r:id="rId7"/>
    <p:sldId id="365" r:id="rId8"/>
    <p:sldId id="368" r:id="rId9"/>
    <p:sldId id="369" r:id="rId10"/>
    <p:sldId id="366" r:id="rId11"/>
    <p:sldId id="370" r:id="rId12"/>
    <p:sldId id="371" r:id="rId13"/>
    <p:sldId id="262" r:id="rId14"/>
  </p:sldIdLst>
  <p:sldSz cx="12192000" cy="6858000"/>
  <p:notesSz cx="6858000" cy="9144000"/>
  <p:custDataLst>
    <p:tags r:id="rId16"/>
  </p:custDataLst>
  <p:defaultText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x j" initials="z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3F59"/>
    <a:srgbClr val="FEFEFE"/>
    <a:srgbClr val="FFDBDB"/>
    <a:srgbClr val="FBFDF8"/>
    <a:srgbClr val="E8F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p:cViewPr varScale="1">
        <p:scale>
          <a:sx n="128" d="100"/>
          <a:sy n="128" d="100"/>
        </p:scale>
        <p:origin x="392" y="1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6"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1048597"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rPr lang="zh-CN" altLang="en-US"/>
              <a:t>2024/3/23</a:t>
            </a:fld>
            <a:endParaRPr kumimoji="1" lang="zh-CN" altLang="en-US"/>
          </a:p>
        </p:txBody>
      </p:sp>
      <p:sp>
        <p:nvSpPr>
          <p:cNvPr id="1048598"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599"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1048600"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1048601"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r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备注占位符 1048594"/>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pic>
        <p:nvPicPr>
          <p:cNvPr id="2097155" name="Picture 11"/>
          <p:cNvPicPr>
            <a:picLocks noChangeAspect="1"/>
          </p:cNvPicPr>
          <p:nvPr/>
        </p:nvPicPr>
        <p:blipFill rotWithShape="1">
          <a:blip r:embed="rId2"/>
          <a:srcRect r="2593" b="1375"/>
          <a:stretch>
            <a:fillRect/>
          </a:stretch>
        </p:blipFill>
        <p:spPr>
          <a:xfrm>
            <a:off x="5" y="1"/>
            <a:ext cx="12191996" cy="6858000"/>
          </a:xfrm>
          <a:prstGeom prst="rect">
            <a:avLst/>
          </a:prstGeom>
        </p:spPr>
      </p:pic>
      <p:sp>
        <p:nvSpPr>
          <p:cNvPr id="1048591" name="矩形 16"/>
          <p:cNvSpPr/>
          <p:nvPr/>
        </p:nvSpPr>
        <p:spPr>
          <a:xfrm>
            <a:off x="4" y="2235199"/>
            <a:ext cx="8302166" cy="1571190"/>
          </a:xfrm>
          <a:prstGeom prst="rect">
            <a:avLst/>
          </a:prstGeom>
          <a:solidFill>
            <a:srgbClr val="632E62">
              <a:alpha val="89804"/>
            </a:srgbClr>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solidFill>
                <a:srgbClr val="FFFFFF"/>
              </a:solidFill>
              <a:latin typeface="Calibri" panose="020F0502020204030204"/>
              <a:ea typeface="等线" panose="02010600030101010101" charset="-122"/>
            </a:endParaRPr>
          </a:p>
        </p:txBody>
      </p:sp>
      <p:sp>
        <p:nvSpPr>
          <p:cNvPr id="1048592" name="副标题 2"/>
          <p:cNvSpPr>
            <a:spLocks noGrp="1"/>
          </p:cNvSpPr>
          <p:nvPr>
            <p:ph type="subTitle" idx="1"/>
          </p:nvPr>
        </p:nvSpPr>
        <p:spPr>
          <a:xfrm>
            <a:off x="846670" y="4986867"/>
            <a:ext cx="5757334" cy="1364266"/>
          </a:xfrm>
        </p:spPr>
        <p:txBody>
          <a:bodyPr>
            <a:normAutofit/>
          </a:bodyPr>
          <a:lstStyle>
            <a:lvl1pPr marL="0" lvl="0" indent="0" algn="l">
              <a:buNone/>
              <a:defRPr lang="zh-CN" sz="2400" kern="1200">
                <a:solidFill>
                  <a:schemeClr val="tx1"/>
                </a:solidFill>
                <a:latin typeface="Calibri" panose="020F0502020204030204"/>
                <a:ea typeface="楷体" panose="02010609060101010101" charset="-122"/>
              </a:defRPr>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pic>
        <p:nvPicPr>
          <p:cNvPr id="2097156" name="Picture 5"/>
          <p:cNvPicPr>
            <a:picLocks noChangeAspect="1"/>
          </p:cNvPicPr>
          <p:nvPr/>
        </p:nvPicPr>
        <p:blipFill rotWithShape="1">
          <a:blip r:embed="rId3"/>
          <a:srcRect l="6961" t="35708" b="36372"/>
          <a:stretch>
            <a:fillRect/>
          </a:stretch>
        </p:blipFill>
        <p:spPr>
          <a:xfrm>
            <a:off x="174170" y="309796"/>
            <a:ext cx="5821347" cy="1204332"/>
          </a:xfrm>
          <a:prstGeom prst="rect">
            <a:avLst/>
          </a:prstGeom>
          <a:noFill/>
          <a:ln>
            <a:noFill/>
          </a:ln>
        </p:spPr>
      </p:pic>
      <p:sp>
        <p:nvSpPr>
          <p:cNvPr id="1048593" name="标题 1"/>
          <p:cNvSpPr>
            <a:spLocks noGrp="1"/>
          </p:cNvSpPr>
          <p:nvPr>
            <p:ph type="ctrTitle"/>
          </p:nvPr>
        </p:nvSpPr>
        <p:spPr>
          <a:xfrm>
            <a:off x="595085" y="2336800"/>
            <a:ext cx="7707085" cy="1365198"/>
          </a:xfrm>
        </p:spPr>
        <p:txBody>
          <a:bodyPr anchor="ctr">
            <a:normAutofit/>
          </a:bodyPr>
          <a:lstStyle>
            <a:lvl1pPr lvl="0" algn="l">
              <a:defRPr lang="zh-CN" sz="4800" b="1" kern="1200">
                <a:solidFill>
                  <a:schemeClr val="bg1"/>
                </a:solidFill>
                <a:latin typeface="楷体" panose="02010609060101010101" charset="-122"/>
                <a:ea typeface="楷体" panose="02010609060101010101" charset="-122"/>
              </a:defRPr>
            </a:lvl1pPr>
          </a:lstStyle>
          <a:p>
            <a:r>
              <a:rPr lang="zh-CN"/>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2097152" name="Picture 2"/>
          <p:cNvPicPr>
            <a:picLocks noChangeAspect="1"/>
          </p:cNvPicPr>
          <p:nvPr/>
        </p:nvPicPr>
        <p:blipFill rotWithShape="1">
          <a:blip r:embed="rId2"/>
          <a:srcRect l="4479" t="45070" r="4189" b="45659"/>
          <a:stretch>
            <a:fillRect/>
          </a:stretch>
        </p:blipFill>
        <p:spPr>
          <a:xfrm>
            <a:off x="0" y="1"/>
            <a:ext cx="12179299" cy="927100"/>
          </a:xfrm>
          <a:prstGeom prst="rect">
            <a:avLst/>
          </a:prstGeom>
        </p:spPr>
      </p:pic>
      <p:sp>
        <p:nvSpPr>
          <p:cNvPr id="1048578" name="Content Placeholder 2"/>
          <p:cNvSpPr>
            <a:spLocks noGrp="1"/>
          </p:cNvSpPr>
          <p:nvPr>
            <p:ph idx="1"/>
          </p:nvPr>
        </p:nvSpPr>
        <p:spPr>
          <a:xfrm>
            <a:off x="724328" y="1320803"/>
            <a:ext cx="10720469" cy="4930769"/>
          </a:xfrm>
        </p:spPr>
        <p:txBody>
          <a:bodyPr>
            <a:normAutofit/>
          </a:bodyPr>
          <a:lstStyle>
            <a:lvl1pPr marL="342900" lvl="0" indent="-342900">
              <a:lnSpc>
                <a:spcPct val="150000"/>
              </a:lnSpc>
              <a:buClr>
                <a:srgbClr val="7030A0"/>
              </a:buClr>
              <a:buSzPct val="80000"/>
              <a:buFont typeface="Wingdings" panose="05000000000000000000" pitchFamily="2" charset="2"/>
              <a:buChar char="u"/>
              <a:defRPr sz="2400">
                <a:solidFill>
                  <a:schemeClr val="tx1"/>
                </a:solidFill>
                <a:latin typeface="微软雅黑" panose="020B0503020204020204" charset="-122"/>
                <a:ea typeface="微软雅黑" panose="020B0503020204020204" charset="-122"/>
              </a:defRPr>
            </a:lvl1pPr>
            <a:lvl2pPr marL="742950" lvl="1" indent="-285750">
              <a:lnSpc>
                <a:spcPct val="150000"/>
              </a:lnSpc>
              <a:buClr>
                <a:srgbClr val="7030A0"/>
              </a:buClr>
              <a:buSzPct val="80000"/>
              <a:buFont typeface="Wingdings" panose="05000000000000000000" pitchFamily="2" charset="2"/>
              <a:buChar char="u"/>
              <a:defRPr sz="2000">
                <a:solidFill>
                  <a:schemeClr val="tx1"/>
                </a:solidFill>
                <a:latin typeface="微软雅黑" panose="020B0503020204020204" charset="-122"/>
                <a:ea typeface="微软雅黑" panose="020B0503020204020204" charset="-122"/>
              </a:defRPr>
            </a:lvl2pPr>
            <a:lvl3pPr marL="1143000" lvl="2" indent="-228600">
              <a:lnSpc>
                <a:spcPct val="150000"/>
              </a:lnSpc>
              <a:buClr>
                <a:srgbClr val="7030A0"/>
              </a:buClr>
              <a:buSzPct val="80000"/>
              <a:buFont typeface="Wingdings" panose="05000000000000000000" pitchFamily="2" charset="2"/>
              <a:buChar char="u"/>
              <a:defRPr sz="1800">
                <a:solidFill>
                  <a:schemeClr val="tx1"/>
                </a:solidFill>
                <a:latin typeface="微软雅黑" panose="020B0503020204020204" charset="-122"/>
                <a:ea typeface="微软雅黑" panose="020B0503020204020204" charset="-122"/>
              </a:defRPr>
            </a:lvl3pPr>
            <a:lvl4pPr marL="1600200" lvl="3"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charset="-122"/>
                <a:ea typeface="微软雅黑" panose="020B0503020204020204" charset="-122"/>
              </a:defRPr>
            </a:lvl4pPr>
            <a:lvl5pPr marL="2057400" lvl="4"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charset="-122"/>
                <a:ea typeface="微软雅黑" panose="020B0503020204020204" charset="-122"/>
              </a:defRPr>
            </a:lvl5p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endParaRPr lang="en-US"/>
          </a:p>
        </p:txBody>
      </p:sp>
      <p:sp>
        <p:nvSpPr>
          <p:cNvPr id="1048579" name="矩形 16"/>
          <p:cNvSpPr/>
          <p:nvPr/>
        </p:nvSpPr>
        <p:spPr>
          <a:xfrm>
            <a:off x="0" y="932"/>
            <a:ext cx="12192000" cy="949360"/>
          </a:xfrm>
          <a:prstGeom prst="rect">
            <a:avLst/>
          </a:prstGeom>
          <a:solidFill>
            <a:srgbClr val="632E62">
              <a:alpha val="89804"/>
            </a:srgbClr>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solidFill>
                <a:srgbClr val="FFFFFF"/>
              </a:solidFill>
              <a:latin typeface="等线" panose="02010600030101010101" charset="-122"/>
              <a:ea typeface="等线" panose="02010600030101010101" charset="-122"/>
            </a:endParaRPr>
          </a:p>
        </p:txBody>
      </p:sp>
      <p:pic>
        <p:nvPicPr>
          <p:cNvPr id="2097153" name="图片 18"/>
          <p:cNvPicPr>
            <a:picLocks noChangeAspect="1"/>
          </p:cNvPicPr>
          <p:nvPr/>
        </p:nvPicPr>
        <p:blipFill>
          <a:blip r:embed="rId3"/>
          <a:stretch>
            <a:fillRect/>
          </a:stretch>
        </p:blipFill>
        <p:spPr>
          <a:xfrm>
            <a:off x="8718320" y="84549"/>
            <a:ext cx="3432584" cy="770458"/>
          </a:xfrm>
          <a:prstGeom prst="rect">
            <a:avLst/>
          </a:prstGeom>
        </p:spPr>
      </p:pic>
      <p:sp>
        <p:nvSpPr>
          <p:cNvPr id="1048580" name="Title 1"/>
          <p:cNvSpPr>
            <a:spLocks noGrp="1"/>
          </p:cNvSpPr>
          <p:nvPr>
            <p:ph type="title"/>
          </p:nvPr>
        </p:nvSpPr>
        <p:spPr>
          <a:xfrm>
            <a:off x="724328" y="51841"/>
            <a:ext cx="7884064" cy="835874"/>
          </a:xfrm>
        </p:spPr>
        <p:txBody>
          <a:bodyPr anchor="ctr">
            <a:normAutofit/>
          </a:bodyPr>
          <a:lstStyle>
            <a:lvl1pPr lvl="0">
              <a:defRPr sz="2800" b="1">
                <a:solidFill>
                  <a:schemeClr val="bg1"/>
                </a:solidFill>
                <a:latin typeface="微软雅黑" panose="020B0503020204020204" charset="-122"/>
                <a:ea typeface="微软雅黑" panose="020B0503020204020204" charset="-122"/>
              </a:defRPr>
            </a:lvl1pPr>
          </a:lstStyle>
          <a:p>
            <a:r>
              <a:rPr lang="zh-TW"/>
              <a:t>按一下以編輯母片標題樣式</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p:titleStyle>
    <p:bodyStyle>
      <a:lvl1pPr marL="228600" lvl="0" indent="-228600" algn="l" defTabSz="914400">
        <a:lnSpc>
          <a:spcPct val="90000"/>
        </a:lnSpc>
        <a:spcBef>
          <a:spcPts val="1000"/>
        </a:spcBef>
        <a:buFont typeface="Arial" panose="020B0604020202020204"/>
        <a:buChar char="•"/>
        <a:defRPr sz="2800" kern="1200">
          <a:solidFill>
            <a:schemeClr val="tx1"/>
          </a:solidFill>
          <a:latin typeface="Calibri" panose="020F0502020204030204"/>
          <a:ea typeface="宋体" panose="02010600030101010101" pitchFamily="2" charset="-122"/>
        </a:defRPr>
      </a:lvl1pPr>
      <a:lvl2pPr marL="685800" lvl="1" indent="-228600" algn="l" defTabSz="914400">
        <a:lnSpc>
          <a:spcPct val="90000"/>
        </a:lnSpc>
        <a:spcBef>
          <a:spcPts val="500"/>
        </a:spcBef>
        <a:buFont typeface="Arial" panose="020B0604020202020204"/>
        <a:buChar char="•"/>
        <a:defRPr sz="2400" kern="1200">
          <a:solidFill>
            <a:schemeClr val="tx1"/>
          </a:solidFill>
          <a:latin typeface="Calibri" panose="020F0502020204030204"/>
          <a:ea typeface="宋体" panose="02010600030101010101" pitchFamily="2" charset="-122"/>
        </a:defRPr>
      </a:lvl2pPr>
      <a:lvl3pPr marL="1143000" lvl="2" indent="-228600" algn="l" defTabSz="914400">
        <a:lnSpc>
          <a:spcPct val="90000"/>
        </a:lnSpc>
        <a:spcBef>
          <a:spcPts val="500"/>
        </a:spcBef>
        <a:buFont typeface="Arial" panose="020B0604020202020204"/>
        <a:buChar char="•"/>
        <a:defRPr sz="2000" kern="1200">
          <a:solidFill>
            <a:schemeClr val="tx1"/>
          </a:solidFill>
          <a:latin typeface="Calibri" panose="020F0502020204030204"/>
          <a:ea typeface="宋体" panose="02010600030101010101" pitchFamily="2" charset="-122"/>
        </a:defRPr>
      </a:lvl3pPr>
      <a:lvl4pPr marL="1600200" lvl="3"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4pPr>
      <a:lvl5pPr marL="2057400" lvl="4"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5pPr>
      <a:lvl6pPr marL="2514600" lvl="5"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6pPr>
      <a:lvl7pPr marL="2971800" lvl="6"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7pPr>
      <a:lvl8pPr marL="3429000" lvl="7"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8pPr>
      <a:lvl9pPr marL="3886200" lvl="8"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9pPr>
    </p:bodyStyle>
    <p:other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6"/>
          <p:cNvSpPr>
            <a:spLocks noGrp="1"/>
          </p:cNvSpPr>
          <p:nvPr>
            <p:ph type="ctrTitle"/>
          </p:nvPr>
        </p:nvSpPr>
        <p:spPr/>
        <p:txBody>
          <a:bodyPr>
            <a:normAutofit/>
          </a:bodyPr>
          <a:lstStyle/>
          <a:p>
            <a:pPr algn="ctr">
              <a:lnSpc>
                <a:spcPct val="100000"/>
              </a:lnSpc>
            </a:pPr>
            <a:r>
              <a:rPr lang="en-US" altLang="zh-CN" sz="4400" dirty="0">
                <a:latin typeface="Calibri" panose="020F0502020204030204"/>
              </a:rPr>
              <a:t>CSC1004 </a:t>
            </a:r>
            <a:r>
              <a:rPr lang="en-US" altLang="zh-CN" sz="4400">
                <a:latin typeface="Calibri" panose="020F0502020204030204"/>
              </a:rPr>
              <a:t>Tutorial 8</a:t>
            </a:r>
            <a:br>
              <a:rPr lang="en-US" altLang="zh-CN" sz="3600" dirty="0">
                <a:latin typeface="Calibri" panose="020F0502020204030204"/>
              </a:rPr>
            </a:br>
            <a:r>
              <a:rPr lang="en-US" altLang="zh-CN" sz="2400" dirty="0">
                <a:latin typeface="Calibri" panose="020F0502020204030204"/>
              </a:rPr>
              <a:t>Weilin Cai</a:t>
            </a:r>
            <a:endParaRPr lang="zh-CN" sz="3600" dirty="0">
              <a:latin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9C9-F02B-53AC-9919-4B60AEBC07E8}"/>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2C88CEAC-39AA-AD98-6152-3AB69DBC25D1}"/>
              </a:ext>
            </a:extLst>
          </p:cNvPr>
          <p:cNvSpPr>
            <a:spLocks noGrp="1"/>
          </p:cNvSpPr>
          <p:nvPr>
            <p:ph type="title"/>
          </p:nvPr>
        </p:nvSpPr>
        <p:spPr>
          <a:xfrm>
            <a:off x="191344" y="71541"/>
            <a:ext cx="7884064" cy="835874"/>
          </a:xfrm>
        </p:spPr>
        <p:txBody>
          <a:bodyPr>
            <a:noAutofit/>
          </a:bodyPr>
          <a:lstStyle/>
          <a:p>
            <a:r>
              <a:rPr lang="en-US" altLang="zh-CN" sz="2000" dirty="0"/>
              <a:t>Handle Things with Delay/Recurrence</a:t>
            </a:r>
            <a:endParaRPr lang="zh-CN" sz="2000" dirty="0"/>
          </a:p>
        </p:txBody>
      </p:sp>
      <p:sp>
        <p:nvSpPr>
          <p:cNvPr id="7" name="文本框 6">
            <a:extLst>
              <a:ext uri="{FF2B5EF4-FFF2-40B4-BE49-F238E27FC236}">
                <a16:creationId xmlns:a16="http://schemas.microsoft.com/office/drawing/2014/main" id="{08F28783-CBD4-53EF-EA66-72B32BEC4CE1}"/>
              </a:ext>
            </a:extLst>
          </p:cNvPr>
          <p:cNvSpPr txBox="1"/>
          <p:nvPr/>
        </p:nvSpPr>
        <p:spPr>
          <a:xfrm>
            <a:off x="335360" y="1628800"/>
            <a:ext cx="5346335" cy="4770537"/>
          </a:xfrm>
          <a:prstGeom prst="rect">
            <a:avLst/>
          </a:prstGeom>
          <a:noFill/>
          <a:ln>
            <a:solidFill>
              <a:schemeClr val="tx1"/>
            </a:solidFill>
          </a:ln>
        </p:spPr>
        <p:txBody>
          <a:bodyPr wrap="none" rtlCol="0">
            <a:spAutoFit/>
          </a:bodyPr>
          <a:lstStyle/>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animation</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PauseTransition</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application</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Application</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geometry</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Insets</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geometry</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Pos</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control</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Button</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control</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Label</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layout</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VBox</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stage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Stage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class</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PauseTransitionExample</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extends</a:t>
            </a:r>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Application</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1" dirty="0">
                <a:solidFill>
                  <a:srgbClr val="7A3E9D"/>
                </a:solidFill>
                <a:effectLst/>
                <a:latin typeface="Consolas" panose="020B0609020204030204" pitchFamily="49" charset="0"/>
              </a:rPr>
              <a:t>Override</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void</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start</a:t>
            </a:r>
            <a:r>
              <a:rPr lang="en-US" altLang="zh-CN" sz="800" b="0" dirty="0">
                <a:solidFill>
                  <a:srgbClr val="777777"/>
                </a:solidFill>
                <a:effectLst/>
                <a:latin typeface="Consolas" panose="020B0609020204030204" pitchFamily="49" charset="0"/>
              </a:rPr>
              <a:t>(</a:t>
            </a:r>
            <a:r>
              <a:rPr lang="en-US" altLang="zh-CN" sz="800" b="1" dirty="0">
                <a:solidFill>
                  <a:srgbClr val="7A3E9D"/>
                </a:solidFill>
                <a:effectLst/>
                <a:latin typeface="Consolas" panose="020B0609020204030204" pitchFamily="49" charset="0"/>
              </a:rPr>
              <a:t>Stage</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primaryStage</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Button</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button</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Button</a:t>
            </a:r>
            <a:r>
              <a:rPr lang="en-US" altLang="zh-CN" sz="800" b="0" dirty="0">
                <a:solidFill>
                  <a:srgbClr val="777777"/>
                </a:solidFill>
                <a:effectLst/>
                <a:latin typeface="Consolas" panose="020B0609020204030204" pitchFamily="49" charset="0"/>
              </a:rPr>
              <a:t>("</a:t>
            </a:r>
            <a:r>
              <a:rPr lang="en-US" altLang="zh-CN" sz="800" b="0" dirty="0">
                <a:solidFill>
                  <a:srgbClr val="448C27"/>
                </a:solidFill>
                <a:effectLst/>
                <a:latin typeface="Consolas" panose="020B0609020204030204" pitchFamily="49" charset="0"/>
              </a:rPr>
              <a:t>Show temp Hint!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Label</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label</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Label</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VBox</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root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VBox</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root</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setAlignment</a:t>
            </a:r>
            <a:r>
              <a:rPr lang="en-US" altLang="zh-CN" sz="800" b="0" dirty="0">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Pos</a:t>
            </a:r>
            <a:r>
              <a:rPr lang="en-US" altLang="zh-CN" sz="800" b="0" dirty="0" err="1">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CENTER</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root</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getChildren</a:t>
            </a:r>
            <a:r>
              <a:rPr lang="en-US" altLang="zh-CN" sz="800" b="0" dirty="0">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addAll</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button</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label</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VBox</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setMargin</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button</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Insets</a:t>
            </a:r>
            <a:r>
              <a:rPr lang="en-US" altLang="zh-CN" sz="800" b="0" dirty="0">
                <a:solidFill>
                  <a:srgbClr val="777777"/>
                </a:solidFill>
                <a:effectLst/>
                <a:latin typeface="Consolas" panose="020B0609020204030204" pitchFamily="49" charset="0"/>
              </a:rPr>
              <a:t>(</a:t>
            </a:r>
            <a:r>
              <a:rPr lang="en-US" altLang="zh-CN" sz="800" b="0" dirty="0">
                <a:solidFill>
                  <a:srgbClr val="9C5D27"/>
                </a:solidFill>
                <a:effectLst/>
                <a:latin typeface="Consolas" panose="020B0609020204030204" pitchFamily="49" charset="0"/>
              </a:rPr>
              <a:t>10</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VBox</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setMargin</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label</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Insets</a:t>
            </a:r>
            <a:r>
              <a:rPr lang="en-US" altLang="zh-CN" sz="800" b="0" dirty="0">
                <a:solidFill>
                  <a:srgbClr val="777777"/>
                </a:solidFill>
                <a:effectLst/>
                <a:latin typeface="Consolas" panose="020B0609020204030204" pitchFamily="49" charset="0"/>
              </a:rPr>
              <a:t>(</a:t>
            </a:r>
            <a:r>
              <a:rPr lang="en-US" altLang="zh-CN" sz="800" b="0" dirty="0">
                <a:solidFill>
                  <a:srgbClr val="9C5D27"/>
                </a:solidFill>
                <a:effectLst/>
                <a:latin typeface="Consolas" panose="020B0609020204030204" pitchFamily="49" charset="0"/>
              </a:rPr>
              <a:t>10</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button</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setOnMouseClicked</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e</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-&gt;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double</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time</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9C5D27"/>
                </a:solidFill>
                <a:effectLst/>
                <a:latin typeface="Consolas" panose="020B0609020204030204" pitchFamily="49" charset="0"/>
              </a:rPr>
              <a:t>1</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label</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setText</a:t>
            </a:r>
            <a:r>
              <a:rPr lang="en-US" altLang="zh-CN" sz="800" b="0" dirty="0">
                <a:solidFill>
                  <a:srgbClr val="777777"/>
                </a:solidFill>
                <a:effectLst/>
                <a:latin typeface="Consolas" panose="020B0609020204030204" pitchFamily="49" charset="0"/>
              </a:rPr>
              <a:t>("</a:t>
            </a:r>
            <a:r>
              <a:rPr lang="en-US" altLang="zh-CN" sz="800" b="0" dirty="0">
                <a:solidFill>
                  <a:srgbClr val="448C27"/>
                </a:solidFill>
                <a:effectLst/>
                <a:latin typeface="Consolas" panose="020B0609020204030204" pitchFamily="49" charset="0"/>
              </a:rPr>
              <a:t>I will disappear in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time</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448C27"/>
                </a:solidFill>
                <a:effectLst/>
                <a:latin typeface="Consolas" panose="020B0609020204030204" pitchFamily="49" charset="0"/>
              </a:rPr>
              <a:t> seconds!</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PauseTransition</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pause</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PauseTransition</a:t>
            </a:r>
            <a:r>
              <a:rPr lang="en-US" altLang="zh-CN" sz="800" b="0" dirty="0">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util</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Duration</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seconds</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time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pause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setOnFinished</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e1</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-&gt;</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label</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setText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pause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play</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Scene</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scene</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Scene</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root</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9C5D27"/>
                </a:solidFill>
                <a:effectLst/>
                <a:latin typeface="Consolas" panose="020B0609020204030204" pitchFamily="49" charset="0"/>
              </a:rPr>
              <a:t>200</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9C5D27"/>
                </a:solidFill>
                <a:effectLst/>
                <a:latin typeface="Consolas" panose="020B0609020204030204" pitchFamily="49" charset="0"/>
              </a:rPr>
              <a:t>100</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primaryStage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setTitle</a:t>
            </a:r>
            <a:r>
              <a:rPr lang="en-US" altLang="zh-CN" sz="800" b="0" dirty="0">
                <a:solidFill>
                  <a:srgbClr val="777777"/>
                </a:solidFill>
                <a:effectLst/>
                <a:latin typeface="Consolas" panose="020B0609020204030204" pitchFamily="49" charset="0"/>
              </a:rPr>
              <a:t>("</a:t>
            </a:r>
            <a:r>
              <a:rPr lang="en-US" altLang="zh-CN" sz="800" b="0" dirty="0">
                <a:solidFill>
                  <a:srgbClr val="448C27"/>
                </a:solidFill>
                <a:effectLst/>
                <a:latin typeface="Consolas" panose="020B0609020204030204" pitchFamily="49" charset="0"/>
              </a:rPr>
              <a:t>JavaFX Pause Transition Example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primaryStage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setScene</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scene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primaryStage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show</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static</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void</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main</a:t>
            </a:r>
            <a:r>
              <a:rPr lang="en-US" altLang="zh-CN" sz="800" b="0" dirty="0">
                <a:solidFill>
                  <a:srgbClr val="777777"/>
                </a:solidFill>
                <a:effectLst/>
                <a:latin typeface="Consolas" panose="020B0609020204030204" pitchFamily="49" charset="0"/>
              </a:rPr>
              <a:t>(</a:t>
            </a:r>
            <a:r>
              <a:rPr lang="en-US" altLang="zh-CN" sz="800" b="1" dirty="0">
                <a:solidFill>
                  <a:srgbClr val="7A3E9D"/>
                </a:solidFill>
                <a:effectLst/>
                <a:latin typeface="Consolas" panose="020B0609020204030204" pitchFamily="49" charset="0"/>
              </a:rPr>
              <a:t>String</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args</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launch</a:t>
            </a:r>
            <a:r>
              <a:rPr lang="en-US" altLang="zh-CN" sz="800" b="0" dirty="0">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args</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p:txBody>
      </p:sp>
      <p:sp>
        <p:nvSpPr>
          <p:cNvPr id="10" name="文本框 9">
            <a:extLst>
              <a:ext uri="{FF2B5EF4-FFF2-40B4-BE49-F238E27FC236}">
                <a16:creationId xmlns:a16="http://schemas.microsoft.com/office/drawing/2014/main" id="{1909D11B-B9A7-F336-6FED-89D23F1E798C}"/>
              </a:ext>
            </a:extLst>
          </p:cNvPr>
          <p:cNvSpPr txBox="1"/>
          <p:nvPr/>
        </p:nvSpPr>
        <p:spPr>
          <a:xfrm>
            <a:off x="1631504" y="1196752"/>
            <a:ext cx="2868093" cy="307777"/>
          </a:xfrm>
          <a:prstGeom prst="rect">
            <a:avLst/>
          </a:prstGeom>
          <a:noFill/>
        </p:spPr>
        <p:txBody>
          <a:bodyPr wrap="none" rtlCol="0">
            <a:spAutoFit/>
          </a:bodyPr>
          <a:lstStyle/>
          <a:p>
            <a:r>
              <a:rPr lang="en-US" altLang="zh-CN" sz="1400" b="1" dirty="0">
                <a:solidFill>
                  <a:srgbClr val="7A3E9D"/>
                </a:solidFill>
                <a:effectLst/>
                <a:latin typeface="Consolas" panose="020B0609020204030204" pitchFamily="49" charset="0"/>
              </a:rPr>
              <a:t>PauseTransitionExample.java</a:t>
            </a:r>
            <a:endParaRPr lang="zh-CN" altLang="en-US" sz="4000" dirty="0"/>
          </a:p>
        </p:txBody>
      </p:sp>
      <p:pic>
        <p:nvPicPr>
          <p:cNvPr id="14" name="图片 13">
            <a:extLst>
              <a:ext uri="{FF2B5EF4-FFF2-40B4-BE49-F238E27FC236}">
                <a16:creationId xmlns:a16="http://schemas.microsoft.com/office/drawing/2014/main" id="{EE7235C0-969C-FD2E-E352-54E08BC90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7454" y="2426784"/>
            <a:ext cx="4392488" cy="1002216"/>
          </a:xfrm>
          <a:prstGeom prst="rect">
            <a:avLst/>
          </a:prstGeom>
        </p:spPr>
      </p:pic>
      <p:sp>
        <p:nvSpPr>
          <p:cNvPr id="15" name="文本框 14">
            <a:extLst>
              <a:ext uri="{FF2B5EF4-FFF2-40B4-BE49-F238E27FC236}">
                <a16:creationId xmlns:a16="http://schemas.microsoft.com/office/drawing/2014/main" id="{AF4E094F-6FFB-B2BB-3B73-3B43E8AD0B18}"/>
              </a:ext>
            </a:extLst>
          </p:cNvPr>
          <p:cNvSpPr txBox="1"/>
          <p:nvPr/>
        </p:nvSpPr>
        <p:spPr>
          <a:xfrm>
            <a:off x="6510307" y="4509120"/>
            <a:ext cx="4032447" cy="1016560"/>
          </a:xfrm>
          <a:prstGeom prst="rect">
            <a:avLst/>
          </a:prstGeom>
          <a:noFill/>
        </p:spPr>
        <p:txBody>
          <a:bodyPr wrap="square" rtlCol="0">
            <a:spAutoFit/>
          </a:bodyPr>
          <a:lstStyle/>
          <a:p>
            <a:pPr>
              <a:lnSpc>
                <a:spcPct val="200000"/>
              </a:lnSpc>
            </a:pPr>
            <a:r>
              <a:rPr lang="en-US" altLang="zh-CN" sz="1050" dirty="0"/>
              <a:t>If you simply want to execute a task after a delay, </a:t>
            </a:r>
            <a:r>
              <a:rPr lang="en-US" altLang="zh-CN" sz="1050" b="1" dirty="0" err="1"/>
              <a:t>PauseTransition</a:t>
            </a:r>
            <a:r>
              <a:rPr lang="en-US" altLang="zh-CN" sz="1050" dirty="0"/>
              <a:t> can be an option. It's a part of the JavaFX animation package that waits for a specified duration before executing an action.</a:t>
            </a:r>
            <a:endParaRPr lang="zh-CN" altLang="en-US" sz="1050" dirty="0"/>
          </a:p>
        </p:txBody>
      </p:sp>
    </p:spTree>
    <p:extLst>
      <p:ext uri="{BB962C8B-B14F-4D97-AF65-F5344CB8AC3E}">
        <p14:creationId xmlns:p14="http://schemas.microsoft.com/office/powerpoint/2010/main" val="465100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9C9-F02B-53AC-9919-4B60AEBC07E8}"/>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2C88CEAC-39AA-AD98-6152-3AB69DBC25D1}"/>
              </a:ext>
            </a:extLst>
          </p:cNvPr>
          <p:cNvSpPr>
            <a:spLocks noGrp="1"/>
          </p:cNvSpPr>
          <p:nvPr>
            <p:ph type="title"/>
          </p:nvPr>
        </p:nvSpPr>
        <p:spPr>
          <a:xfrm>
            <a:off x="191344" y="71541"/>
            <a:ext cx="7884064" cy="835874"/>
          </a:xfrm>
        </p:spPr>
        <p:txBody>
          <a:bodyPr>
            <a:noAutofit/>
          </a:bodyPr>
          <a:lstStyle/>
          <a:p>
            <a:r>
              <a:rPr lang="en-US" altLang="zh-CN" sz="2000" dirty="0"/>
              <a:t>Handle Things with Delay/Recurrence</a:t>
            </a:r>
            <a:endParaRPr lang="zh-CN" sz="2000" dirty="0"/>
          </a:p>
        </p:txBody>
      </p:sp>
      <p:sp>
        <p:nvSpPr>
          <p:cNvPr id="2" name="文本框 1">
            <a:extLst>
              <a:ext uri="{FF2B5EF4-FFF2-40B4-BE49-F238E27FC236}">
                <a16:creationId xmlns:a16="http://schemas.microsoft.com/office/drawing/2014/main" id="{634F754F-165D-7EE4-C6A0-39C97D049004}"/>
              </a:ext>
            </a:extLst>
          </p:cNvPr>
          <p:cNvSpPr txBox="1"/>
          <p:nvPr/>
        </p:nvSpPr>
        <p:spPr>
          <a:xfrm>
            <a:off x="551384" y="1124744"/>
            <a:ext cx="8856984" cy="2784737"/>
          </a:xfrm>
          <a:prstGeom prst="rect">
            <a:avLst/>
          </a:prstGeom>
          <a:noFill/>
        </p:spPr>
        <p:txBody>
          <a:bodyPr wrap="square" rtlCol="0">
            <a:spAutoFit/>
          </a:bodyPr>
          <a:lstStyle/>
          <a:p>
            <a:pPr>
              <a:lnSpc>
                <a:spcPct val="200000"/>
              </a:lnSpc>
            </a:pPr>
            <a:r>
              <a:rPr lang="en-US" altLang="zh-CN" b="1" dirty="0"/>
              <a:t>Choosing the Right Approach</a:t>
            </a:r>
          </a:p>
          <a:p>
            <a:pPr marL="285750" indent="-285750">
              <a:lnSpc>
                <a:spcPct val="200000"/>
              </a:lnSpc>
              <a:buFont typeface="Arial" panose="020B0604020202020204" pitchFamily="34" charset="0"/>
              <a:buChar char="•"/>
            </a:pPr>
            <a:r>
              <a:rPr lang="en-US" altLang="zh-CN" dirty="0"/>
              <a:t>Use </a:t>
            </a:r>
            <a:r>
              <a:rPr lang="en-US" altLang="zh-CN" b="1" dirty="0"/>
              <a:t>Timeline</a:t>
            </a:r>
            <a:r>
              <a:rPr lang="en-US" altLang="zh-CN" dirty="0"/>
              <a:t> when you want to create animations based on key frames and durations.</a:t>
            </a:r>
          </a:p>
          <a:p>
            <a:pPr marL="285750" indent="-285750">
              <a:lnSpc>
                <a:spcPct val="200000"/>
              </a:lnSpc>
              <a:buFont typeface="Arial" panose="020B0604020202020204" pitchFamily="34" charset="0"/>
              <a:buChar char="•"/>
            </a:pPr>
            <a:r>
              <a:rPr lang="en-US" altLang="zh-CN" dirty="0"/>
              <a:t>Use </a:t>
            </a:r>
            <a:r>
              <a:rPr lang="en-US" altLang="zh-CN" b="1" dirty="0" err="1"/>
              <a:t>AnimationTimer</a:t>
            </a:r>
            <a:r>
              <a:rPr lang="en-US" altLang="zh-CN" dirty="0"/>
              <a:t> for tasks that need to update or check something on every frame or want to create more complex animations that depend on the frame rate.</a:t>
            </a:r>
          </a:p>
          <a:p>
            <a:pPr marL="285750" indent="-285750">
              <a:lnSpc>
                <a:spcPct val="200000"/>
              </a:lnSpc>
              <a:buFont typeface="Arial" panose="020B0604020202020204" pitchFamily="34" charset="0"/>
              <a:buChar char="•"/>
            </a:pPr>
            <a:r>
              <a:rPr lang="en-US" altLang="zh-CN" dirty="0"/>
              <a:t>Use </a:t>
            </a:r>
            <a:r>
              <a:rPr lang="en-US" altLang="zh-CN" b="1" dirty="0" err="1"/>
              <a:t>PauseTransition</a:t>
            </a:r>
            <a:r>
              <a:rPr lang="en-US" altLang="zh-CN" dirty="0"/>
              <a:t> for a simple delay or pause in execution.</a:t>
            </a:r>
            <a:endParaRPr lang="zh-CN" altLang="en-US" dirty="0"/>
          </a:p>
        </p:txBody>
      </p:sp>
      <p:pic>
        <p:nvPicPr>
          <p:cNvPr id="5" name="图片 4">
            <a:extLst>
              <a:ext uri="{FF2B5EF4-FFF2-40B4-BE49-F238E27FC236}">
                <a16:creationId xmlns:a16="http://schemas.microsoft.com/office/drawing/2014/main" id="{D3A5D3AA-CCC1-37E1-111C-026FBDB3A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025" y="4126810"/>
            <a:ext cx="2522264" cy="2118512"/>
          </a:xfrm>
          <a:prstGeom prst="rect">
            <a:avLst/>
          </a:prstGeom>
        </p:spPr>
      </p:pic>
      <p:pic>
        <p:nvPicPr>
          <p:cNvPr id="8" name="图片 7">
            <a:extLst>
              <a:ext uri="{FF2B5EF4-FFF2-40B4-BE49-F238E27FC236}">
                <a16:creationId xmlns:a16="http://schemas.microsoft.com/office/drawing/2014/main" id="{B3968FDC-6835-AD2D-ECDD-0CF5CC92B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2113" y="4167614"/>
            <a:ext cx="2425103" cy="2036904"/>
          </a:xfrm>
          <a:prstGeom prst="rect">
            <a:avLst/>
          </a:prstGeom>
        </p:spPr>
      </p:pic>
      <p:pic>
        <p:nvPicPr>
          <p:cNvPr id="11" name="图片 10">
            <a:extLst>
              <a:ext uri="{FF2B5EF4-FFF2-40B4-BE49-F238E27FC236}">
                <a16:creationId xmlns:a16="http://schemas.microsoft.com/office/drawing/2014/main" id="{FE07F225-BD54-24C9-D095-5B3FFDCF4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040" y="4509120"/>
            <a:ext cx="4896544" cy="1117224"/>
          </a:xfrm>
          <a:prstGeom prst="rect">
            <a:avLst/>
          </a:prstGeom>
        </p:spPr>
      </p:pic>
      <p:sp>
        <p:nvSpPr>
          <p:cNvPr id="12" name="文本框 11">
            <a:extLst>
              <a:ext uri="{FF2B5EF4-FFF2-40B4-BE49-F238E27FC236}">
                <a16:creationId xmlns:a16="http://schemas.microsoft.com/office/drawing/2014/main" id="{C8F5D3BC-ED2D-8ED6-AD8B-3717E3C2141D}"/>
              </a:ext>
            </a:extLst>
          </p:cNvPr>
          <p:cNvSpPr txBox="1"/>
          <p:nvPr/>
        </p:nvSpPr>
        <p:spPr>
          <a:xfrm>
            <a:off x="1199456" y="6309320"/>
            <a:ext cx="992579" cy="369332"/>
          </a:xfrm>
          <a:prstGeom prst="rect">
            <a:avLst/>
          </a:prstGeom>
          <a:noFill/>
        </p:spPr>
        <p:txBody>
          <a:bodyPr wrap="none" rtlCol="0">
            <a:spAutoFit/>
          </a:bodyPr>
          <a:lstStyle/>
          <a:p>
            <a:r>
              <a:rPr lang="en-US" altLang="zh-CN" dirty="0"/>
              <a:t>Timeline</a:t>
            </a:r>
            <a:endParaRPr lang="zh-CN" altLang="en-US" dirty="0"/>
          </a:p>
        </p:txBody>
      </p:sp>
      <p:sp>
        <p:nvSpPr>
          <p:cNvPr id="13" name="文本框 12">
            <a:extLst>
              <a:ext uri="{FF2B5EF4-FFF2-40B4-BE49-F238E27FC236}">
                <a16:creationId xmlns:a16="http://schemas.microsoft.com/office/drawing/2014/main" id="{3309B909-030E-E0F8-13F6-9168D8264B88}"/>
              </a:ext>
            </a:extLst>
          </p:cNvPr>
          <p:cNvSpPr txBox="1"/>
          <p:nvPr/>
        </p:nvSpPr>
        <p:spPr>
          <a:xfrm>
            <a:off x="4223792" y="6309320"/>
            <a:ext cx="1158779" cy="369332"/>
          </a:xfrm>
          <a:prstGeom prst="rect">
            <a:avLst/>
          </a:prstGeom>
          <a:noFill/>
        </p:spPr>
        <p:txBody>
          <a:bodyPr wrap="none" rtlCol="0">
            <a:spAutoFit/>
          </a:bodyPr>
          <a:lstStyle/>
          <a:p>
            <a:r>
              <a:rPr lang="en-US" altLang="zh-CN" dirty="0"/>
              <a:t>Animation</a:t>
            </a:r>
            <a:endParaRPr lang="zh-CN" altLang="en-US" dirty="0"/>
          </a:p>
        </p:txBody>
      </p:sp>
      <p:sp>
        <p:nvSpPr>
          <p:cNvPr id="14" name="文本框 13">
            <a:extLst>
              <a:ext uri="{FF2B5EF4-FFF2-40B4-BE49-F238E27FC236}">
                <a16:creationId xmlns:a16="http://schemas.microsoft.com/office/drawing/2014/main" id="{C9F4662A-8C95-EEA4-8791-50ECB3811C46}"/>
              </a:ext>
            </a:extLst>
          </p:cNvPr>
          <p:cNvSpPr txBox="1"/>
          <p:nvPr/>
        </p:nvSpPr>
        <p:spPr>
          <a:xfrm>
            <a:off x="8075367" y="5721097"/>
            <a:ext cx="1657890" cy="369332"/>
          </a:xfrm>
          <a:prstGeom prst="rect">
            <a:avLst/>
          </a:prstGeom>
          <a:noFill/>
        </p:spPr>
        <p:txBody>
          <a:bodyPr wrap="none" rtlCol="0">
            <a:spAutoFit/>
          </a:bodyPr>
          <a:lstStyle/>
          <a:p>
            <a:r>
              <a:rPr lang="en-US" altLang="zh-CN" dirty="0" err="1"/>
              <a:t>PauseTransition</a:t>
            </a:r>
            <a:endParaRPr lang="zh-CN" altLang="en-US" dirty="0"/>
          </a:p>
        </p:txBody>
      </p:sp>
    </p:spTree>
    <p:extLst>
      <p:ext uri="{BB962C8B-B14F-4D97-AF65-F5344CB8AC3E}">
        <p14:creationId xmlns:p14="http://schemas.microsoft.com/office/powerpoint/2010/main" val="165017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9C9-F02B-53AC-9919-4B60AEBC07E8}"/>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2C88CEAC-39AA-AD98-6152-3AB69DBC25D1}"/>
              </a:ext>
            </a:extLst>
          </p:cNvPr>
          <p:cNvSpPr>
            <a:spLocks noGrp="1"/>
          </p:cNvSpPr>
          <p:nvPr>
            <p:ph type="title"/>
          </p:nvPr>
        </p:nvSpPr>
        <p:spPr>
          <a:xfrm>
            <a:off x="191344" y="71541"/>
            <a:ext cx="7884064" cy="835874"/>
          </a:xfrm>
        </p:spPr>
        <p:txBody>
          <a:bodyPr>
            <a:noAutofit/>
          </a:bodyPr>
          <a:lstStyle/>
          <a:p>
            <a:r>
              <a:rPr lang="en-US" altLang="zh-CN" sz="2000" dirty="0"/>
              <a:t>Handle Things with Delay/Recurrence</a:t>
            </a:r>
            <a:endParaRPr lang="zh-CN" sz="2000" dirty="0"/>
          </a:p>
        </p:txBody>
      </p:sp>
      <p:sp>
        <p:nvSpPr>
          <p:cNvPr id="3" name="文本框 2">
            <a:extLst>
              <a:ext uri="{FF2B5EF4-FFF2-40B4-BE49-F238E27FC236}">
                <a16:creationId xmlns:a16="http://schemas.microsoft.com/office/drawing/2014/main" id="{E38786F5-AB4C-272A-BB38-FF201AE20891}"/>
              </a:ext>
            </a:extLst>
          </p:cNvPr>
          <p:cNvSpPr txBox="1"/>
          <p:nvPr/>
        </p:nvSpPr>
        <p:spPr>
          <a:xfrm>
            <a:off x="695400" y="980250"/>
            <a:ext cx="4240263" cy="5786199"/>
          </a:xfrm>
          <a:prstGeom prst="rect">
            <a:avLst/>
          </a:prstGeom>
          <a:noFill/>
          <a:ln>
            <a:solidFill>
              <a:schemeClr val="tx1"/>
            </a:solidFill>
          </a:ln>
        </p:spPr>
        <p:txBody>
          <a:bodyPr wrap="none" rtlCol="0">
            <a:spAutoFit/>
          </a:bodyPr>
          <a:lstStyle/>
          <a:p>
            <a:r>
              <a:rPr lang="en-US" altLang="zh-CN" sz="500" b="0" dirty="0">
                <a:solidFill>
                  <a:srgbClr val="4B69C6"/>
                </a:solidFill>
                <a:effectLst/>
                <a:latin typeface="Consolas" panose="020B0609020204030204" pitchFamily="49" charset="0"/>
              </a:rPr>
              <a:t>import</a:t>
            </a:r>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javafx</a:t>
            </a:r>
            <a:r>
              <a:rPr lang="en-US" altLang="zh-CN" sz="500" b="0" dirty="0" err="1">
                <a:solidFill>
                  <a:srgbClr val="777777"/>
                </a:solidFill>
                <a:effectLst/>
                <a:latin typeface="Consolas" panose="020B0609020204030204" pitchFamily="49" charset="0"/>
              </a:rPr>
              <a:t>.</a:t>
            </a:r>
            <a:r>
              <a:rPr lang="en-US" altLang="zh-CN" sz="500" b="1" dirty="0" err="1">
                <a:solidFill>
                  <a:srgbClr val="7A3E9D"/>
                </a:solidFill>
                <a:effectLst/>
                <a:latin typeface="Consolas" panose="020B0609020204030204" pitchFamily="49" charset="0"/>
              </a:rPr>
              <a:t>geometry</a:t>
            </a:r>
            <a:r>
              <a:rPr lang="en-US" altLang="zh-CN" sz="500" b="0" dirty="0" err="1">
                <a:solidFill>
                  <a:srgbClr val="777777"/>
                </a:solidFill>
                <a:effectLst/>
                <a:latin typeface="Consolas" panose="020B0609020204030204" pitchFamily="49" charset="0"/>
              </a:rPr>
              <a:t>.</a:t>
            </a:r>
            <a:r>
              <a:rPr lang="en-US" altLang="zh-CN" sz="500" b="1" dirty="0" err="1">
                <a:solidFill>
                  <a:srgbClr val="7A3E9D"/>
                </a:solidFill>
                <a:effectLst/>
                <a:latin typeface="Consolas" panose="020B0609020204030204" pitchFamily="49" charset="0"/>
              </a:rPr>
              <a:t>Insets</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4B69C6"/>
                </a:solidFill>
                <a:effectLst/>
                <a:latin typeface="Consolas" panose="020B0609020204030204" pitchFamily="49" charset="0"/>
              </a:rPr>
              <a:t>public</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class</a:t>
            </a:r>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CallerMaintainPopUp</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extends</a:t>
            </a:r>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Application</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private</a:t>
            </a:r>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SalaryV1</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salary</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1" dirty="0">
                <a:solidFill>
                  <a:srgbClr val="7A3E9D"/>
                </a:solidFill>
                <a:effectLst/>
                <a:latin typeface="Consolas" panose="020B0609020204030204" pitchFamily="49" charset="0"/>
              </a:rPr>
              <a:t>Override</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public</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void</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start</a:t>
            </a:r>
            <a:r>
              <a:rPr lang="en-US" altLang="zh-CN" sz="500" b="0" dirty="0">
                <a:solidFill>
                  <a:srgbClr val="777777"/>
                </a:solidFill>
                <a:effectLst/>
                <a:latin typeface="Consolas" panose="020B0609020204030204" pitchFamily="49" charset="0"/>
              </a:rPr>
              <a:t>(</a:t>
            </a:r>
            <a:r>
              <a:rPr lang="en-US" altLang="zh-CN" sz="500" b="1" dirty="0">
                <a:solidFill>
                  <a:srgbClr val="7A3E9D"/>
                </a:solidFill>
                <a:effectLst/>
                <a:latin typeface="Consolas" panose="020B0609020204030204" pitchFamily="49" charset="0"/>
              </a:rPr>
              <a:t>Stage</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primaryStage</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throws</a:t>
            </a:r>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Exception</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salary</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SalaryV1</a:t>
            </a:r>
            <a:r>
              <a:rPr lang="en-US" altLang="zh-CN" sz="500" b="0" dirty="0">
                <a:solidFill>
                  <a:srgbClr val="777777"/>
                </a:solidFill>
                <a:effectLst/>
                <a:latin typeface="Consolas" panose="020B0609020204030204" pitchFamily="49" charset="0"/>
              </a:rPr>
              <a:t>(</a:t>
            </a:r>
            <a:r>
              <a:rPr lang="en-US" altLang="zh-CN" sz="500" b="0" dirty="0">
                <a:solidFill>
                  <a:srgbClr val="9C5D27"/>
                </a:solidFill>
                <a:effectLst/>
                <a:latin typeface="Consolas" panose="020B0609020204030204" pitchFamily="49" charset="0"/>
              </a:rPr>
              <a:t>4000</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9C5D27"/>
                </a:solidFill>
                <a:effectLst/>
                <a:latin typeface="Consolas" panose="020B0609020204030204" pitchFamily="49" charset="0"/>
              </a:rPr>
              <a:t>false</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You need to check the tax!</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VBox</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root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err="1">
                <a:solidFill>
                  <a:srgbClr val="AA3731"/>
                </a:solidFill>
                <a:effectLst/>
                <a:latin typeface="Consolas" panose="020B0609020204030204" pitchFamily="49" charset="0"/>
              </a:rPr>
              <a:t>VBox</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root</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setAlignment</a:t>
            </a:r>
            <a:r>
              <a:rPr lang="en-US" altLang="zh-CN" sz="500" b="0" dirty="0">
                <a:solidFill>
                  <a:srgbClr val="777777"/>
                </a:solidFill>
                <a:effectLst/>
                <a:latin typeface="Consolas" panose="020B0609020204030204" pitchFamily="49" charset="0"/>
              </a:rPr>
              <a:t>(</a:t>
            </a:r>
            <a:r>
              <a:rPr lang="en-US" altLang="zh-CN" sz="500" b="1" dirty="0" err="1">
                <a:solidFill>
                  <a:srgbClr val="7A3E9D"/>
                </a:solidFill>
                <a:effectLst/>
                <a:latin typeface="Consolas" panose="020B0609020204030204" pitchFamily="49" charset="0"/>
              </a:rPr>
              <a:t>Pos</a:t>
            </a:r>
            <a:r>
              <a:rPr lang="en-US" altLang="zh-CN" sz="500" b="0" dirty="0" err="1">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CENTER</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777777"/>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info labels</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Label</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currentSalaryLabel</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Label</a:t>
            </a:r>
            <a:r>
              <a:rPr lang="en-US" altLang="zh-CN" sz="500" b="0" dirty="0">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getSalaryInfo</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Label</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permanentWarningLabel</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Label</a:t>
            </a:r>
            <a:r>
              <a:rPr lang="en-US" altLang="zh-CN" sz="500" b="0" dirty="0">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getPermanentWarningInfo</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Label</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temporaryWarningLabel</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Label</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temporaryWarningLabel</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setStyle</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a:t>
            </a:r>
            <a:r>
              <a:rPr lang="en-US" altLang="zh-CN" sz="500" b="0" dirty="0" err="1">
                <a:solidFill>
                  <a:srgbClr val="448C27"/>
                </a:solidFill>
                <a:effectLst/>
                <a:latin typeface="Consolas" panose="020B0609020204030204" pitchFamily="49" charset="0"/>
              </a:rPr>
              <a:t>fx</a:t>
            </a:r>
            <a:r>
              <a:rPr lang="en-US" altLang="zh-CN" sz="500" b="0" dirty="0">
                <a:solidFill>
                  <a:srgbClr val="448C27"/>
                </a:solidFill>
                <a:effectLst/>
                <a:latin typeface="Consolas" panose="020B0609020204030204" pitchFamily="49" charset="0"/>
              </a:rPr>
              <a:t>-text-fill: red;</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777777"/>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add salary button</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Button</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button</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Button</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Add 50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777777"/>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bind the event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button</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setOnMouseClicked</a:t>
            </a:r>
            <a:r>
              <a:rPr lang="en-US" altLang="zh-CN" sz="500" b="0" dirty="0">
                <a:solidFill>
                  <a:srgbClr val="777777"/>
                </a:solidFill>
                <a:effectLst/>
                <a:latin typeface="Consolas" panose="020B0609020204030204" pitchFamily="49" charset="0"/>
              </a:rPr>
              <a:t>(</a:t>
            </a:r>
            <a:r>
              <a:rPr lang="en-US" altLang="zh-CN" sz="500" b="0" dirty="0">
                <a:solidFill>
                  <a:srgbClr val="7A3E9D"/>
                </a:solidFill>
                <a:effectLst/>
                <a:latin typeface="Consolas" panose="020B0609020204030204" pitchFamily="49" charset="0"/>
              </a:rPr>
              <a:t>e</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-&gt;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setBasic</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getBasic</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9C5D27"/>
                </a:solidFill>
                <a:effectLst/>
                <a:latin typeface="Consolas" panose="020B0609020204030204" pitchFamily="49" charset="0"/>
              </a:rPr>
              <a:t>50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currentSalaryLabel</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setText</a:t>
            </a:r>
            <a:r>
              <a:rPr lang="en-US" altLang="zh-CN" sz="500" b="0" dirty="0">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getSalaryInfo</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permanentWarningLabel</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setText</a:t>
            </a:r>
            <a:r>
              <a:rPr lang="en-US" altLang="zh-CN" sz="500" b="0" dirty="0">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getPermanentWarningInfo</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if</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getBasic</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&gt;</a:t>
            </a:r>
            <a:r>
              <a:rPr lang="en-US" altLang="zh-CN" sz="500" b="0" dirty="0">
                <a:solidFill>
                  <a:srgbClr val="333333"/>
                </a:solidFill>
                <a:effectLst/>
                <a:latin typeface="Consolas" panose="020B0609020204030204" pitchFamily="49" charset="0"/>
              </a:rPr>
              <a:t> </a:t>
            </a:r>
            <a:r>
              <a:rPr lang="en-US" altLang="zh-CN" sz="500" b="0" dirty="0">
                <a:solidFill>
                  <a:srgbClr val="9C5D27"/>
                </a:solidFill>
                <a:effectLst/>
                <a:latin typeface="Consolas" panose="020B0609020204030204" pitchFamily="49" charset="0"/>
              </a:rPr>
              <a:t>5000</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&amp;&amp;</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isTaxExempt</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777777"/>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Pop-up temporary hint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temporaryWarningLabel</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setText</a:t>
            </a:r>
            <a:r>
              <a:rPr lang="en-US" altLang="zh-CN" sz="500" b="0" dirty="0">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getTemporaryWarningInfo</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Timeline</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timeline</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Timeline</a:t>
            </a:r>
            <a:r>
              <a:rPr lang="en-US" altLang="zh-CN" sz="500" b="0" dirty="0">
                <a:solidFill>
                  <a:srgbClr val="777777"/>
                </a:solidFill>
                <a:effectLst/>
                <a:latin typeface="Consolas" panose="020B0609020204030204" pitchFamily="49" charset="0"/>
              </a:rPr>
              <a:t>(</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err="1">
                <a:solidFill>
                  <a:srgbClr val="AA3731"/>
                </a:solidFill>
                <a:effectLst/>
                <a:latin typeface="Consolas" panose="020B0609020204030204" pitchFamily="49" charset="0"/>
              </a:rPr>
              <a:t>KeyFrame</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Duration</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seconds</a:t>
            </a:r>
            <a:r>
              <a:rPr lang="en-US" altLang="zh-CN" sz="500" b="0" dirty="0">
                <a:solidFill>
                  <a:srgbClr val="777777"/>
                </a:solidFill>
                <a:effectLst/>
                <a:latin typeface="Consolas" panose="020B0609020204030204" pitchFamily="49" charset="0"/>
              </a:rPr>
              <a:t>(</a:t>
            </a:r>
            <a:r>
              <a:rPr lang="en-US" altLang="zh-CN" sz="500" b="0" dirty="0">
                <a:solidFill>
                  <a:srgbClr val="9C5D27"/>
                </a:solidFill>
                <a:effectLst/>
                <a:latin typeface="Consolas" panose="020B0609020204030204" pitchFamily="49" charset="0"/>
              </a:rPr>
              <a:t>1</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ae</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-&gt;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temporaryWarningLabel</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setText</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Set the label's text to empty after 1 seconds</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timeline</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play</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root</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getChildren</a:t>
            </a:r>
            <a:r>
              <a:rPr lang="en-US" altLang="zh-CN" sz="500" b="0" dirty="0">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addAll</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currentSalaryLabel</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button</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permanentWarningLabel</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temporaryWarningLabel</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777777"/>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set margin</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VBox</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setMargin</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currentSalaryLabel</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Insets</a:t>
            </a:r>
            <a:r>
              <a:rPr lang="en-US" altLang="zh-CN" sz="500" b="0" dirty="0">
                <a:solidFill>
                  <a:srgbClr val="777777"/>
                </a:solidFill>
                <a:effectLst/>
                <a:latin typeface="Consolas" panose="020B0609020204030204" pitchFamily="49" charset="0"/>
              </a:rPr>
              <a:t>(</a:t>
            </a:r>
            <a:r>
              <a:rPr lang="en-US" altLang="zh-CN" sz="500" b="0" dirty="0">
                <a:solidFill>
                  <a:srgbClr val="9C5D27"/>
                </a:solidFill>
                <a:effectLst/>
                <a:latin typeface="Consolas" panose="020B0609020204030204" pitchFamily="49" charset="0"/>
              </a:rPr>
              <a:t>10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VBox</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setMargin</a:t>
            </a:r>
            <a:r>
              <a:rPr lang="en-US" altLang="zh-CN" sz="500" b="0" dirty="0">
                <a:solidFill>
                  <a:srgbClr val="777777"/>
                </a:solidFill>
                <a:effectLst/>
                <a:latin typeface="Consolas" panose="020B0609020204030204" pitchFamily="49" charset="0"/>
              </a:rPr>
              <a:t>(</a:t>
            </a:r>
            <a:r>
              <a:rPr lang="en-US" altLang="zh-CN" sz="500" b="0" dirty="0">
                <a:solidFill>
                  <a:srgbClr val="7A3E9D"/>
                </a:solidFill>
                <a:effectLst/>
                <a:latin typeface="Consolas" panose="020B0609020204030204" pitchFamily="49" charset="0"/>
              </a:rPr>
              <a:t>button</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Insets</a:t>
            </a:r>
            <a:r>
              <a:rPr lang="en-US" altLang="zh-CN" sz="500" b="0" dirty="0">
                <a:solidFill>
                  <a:srgbClr val="777777"/>
                </a:solidFill>
                <a:effectLst/>
                <a:latin typeface="Consolas" panose="020B0609020204030204" pitchFamily="49" charset="0"/>
              </a:rPr>
              <a:t>(</a:t>
            </a:r>
            <a:r>
              <a:rPr lang="en-US" altLang="zh-CN" sz="500" b="0" dirty="0">
                <a:solidFill>
                  <a:srgbClr val="9C5D27"/>
                </a:solidFill>
                <a:effectLst/>
                <a:latin typeface="Consolas" panose="020B0609020204030204" pitchFamily="49" charset="0"/>
              </a:rPr>
              <a:t>10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VBox</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setMargin</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permanentWarningLabel</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Insets</a:t>
            </a:r>
            <a:r>
              <a:rPr lang="en-US" altLang="zh-CN" sz="500" b="0" dirty="0">
                <a:solidFill>
                  <a:srgbClr val="777777"/>
                </a:solidFill>
                <a:effectLst/>
                <a:latin typeface="Consolas" panose="020B0609020204030204" pitchFamily="49" charset="0"/>
              </a:rPr>
              <a:t>(</a:t>
            </a:r>
            <a:r>
              <a:rPr lang="en-US" altLang="zh-CN" sz="500" b="0" dirty="0">
                <a:solidFill>
                  <a:srgbClr val="9C5D27"/>
                </a:solidFill>
                <a:effectLst/>
                <a:latin typeface="Consolas" panose="020B0609020204030204" pitchFamily="49" charset="0"/>
              </a:rPr>
              <a:t>10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VBox</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setMargin</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temporaryWarningLabel</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Insets</a:t>
            </a:r>
            <a:r>
              <a:rPr lang="en-US" altLang="zh-CN" sz="500" b="0" dirty="0">
                <a:solidFill>
                  <a:srgbClr val="777777"/>
                </a:solidFill>
                <a:effectLst/>
                <a:latin typeface="Consolas" panose="020B0609020204030204" pitchFamily="49" charset="0"/>
              </a:rPr>
              <a:t>(</a:t>
            </a:r>
            <a:r>
              <a:rPr lang="en-US" altLang="zh-CN" sz="500" b="0" dirty="0">
                <a:solidFill>
                  <a:srgbClr val="9C5D27"/>
                </a:solidFill>
                <a:effectLst/>
                <a:latin typeface="Consolas" panose="020B0609020204030204" pitchFamily="49" charset="0"/>
              </a:rPr>
              <a:t>10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777777"/>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create scene</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Scene</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scene</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Scene</a:t>
            </a:r>
            <a:r>
              <a:rPr lang="en-US" altLang="zh-CN" sz="500" b="0" dirty="0">
                <a:solidFill>
                  <a:srgbClr val="777777"/>
                </a:solidFill>
                <a:effectLst/>
                <a:latin typeface="Consolas" panose="020B0609020204030204" pitchFamily="49" charset="0"/>
              </a:rPr>
              <a:t>(</a:t>
            </a:r>
            <a:r>
              <a:rPr lang="en-US" altLang="zh-CN" sz="500" b="0" dirty="0">
                <a:solidFill>
                  <a:srgbClr val="7A3E9D"/>
                </a:solidFill>
                <a:effectLst/>
                <a:latin typeface="Consolas" panose="020B0609020204030204" pitchFamily="49" charset="0"/>
              </a:rPr>
              <a:t>root</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9C5D27"/>
                </a:solidFill>
                <a:effectLst/>
                <a:latin typeface="Consolas" panose="020B0609020204030204" pitchFamily="49" charset="0"/>
              </a:rPr>
              <a:t>400</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9C5D27"/>
                </a:solidFill>
                <a:effectLst/>
                <a:latin typeface="Consolas" panose="020B0609020204030204" pitchFamily="49" charset="0"/>
              </a:rPr>
              <a:t>200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primaryStage</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setTitle</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Caller Maintain</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primaryStage</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setScene</a:t>
            </a:r>
            <a:r>
              <a:rPr lang="en-US" altLang="zh-CN" sz="500" b="0" dirty="0">
                <a:solidFill>
                  <a:srgbClr val="777777"/>
                </a:solidFill>
                <a:effectLst/>
                <a:latin typeface="Consolas" panose="020B0609020204030204" pitchFamily="49" charset="0"/>
              </a:rPr>
              <a:t>(</a:t>
            </a:r>
            <a:r>
              <a:rPr lang="en-US" altLang="zh-CN" sz="500" b="0" dirty="0">
                <a:solidFill>
                  <a:srgbClr val="7A3E9D"/>
                </a:solidFill>
                <a:effectLst/>
                <a:latin typeface="Consolas" panose="020B0609020204030204" pitchFamily="49" charset="0"/>
              </a:rPr>
              <a:t>scene</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primaryStage</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show</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private</a:t>
            </a:r>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String</a:t>
            </a:r>
            <a:r>
              <a:rPr lang="en-US" altLang="zh-CN" sz="500" b="0" dirty="0">
                <a:solidFill>
                  <a:srgbClr val="333333"/>
                </a:solidFill>
                <a:effectLst/>
                <a:latin typeface="Consolas" panose="020B0609020204030204" pitchFamily="49" charset="0"/>
              </a:rPr>
              <a:t> </a:t>
            </a:r>
            <a:r>
              <a:rPr lang="en-US" altLang="zh-CN" sz="500" b="1" dirty="0" err="1">
                <a:solidFill>
                  <a:srgbClr val="AA3731"/>
                </a:solidFill>
                <a:effectLst/>
                <a:latin typeface="Consolas" panose="020B0609020204030204" pitchFamily="49" charset="0"/>
              </a:rPr>
              <a:t>getSalaryInfo</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return</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Current salary: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getBasic</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private</a:t>
            </a:r>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String</a:t>
            </a:r>
            <a:r>
              <a:rPr lang="en-US" altLang="zh-CN" sz="500" b="0" dirty="0">
                <a:solidFill>
                  <a:srgbClr val="333333"/>
                </a:solidFill>
                <a:effectLst/>
                <a:latin typeface="Consolas" panose="020B0609020204030204" pitchFamily="49" charset="0"/>
              </a:rPr>
              <a:t> </a:t>
            </a:r>
            <a:r>
              <a:rPr lang="en-US" altLang="zh-CN" sz="500" b="1" dirty="0" err="1">
                <a:solidFill>
                  <a:srgbClr val="AA3731"/>
                </a:solidFill>
                <a:effectLst/>
                <a:latin typeface="Consolas" panose="020B0609020204030204" pitchFamily="49" charset="0"/>
              </a:rPr>
              <a:t>getPermanentWarningInfo</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if</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getBasic</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&gt;</a:t>
            </a:r>
            <a:r>
              <a:rPr lang="en-US" altLang="zh-CN" sz="500" b="0" dirty="0">
                <a:solidFill>
                  <a:srgbClr val="333333"/>
                </a:solidFill>
                <a:effectLst/>
                <a:latin typeface="Consolas" panose="020B0609020204030204" pitchFamily="49" charset="0"/>
              </a:rPr>
              <a:t> </a:t>
            </a:r>
            <a:r>
              <a:rPr lang="en-US" altLang="zh-CN" sz="500" b="0" dirty="0">
                <a:solidFill>
                  <a:srgbClr val="9C5D27"/>
                </a:solidFill>
                <a:effectLst/>
                <a:latin typeface="Consolas" panose="020B0609020204030204" pitchFamily="49" charset="0"/>
              </a:rPr>
              <a:t>5000</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if</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isTaxExempt</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return</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Hint: You are tax exempted!</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else</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return</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Warning from the system: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getWarningPrompt</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else</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return</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No warning from the system</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private</a:t>
            </a:r>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String</a:t>
            </a:r>
            <a:r>
              <a:rPr lang="en-US" altLang="zh-CN" sz="500" b="0" dirty="0">
                <a:solidFill>
                  <a:srgbClr val="333333"/>
                </a:solidFill>
                <a:effectLst/>
                <a:latin typeface="Consolas" panose="020B0609020204030204" pitchFamily="49" charset="0"/>
              </a:rPr>
              <a:t> </a:t>
            </a:r>
            <a:r>
              <a:rPr lang="en-US" altLang="zh-CN" sz="500" b="1" dirty="0" err="1">
                <a:solidFill>
                  <a:srgbClr val="AA3731"/>
                </a:solidFill>
                <a:effectLst/>
                <a:latin typeface="Consolas" panose="020B0609020204030204" pitchFamily="49" charset="0"/>
              </a:rPr>
              <a:t>getTemporaryWarningInfo</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return</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Salary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getBasic</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 is more than 5000 without tax exemption!</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public</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static</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void</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main</a:t>
            </a:r>
            <a:r>
              <a:rPr lang="en-US" altLang="zh-CN" sz="500" b="0" dirty="0">
                <a:solidFill>
                  <a:srgbClr val="777777"/>
                </a:solidFill>
                <a:effectLst/>
                <a:latin typeface="Consolas" panose="020B0609020204030204" pitchFamily="49" charset="0"/>
              </a:rPr>
              <a:t>(</a:t>
            </a:r>
            <a:r>
              <a:rPr lang="en-US" altLang="zh-CN" sz="500" b="1" dirty="0">
                <a:solidFill>
                  <a:srgbClr val="7A3E9D"/>
                </a:solidFill>
                <a:effectLst/>
                <a:latin typeface="Consolas" panose="020B0609020204030204" pitchFamily="49" charset="0"/>
              </a:rPr>
              <a:t>String</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args</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launch</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args</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p:txBody>
      </p:sp>
      <p:sp>
        <p:nvSpPr>
          <p:cNvPr id="6" name="文本框 5">
            <a:extLst>
              <a:ext uri="{FF2B5EF4-FFF2-40B4-BE49-F238E27FC236}">
                <a16:creationId xmlns:a16="http://schemas.microsoft.com/office/drawing/2014/main" id="{D0DE66B5-E826-E63A-67F9-86AF3D0061AF}"/>
              </a:ext>
            </a:extLst>
          </p:cNvPr>
          <p:cNvSpPr txBox="1"/>
          <p:nvPr/>
        </p:nvSpPr>
        <p:spPr>
          <a:xfrm>
            <a:off x="3491104" y="1104734"/>
            <a:ext cx="1281120" cy="769441"/>
          </a:xfrm>
          <a:prstGeom prst="rect">
            <a:avLst/>
          </a:prstGeom>
          <a:noFill/>
          <a:ln>
            <a:solidFill>
              <a:schemeClr val="tx1"/>
            </a:solidFill>
          </a:ln>
        </p:spPr>
        <p:txBody>
          <a:bodyPr wrap="none" rtlCol="0">
            <a:spAutoFit/>
          </a:bodyPr>
          <a:lstStyle/>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animation</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KeyFrame</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animation</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Timeline</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application</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Application</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geometry</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Pos</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scene</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Scene</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scene</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control</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Button</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scene</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control</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Label</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scene</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layout</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VBox</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stage</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Stage</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util</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Duration</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geometry</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Insets</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p:txBody>
      </p:sp>
      <p:sp>
        <p:nvSpPr>
          <p:cNvPr id="7" name="文本框 6">
            <a:extLst>
              <a:ext uri="{FF2B5EF4-FFF2-40B4-BE49-F238E27FC236}">
                <a16:creationId xmlns:a16="http://schemas.microsoft.com/office/drawing/2014/main" id="{F158B759-2DBB-4587-3AA6-B5844B266C33}"/>
              </a:ext>
            </a:extLst>
          </p:cNvPr>
          <p:cNvSpPr txBox="1"/>
          <p:nvPr/>
        </p:nvSpPr>
        <p:spPr>
          <a:xfrm>
            <a:off x="5519936" y="1121870"/>
            <a:ext cx="4275529" cy="5478423"/>
          </a:xfrm>
          <a:prstGeom prst="rect">
            <a:avLst/>
          </a:prstGeom>
          <a:noFill/>
          <a:ln>
            <a:solidFill>
              <a:schemeClr val="tx1"/>
            </a:solidFill>
          </a:ln>
        </p:spPr>
        <p:txBody>
          <a:bodyPr wrap="none" rtlCol="0">
            <a:spAutoFit/>
          </a:bodyPr>
          <a:lstStyle/>
          <a:p>
            <a:r>
              <a:rPr lang="en-US" altLang="zh-CN" sz="500" b="0" dirty="0">
                <a:solidFill>
                  <a:srgbClr val="4B69C6"/>
                </a:solidFill>
                <a:effectLst/>
                <a:latin typeface="Consolas" panose="020B0609020204030204" pitchFamily="49" charset="0"/>
              </a:rPr>
              <a:t>public</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class</a:t>
            </a:r>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CalleeMaintainPopUp</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extends</a:t>
            </a:r>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Application</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private</a:t>
            </a:r>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SalaryV2</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salary</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1" dirty="0">
                <a:solidFill>
                  <a:srgbClr val="7A3E9D"/>
                </a:solidFill>
                <a:effectLst/>
                <a:latin typeface="Consolas" panose="020B0609020204030204" pitchFamily="49" charset="0"/>
              </a:rPr>
              <a:t>Override</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public</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void</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start</a:t>
            </a:r>
            <a:r>
              <a:rPr lang="en-US" altLang="zh-CN" sz="500" b="0" dirty="0">
                <a:solidFill>
                  <a:srgbClr val="777777"/>
                </a:solidFill>
                <a:effectLst/>
                <a:latin typeface="Consolas" panose="020B0609020204030204" pitchFamily="49" charset="0"/>
              </a:rPr>
              <a:t>(</a:t>
            </a:r>
            <a:r>
              <a:rPr lang="en-US" altLang="zh-CN" sz="500" b="1" dirty="0">
                <a:solidFill>
                  <a:srgbClr val="7A3E9D"/>
                </a:solidFill>
                <a:effectLst/>
                <a:latin typeface="Consolas" panose="020B0609020204030204" pitchFamily="49" charset="0"/>
              </a:rPr>
              <a:t>Stage</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primaryStage</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throws</a:t>
            </a:r>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Exception</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salary</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SalaryV2</a:t>
            </a:r>
            <a:r>
              <a:rPr lang="en-US" altLang="zh-CN" sz="500" b="0" dirty="0">
                <a:solidFill>
                  <a:srgbClr val="777777"/>
                </a:solidFill>
                <a:effectLst/>
                <a:latin typeface="Consolas" panose="020B0609020204030204" pitchFamily="49" charset="0"/>
              </a:rPr>
              <a:t>(</a:t>
            </a:r>
            <a:r>
              <a:rPr lang="en-US" altLang="zh-CN" sz="500" b="0" dirty="0">
                <a:solidFill>
                  <a:srgbClr val="9C5D27"/>
                </a:solidFill>
                <a:effectLst/>
                <a:latin typeface="Consolas" panose="020B0609020204030204" pitchFamily="49" charset="0"/>
              </a:rPr>
              <a:t>4000</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9C5D27"/>
                </a:solidFill>
                <a:effectLst/>
                <a:latin typeface="Consolas" panose="020B0609020204030204" pitchFamily="49" charset="0"/>
              </a:rPr>
              <a:t>false</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You need to check the tax!</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VBox</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root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err="1">
                <a:solidFill>
                  <a:srgbClr val="AA3731"/>
                </a:solidFill>
                <a:effectLst/>
                <a:latin typeface="Consolas" panose="020B0609020204030204" pitchFamily="49" charset="0"/>
              </a:rPr>
              <a:t>VBox</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root</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setAlignment</a:t>
            </a:r>
            <a:r>
              <a:rPr lang="en-US" altLang="zh-CN" sz="500" b="0" dirty="0">
                <a:solidFill>
                  <a:srgbClr val="777777"/>
                </a:solidFill>
                <a:effectLst/>
                <a:latin typeface="Consolas" panose="020B0609020204030204" pitchFamily="49" charset="0"/>
              </a:rPr>
              <a:t>(</a:t>
            </a:r>
            <a:r>
              <a:rPr lang="en-US" altLang="zh-CN" sz="500" b="1" dirty="0" err="1">
                <a:solidFill>
                  <a:srgbClr val="7A3E9D"/>
                </a:solidFill>
                <a:effectLst/>
                <a:latin typeface="Consolas" panose="020B0609020204030204" pitchFamily="49" charset="0"/>
              </a:rPr>
              <a:t>Pos</a:t>
            </a:r>
            <a:r>
              <a:rPr lang="en-US" altLang="zh-CN" sz="500" b="0" dirty="0" err="1">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CENTER</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777777"/>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info labels</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Label</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currentSalaryLabel</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Label</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Label</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permanentWarningLabel</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Label</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Label</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temporaryWarningLabel</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Label</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temporaryWarningLabel</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setStyle</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a:t>
            </a:r>
            <a:r>
              <a:rPr lang="en-US" altLang="zh-CN" sz="500" b="0" dirty="0" err="1">
                <a:solidFill>
                  <a:srgbClr val="448C27"/>
                </a:solidFill>
                <a:effectLst/>
                <a:latin typeface="Consolas" panose="020B0609020204030204" pitchFamily="49" charset="0"/>
              </a:rPr>
              <a:t>fx</a:t>
            </a:r>
            <a:r>
              <a:rPr lang="en-US" altLang="zh-CN" sz="500" b="0" dirty="0">
                <a:solidFill>
                  <a:srgbClr val="448C27"/>
                </a:solidFill>
                <a:effectLst/>
                <a:latin typeface="Consolas" panose="020B0609020204030204" pitchFamily="49" charset="0"/>
              </a:rPr>
              <a:t>-text-fill: red;</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777777"/>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bind info</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currentSalaryLabel</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textProperty</a:t>
            </a:r>
            <a:r>
              <a:rPr lang="en-US" altLang="zh-CN" sz="500" b="0" dirty="0">
                <a:solidFill>
                  <a:srgbClr val="777777"/>
                </a:solidFill>
                <a:effectLst/>
                <a:latin typeface="Consolas" panose="020B0609020204030204" pitchFamily="49" charset="0"/>
              </a:rPr>
              <a:t>().</a:t>
            </a:r>
            <a:r>
              <a:rPr lang="en-US" altLang="zh-CN" sz="500" b="1" dirty="0">
                <a:solidFill>
                  <a:srgbClr val="AA3731"/>
                </a:solidFill>
                <a:effectLst/>
                <a:latin typeface="Consolas" panose="020B0609020204030204" pitchFamily="49" charset="0"/>
              </a:rPr>
              <a:t>bind</a:t>
            </a:r>
            <a:r>
              <a:rPr lang="en-US" altLang="zh-CN" sz="500" b="0" dirty="0">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getSalaryInfoExpression</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permanentWarningLabel</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textProperty</a:t>
            </a:r>
            <a:r>
              <a:rPr lang="en-US" altLang="zh-CN" sz="500" b="0" dirty="0">
                <a:solidFill>
                  <a:srgbClr val="777777"/>
                </a:solidFill>
                <a:effectLst/>
                <a:latin typeface="Consolas" panose="020B0609020204030204" pitchFamily="49" charset="0"/>
              </a:rPr>
              <a:t>().</a:t>
            </a:r>
            <a:r>
              <a:rPr lang="en-US" altLang="zh-CN" sz="500" b="1" dirty="0">
                <a:solidFill>
                  <a:srgbClr val="AA3731"/>
                </a:solidFill>
                <a:effectLst/>
                <a:latin typeface="Consolas" panose="020B0609020204030204" pitchFamily="49" charset="0"/>
              </a:rPr>
              <a:t>bind</a:t>
            </a:r>
            <a:r>
              <a:rPr lang="en-US" altLang="zh-CN" sz="500" b="0" dirty="0">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getPermanentWarningExpression</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777777"/>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add salary button</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Button</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button</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Button</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Add 50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777777"/>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bind the event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button</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setOnMouseClicked</a:t>
            </a:r>
            <a:r>
              <a:rPr lang="en-US" altLang="zh-CN" sz="500" b="0" dirty="0">
                <a:solidFill>
                  <a:srgbClr val="777777"/>
                </a:solidFill>
                <a:effectLst/>
                <a:latin typeface="Consolas" panose="020B0609020204030204" pitchFamily="49" charset="0"/>
              </a:rPr>
              <a:t>(</a:t>
            </a:r>
            <a:r>
              <a:rPr lang="en-US" altLang="zh-CN" sz="500" b="0" dirty="0">
                <a:solidFill>
                  <a:srgbClr val="7A3E9D"/>
                </a:solidFill>
                <a:effectLst/>
                <a:latin typeface="Consolas" panose="020B0609020204030204" pitchFamily="49" charset="0"/>
              </a:rPr>
              <a:t>e</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-&gt;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setBasic</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getBasic</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9C5D27"/>
                </a:solidFill>
                <a:effectLst/>
                <a:latin typeface="Consolas" panose="020B0609020204030204" pitchFamily="49" charset="0"/>
              </a:rPr>
              <a:t>50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if</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getBasic</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&gt;</a:t>
            </a:r>
            <a:r>
              <a:rPr lang="en-US" altLang="zh-CN" sz="500" b="0" dirty="0">
                <a:solidFill>
                  <a:srgbClr val="333333"/>
                </a:solidFill>
                <a:effectLst/>
                <a:latin typeface="Consolas" panose="020B0609020204030204" pitchFamily="49" charset="0"/>
              </a:rPr>
              <a:t> </a:t>
            </a:r>
            <a:r>
              <a:rPr lang="en-US" altLang="zh-CN" sz="500" b="0" dirty="0">
                <a:solidFill>
                  <a:srgbClr val="9C5D27"/>
                </a:solidFill>
                <a:effectLst/>
                <a:latin typeface="Consolas" panose="020B0609020204030204" pitchFamily="49" charset="0"/>
              </a:rPr>
              <a:t>5000</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777777"/>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Pop-up temporary hint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temporaryWarningLabel</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setText</a:t>
            </a:r>
            <a:r>
              <a:rPr lang="en-US" altLang="zh-CN" sz="500" b="0" dirty="0">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getTemporaryWarningInfo</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Timeline</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timeline</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Timeline</a:t>
            </a:r>
            <a:r>
              <a:rPr lang="en-US" altLang="zh-CN" sz="500" b="0" dirty="0">
                <a:solidFill>
                  <a:srgbClr val="777777"/>
                </a:solidFill>
                <a:effectLst/>
                <a:latin typeface="Consolas" panose="020B0609020204030204" pitchFamily="49" charset="0"/>
              </a:rPr>
              <a:t>(</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err="1">
                <a:solidFill>
                  <a:srgbClr val="AA3731"/>
                </a:solidFill>
                <a:effectLst/>
                <a:latin typeface="Consolas" panose="020B0609020204030204" pitchFamily="49" charset="0"/>
              </a:rPr>
              <a:t>KeyFrame</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Duration</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seconds</a:t>
            </a:r>
            <a:r>
              <a:rPr lang="en-US" altLang="zh-CN" sz="500" b="0" dirty="0">
                <a:solidFill>
                  <a:srgbClr val="777777"/>
                </a:solidFill>
                <a:effectLst/>
                <a:latin typeface="Consolas" panose="020B0609020204030204" pitchFamily="49" charset="0"/>
              </a:rPr>
              <a:t>(</a:t>
            </a:r>
            <a:r>
              <a:rPr lang="en-US" altLang="zh-CN" sz="500" b="0" dirty="0">
                <a:solidFill>
                  <a:srgbClr val="9C5D27"/>
                </a:solidFill>
                <a:effectLst/>
                <a:latin typeface="Consolas" panose="020B0609020204030204" pitchFamily="49" charset="0"/>
              </a:rPr>
              <a:t>1</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ae</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-&gt;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temporaryWarningLabel</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setText</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Set the label's text to empty after 1 seconds</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timeline</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play</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root</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getChildren</a:t>
            </a:r>
            <a:r>
              <a:rPr lang="en-US" altLang="zh-CN" sz="500" b="0" dirty="0">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addAll</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currentSalaryLabel</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button</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permanentWarningLabel</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temporaryWarningLabel</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777777"/>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set margin</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VBox</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setMargin</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currentSalaryLabel</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Insets</a:t>
            </a:r>
            <a:r>
              <a:rPr lang="en-US" altLang="zh-CN" sz="500" b="0" dirty="0">
                <a:solidFill>
                  <a:srgbClr val="777777"/>
                </a:solidFill>
                <a:effectLst/>
                <a:latin typeface="Consolas" panose="020B0609020204030204" pitchFamily="49" charset="0"/>
              </a:rPr>
              <a:t>(</a:t>
            </a:r>
            <a:r>
              <a:rPr lang="en-US" altLang="zh-CN" sz="500" b="0" dirty="0">
                <a:solidFill>
                  <a:srgbClr val="9C5D27"/>
                </a:solidFill>
                <a:effectLst/>
                <a:latin typeface="Consolas" panose="020B0609020204030204" pitchFamily="49" charset="0"/>
              </a:rPr>
              <a:t>10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VBox</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setMargin</a:t>
            </a:r>
            <a:r>
              <a:rPr lang="en-US" altLang="zh-CN" sz="500" b="0" dirty="0">
                <a:solidFill>
                  <a:srgbClr val="777777"/>
                </a:solidFill>
                <a:effectLst/>
                <a:latin typeface="Consolas" panose="020B0609020204030204" pitchFamily="49" charset="0"/>
              </a:rPr>
              <a:t>(</a:t>
            </a:r>
            <a:r>
              <a:rPr lang="en-US" altLang="zh-CN" sz="500" b="0" dirty="0">
                <a:solidFill>
                  <a:srgbClr val="7A3E9D"/>
                </a:solidFill>
                <a:effectLst/>
                <a:latin typeface="Consolas" panose="020B0609020204030204" pitchFamily="49" charset="0"/>
              </a:rPr>
              <a:t>button</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Insets</a:t>
            </a:r>
            <a:r>
              <a:rPr lang="en-US" altLang="zh-CN" sz="500" b="0" dirty="0">
                <a:solidFill>
                  <a:srgbClr val="777777"/>
                </a:solidFill>
                <a:effectLst/>
                <a:latin typeface="Consolas" panose="020B0609020204030204" pitchFamily="49" charset="0"/>
              </a:rPr>
              <a:t>(</a:t>
            </a:r>
            <a:r>
              <a:rPr lang="en-US" altLang="zh-CN" sz="500" b="0" dirty="0">
                <a:solidFill>
                  <a:srgbClr val="9C5D27"/>
                </a:solidFill>
                <a:effectLst/>
                <a:latin typeface="Consolas" panose="020B0609020204030204" pitchFamily="49" charset="0"/>
              </a:rPr>
              <a:t>10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VBox</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setMargin</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permanentWarningLabel</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Insets</a:t>
            </a:r>
            <a:r>
              <a:rPr lang="en-US" altLang="zh-CN" sz="500" b="0" dirty="0">
                <a:solidFill>
                  <a:srgbClr val="777777"/>
                </a:solidFill>
                <a:effectLst/>
                <a:latin typeface="Consolas" panose="020B0609020204030204" pitchFamily="49" charset="0"/>
              </a:rPr>
              <a:t>(</a:t>
            </a:r>
            <a:r>
              <a:rPr lang="en-US" altLang="zh-CN" sz="500" b="0" dirty="0">
                <a:solidFill>
                  <a:srgbClr val="9C5D27"/>
                </a:solidFill>
                <a:effectLst/>
                <a:latin typeface="Consolas" panose="020B0609020204030204" pitchFamily="49" charset="0"/>
              </a:rPr>
              <a:t>10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VBox</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setMargin</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temporaryWarningLabel</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Insets</a:t>
            </a:r>
            <a:r>
              <a:rPr lang="en-US" altLang="zh-CN" sz="500" b="0" dirty="0">
                <a:solidFill>
                  <a:srgbClr val="777777"/>
                </a:solidFill>
                <a:effectLst/>
                <a:latin typeface="Consolas" panose="020B0609020204030204" pitchFamily="49" charset="0"/>
              </a:rPr>
              <a:t>(</a:t>
            </a:r>
            <a:r>
              <a:rPr lang="en-US" altLang="zh-CN" sz="500" b="0" dirty="0">
                <a:solidFill>
                  <a:srgbClr val="9C5D27"/>
                </a:solidFill>
                <a:effectLst/>
                <a:latin typeface="Consolas" panose="020B0609020204030204" pitchFamily="49" charset="0"/>
              </a:rPr>
              <a:t>10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777777"/>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create scene</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Scene</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scene</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new</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Scene</a:t>
            </a:r>
            <a:r>
              <a:rPr lang="en-US" altLang="zh-CN" sz="500" b="0" dirty="0">
                <a:solidFill>
                  <a:srgbClr val="777777"/>
                </a:solidFill>
                <a:effectLst/>
                <a:latin typeface="Consolas" panose="020B0609020204030204" pitchFamily="49" charset="0"/>
              </a:rPr>
              <a:t>(</a:t>
            </a:r>
            <a:r>
              <a:rPr lang="en-US" altLang="zh-CN" sz="500" b="0" dirty="0">
                <a:solidFill>
                  <a:srgbClr val="7A3E9D"/>
                </a:solidFill>
                <a:effectLst/>
                <a:latin typeface="Consolas" panose="020B0609020204030204" pitchFamily="49" charset="0"/>
              </a:rPr>
              <a:t>root</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9C5D27"/>
                </a:solidFill>
                <a:effectLst/>
                <a:latin typeface="Consolas" panose="020B0609020204030204" pitchFamily="49" charset="0"/>
              </a:rPr>
              <a:t>400</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9C5D27"/>
                </a:solidFill>
                <a:effectLst/>
                <a:latin typeface="Consolas" panose="020B0609020204030204" pitchFamily="49" charset="0"/>
              </a:rPr>
              <a:t>200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primaryStage</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setTitle</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Caller Maintain</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primaryStage</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setScene</a:t>
            </a:r>
            <a:r>
              <a:rPr lang="en-US" altLang="zh-CN" sz="500" b="0" dirty="0">
                <a:solidFill>
                  <a:srgbClr val="777777"/>
                </a:solidFill>
                <a:effectLst/>
                <a:latin typeface="Consolas" panose="020B0609020204030204" pitchFamily="49" charset="0"/>
              </a:rPr>
              <a:t>(</a:t>
            </a:r>
            <a:r>
              <a:rPr lang="en-US" altLang="zh-CN" sz="500" b="0" dirty="0">
                <a:solidFill>
                  <a:srgbClr val="7A3E9D"/>
                </a:solidFill>
                <a:effectLst/>
                <a:latin typeface="Consolas" panose="020B0609020204030204" pitchFamily="49" charset="0"/>
              </a:rPr>
              <a:t>scene</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primaryStage</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show</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private</a:t>
            </a:r>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StringExpression</a:t>
            </a:r>
            <a:r>
              <a:rPr lang="en-US" altLang="zh-CN" sz="500" b="0" dirty="0">
                <a:solidFill>
                  <a:srgbClr val="333333"/>
                </a:solidFill>
                <a:effectLst/>
                <a:latin typeface="Consolas" panose="020B0609020204030204" pitchFamily="49" charset="0"/>
              </a:rPr>
              <a:t> </a:t>
            </a:r>
            <a:r>
              <a:rPr lang="en-US" altLang="zh-CN" sz="500" b="1" dirty="0" err="1">
                <a:solidFill>
                  <a:srgbClr val="AA3731"/>
                </a:solidFill>
                <a:effectLst/>
                <a:latin typeface="Consolas" panose="020B0609020204030204" pitchFamily="49" charset="0"/>
              </a:rPr>
              <a:t>getSalaryInfoExpression</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return</a:t>
            </a:r>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Bindings</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concat</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Current salary: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getBasicProperty</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i="1" dirty="0">
                <a:solidFill>
                  <a:srgbClr val="AAAAAA"/>
                </a:solidFill>
                <a:effectLst/>
                <a:latin typeface="Consolas" panose="020B0609020204030204" pitchFamily="49" charset="0"/>
              </a:rPr>
              <a:t>// not `</a:t>
            </a:r>
            <a:r>
              <a:rPr lang="en-US" altLang="zh-CN" sz="500" b="0" i="1" dirty="0" err="1">
                <a:solidFill>
                  <a:srgbClr val="AAAAAA"/>
                </a:solidFill>
                <a:effectLst/>
                <a:latin typeface="Consolas" panose="020B0609020204030204" pitchFamily="49" charset="0"/>
              </a:rPr>
              <a:t>salary.getBasic</a:t>
            </a:r>
            <a:r>
              <a:rPr lang="en-US" altLang="zh-CN" sz="500" b="0" i="1" dirty="0">
                <a:solidFill>
                  <a:srgbClr val="AAAAAA"/>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private</a:t>
            </a:r>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StringExpression</a:t>
            </a:r>
            <a:r>
              <a:rPr lang="en-US" altLang="zh-CN" sz="500" b="0" dirty="0">
                <a:solidFill>
                  <a:srgbClr val="333333"/>
                </a:solidFill>
                <a:effectLst/>
                <a:latin typeface="Consolas" panose="020B0609020204030204" pitchFamily="49" charset="0"/>
              </a:rPr>
              <a:t> </a:t>
            </a:r>
            <a:r>
              <a:rPr lang="en-US" altLang="zh-CN" sz="500" b="1" dirty="0" err="1">
                <a:solidFill>
                  <a:srgbClr val="AA3731"/>
                </a:solidFill>
                <a:effectLst/>
                <a:latin typeface="Consolas" panose="020B0609020204030204" pitchFamily="49" charset="0"/>
              </a:rPr>
              <a:t>getPermanentWarningExpression</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return</a:t>
            </a:r>
            <a:r>
              <a:rPr lang="en-US" altLang="zh-CN" sz="500" b="0" dirty="0">
                <a:solidFill>
                  <a:srgbClr val="333333"/>
                </a:solidFill>
                <a:effectLst/>
                <a:latin typeface="Consolas" panose="020B0609020204030204" pitchFamily="49" charset="0"/>
              </a:rPr>
              <a:t> </a:t>
            </a:r>
            <a:r>
              <a:rPr lang="en-US" altLang="zh-CN" sz="500" b="1" dirty="0" err="1">
                <a:solidFill>
                  <a:srgbClr val="7A3E9D"/>
                </a:solidFill>
                <a:effectLst/>
                <a:latin typeface="Consolas" panose="020B0609020204030204" pitchFamily="49" charset="0"/>
              </a:rPr>
              <a:t>Bindings</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when</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getBasicProperty</a:t>
            </a:r>
            <a:r>
              <a:rPr lang="en-US" altLang="zh-CN" sz="500" b="0" dirty="0">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greaterThan</a:t>
            </a:r>
            <a:r>
              <a:rPr lang="en-US" altLang="zh-CN" sz="500" b="0" dirty="0">
                <a:solidFill>
                  <a:srgbClr val="777777"/>
                </a:solidFill>
                <a:effectLst/>
                <a:latin typeface="Consolas" panose="020B0609020204030204" pitchFamily="49" charset="0"/>
              </a:rPr>
              <a:t>(</a:t>
            </a:r>
            <a:r>
              <a:rPr lang="en-US" altLang="zh-CN" sz="500" b="0" dirty="0">
                <a:solidFill>
                  <a:srgbClr val="9C5D27"/>
                </a:solidFill>
                <a:effectLst/>
                <a:latin typeface="Consolas" panose="020B0609020204030204" pitchFamily="49" charset="0"/>
              </a:rPr>
              <a:t>5000</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1" dirty="0">
                <a:solidFill>
                  <a:srgbClr val="AA3731"/>
                </a:solidFill>
                <a:effectLst/>
                <a:latin typeface="Consolas" panose="020B0609020204030204" pitchFamily="49" charset="0"/>
              </a:rPr>
              <a:t>then</a:t>
            </a:r>
            <a:r>
              <a:rPr lang="en-US" altLang="zh-CN" sz="500" b="0" dirty="0">
                <a:solidFill>
                  <a:srgbClr val="777777"/>
                </a:solidFill>
                <a:effectLst/>
                <a:latin typeface="Consolas" panose="020B0609020204030204" pitchFamily="49" charset="0"/>
              </a:rPr>
              <a:t>(</a:t>
            </a:r>
            <a:r>
              <a:rPr lang="en-US" altLang="zh-CN" sz="500" b="1" dirty="0" err="1">
                <a:solidFill>
                  <a:srgbClr val="7A3E9D"/>
                </a:solidFill>
                <a:effectLst/>
                <a:latin typeface="Consolas" panose="020B0609020204030204" pitchFamily="49" charset="0"/>
              </a:rPr>
              <a:t>Bindings</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when</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getTaxExemptProperty</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1" dirty="0">
                <a:solidFill>
                  <a:srgbClr val="AA3731"/>
                </a:solidFill>
                <a:effectLst/>
                <a:latin typeface="Consolas" panose="020B0609020204030204" pitchFamily="49" charset="0"/>
              </a:rPr>
              <a:t>then</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Hint: You are tax exempted!</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1" dirty="0">
                <a:solidFill>
                  <a:srgbClr val="AA3731"/>
                </a:solidFill>
                <a:effectLst/>
                <a:latin typeface="Consolas" panose="020B0609020204030204" pitchFamily="49" charset="0"/>
              </a:rPr>
              <a:t>otherwise</a:t>
            </a:r>
            <a:r>
              <a:rPr lang="en-US" altLang="zh-CN" sz="500" b="0" dirty="0">
                <a:solidFill>
                  <a:srgbClr val="777777"/>
                </a:solidFill>
                <a:effectLst/>
                <a:latin typeface="Consolas" panose="020B0609020204030204" pitchFamily="49" charset="0"/>
              </a:rPr>
              <a:t>(</a:t>
            </a:r>
            <a:r>
              <a:rPr lang="en-US" altLang="zh-CN" sz="500" b="1" dirty="0" err="1">
                <a:solidFill>
                  <a:srgbClr val="7A3E9D"/>
                </a:solidFill>
                <a:effectLst/>
                <a:latin typeface="Consolas" panose="020B0609020204030204" pitchFamily="49" charset="0"/>
              </a:rPr>
              <a:t>Bindings</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concat</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Warning from the system: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getWarningPromptProperty</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1" dirty="0">
                <a:solidFill>
                  <a:srgbClr val="AA3731"/>
                </a:solidFill>
                <a:effectLst/>
                <a:latin typeface="Consolas" panose="020B0609020204030204" pitchFamily="49" charset="0"/>
              </a:rPr>
              <a:t>otherwise</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No warning from the system</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private</a:t>
            </a:r>
            <a:r>
              <a:rPr lang="en-US" altLang="zh-CN" sz="500" b="0" dirty="0">
                <a:solidFill>
                  <a:srgbClr val="333333"/>
                </a:solidFill>
                <a:effectLst/>
                <a:latin typeface="Consolas" panose="020B0609020204030204" pitchFamily="49" charset="0"/>
              </a:rPr>
              <a:t> </a:t>
            </a:r>
            <a:r>
              <a:rPr lang="en-US" altLang="zh-CN" sz="500" b="1" dirty="0">
                <a:solidFill>
                  <a:srgbClr val="7A3E9D"/>
                </a:solidFill>
                <a:effectLst/>
                <a:latin typeface="Consolas" panose="020B0609020204030204" pitchFamily="49" charset="0"/>
              </a:rPr>
              <a:t>String</a:t>
            </a:r>
            <a:r>
              <a:rPr lang="en-US" altLang="zh-CN" sz="500" b="0" dirty="0">
                <a:solidFill>
                  <a:srgbClr val="333333"/>
                </a:solidFill>
                <a:effectLst/>
                <a:latin typeface="Consolas" panose="020B0609020204030204" pitchFamily="49" charset="0"/>
              </a:rPr>
              <a:t> </a:t>
            </a:r>
            <a:r>
              <a:rPr lang="en-US" altLang="zh-CN" sz="500" b="1" dirty="0" err="1">
                <a:solidFill>
                  <a:srgbClr val="AA3731"/>
                </a:solidFill>
                <a:effectLst/>
                <a:latin typeface="Consolas" panose="020B0609020204030204" pitchFamily="49" charset="0"/>
              </a:rPr>
              <a:t>getTemporaryWarningInfo</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return</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Salary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salary</a:t>
            </a:r>
            <a:r>
              <a:rPr lang="en-US" altLang="zh-CN" sz="500" b="0" dirty="0" err="1">
                <a:solidFill>
                  <a:srgbClr val="777777"/>
                </a:solidFill>
                <a:effectLst/>
                <a:latin typeface="Consolas" panose="020B0609020204030204" pitchFamily="49" charset="0"/>
              </a:rPr>
              <a:t>.</a:t>
            </a:r>
            <a:r>
              <a:rPr lang="en-US" altLang="zh-CN" sz="500" b="1" dirty="0" err="1">
                <a:solidFill>
                  <a:srgbClr val="AA3731"/>
                </a:solidFill>
                <a:effectLst/>
                <a:latin typeface="Consolas" panose="020B0609020204030204" pitchFamily="49" charset="0"/>
              </a:rPr>
              <a:t>getBasic</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r>
              <a:rPr lang="en-US" altLang="zh-CN" sz="500" b="0" dirty="0">
                <a:solidFill>
                  <a:srgbClr val="448C27"/>
                </a:solidFill>
                <a:effectLst/>
                <a:latin typeface="Consolas" panose="020B0609020204030204" pitchFamily="49" charset="0"/>
              </a:rPr>
              <a:t> is more than 5000, check the tax!</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public</a:t>
            </a:r>
            <a:r>
              <a:rPr lang="en-US" altLang="zh-CN" sz="500" b="0" dirty="0">
                <a:solidFill>
                  <a:srgbClr val="333333"/>
                </a:solidFill>
                <a:effectLst/>
                <a:latin typeface="Consolas" panose="020B0609020204030204" pitchFamily="49" charset="0"/>
              </a:rPr>
              <a:t> </a:t>
            </a:r>
            <a:r>
              <a:rPr lang="en-US" altLang="zh-CN" sz="500" b="0" dirty="0">
                <a:solidFill>
                  <a:srgbClr val="4B69C6"/>
                </a:solidFill>
                <a:effectLst/>
                <a:latin typeface="Consolas" panose="020B0609020204030204" pitchFamily="49" charset="0"/>
              </a:rPr>
              <a:t>static</a:t>
            </a:r>
            <a:r>
              <a:rPr lang="en-US" altLang="zh-CN" sz="500" b="0" dirty="0">
                <a:solidFill>
                  <a:srgbClr val="333333"/>
                </a:solidFill>
                <a:effectLst/>
                <a:latin typeface="Consolas" panose="020B0609020204030204" pitchFamily="49" charset="0"/>
              </a:rPr>
              <a:t> </a:t>
            </a:r>
            <a:r>
              <a:rPr lang="en-US" altLang="zh-CN" sz="500" b="0" dirty="0">
                <a:solidFill>
                  <a:srgbClr val="7A3E9D"/>
                </a:solidFill>
                <a:effectLst/>
                <a:latin typeface="Consolas" panose="020B0609020204030204" pitchFamily="49" charset="0"/>
              </a:rPr>
              <a:t>void</a:t>
            </a:r>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main</a:t>
            </a:r>
            <a:r>
              <a:rPr lang="en-US" altLang="zh-CN" sz="500" b="0" dirty="0">
                <a:solidFill>
                  <a:srgbClr val="777777"/>
                </a:solidFill>
                <a:effectLst/>
                <a:latin typeface="Consolas" panose="020B0609020204030204" pitchFamily="49" charset="0"/>
              </a:rPr>
              <a:t>(</a:t>
            </a:r>
            <a:r>
              <a:rPr lang="en-US" altLang="zh-CN" sz="500" b="1" dirty="0">
                <a:solidFill>
                  <a:srgbClr val="7A3E9D"/>
                </a:solidFill>
                <a:effectLst/>
                <a:latin typeface="Consolas" panose="020B0609020204030204" pitchFamily="49" charset="0"/>
              </a:rPr>
              <a:t>String</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err="1">
                <a:solidFill>
                  <a:srgbClr val="7A3E9D"/>
                </a:solidFill>
                <a:effectLst/>
                <a:latin typeface="Consolas" panose="020B0609020204030204" pitchFamily="49" charset="0"/>
              </a:rPr>
              <a:t>args</a:t>
            </a:r>
            <a:r>
              <a:rPr lang="en-US" altLang="zh-CN" sz="500" b="0" dirty="0">
                <a:solidFill>
                  <a:srgbClr val="777777"/>
                </a:solidFill>
                <a:effectLst/>
                <a:latin typeface="Consolas" panose="020B0609020204030204" pitchFamily="49" charset="0"/>
              </a:rPr>
              <a:t>)</a:t>
            </a:r>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1" dirty="0">
                <a:solidFill>
                  <a:srgbClr val="AA3731"/>
                </a:solidFill>
                <a:effectLst/>
                <a:latin typeface="Consolas" panose="020B0609020204030204" pitchFamily="49" charset="0"/>
              </a:rPr>
              <a:t>launch</a:t>
            </a:r>
            <a:r>
              <a:rPr lang="en-US" altLang="zh-CN" sz="500" b="0" dirty="0">
                <a:solidFill>
                  <a:srgbClr val="777777"/>
                </a:solidFill>
                <a:effectLst/>
                <a:latin typeface="Consolas" panose="020B0609020204030204" pitchFamily="49" charset="0"/>
              </a:rPr>
              <a:t>(</a:t>
            </a:r>
            <a:r>
              <a:rPr lang="en-US" altLang="zh-CN" sz="500" b="0" dirty="0" err="1">
                <a:solidFill>
                  <a:srgbClr val="7A3E9D"/>
                </a:solidFill>
                <a:effectLst/>
                <a:latin typeface="Consolas" panose="020B0609020204030204" pitchFamily="49" charset="0"/>
              </a:rPr>
              <a:t>args</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r>
              <a:rPr lang="en-US" altLang="zh-CN" sz="500" b="0" dirty="0">
                <a:solidFill>
                  <a:srgbClr val="333333"/>
                </a:solidFill>
                <a:effectLst/>
                <a:latin typeface="Consolas" panose="020B0609020204030204" pitchFamily="49" charset="0"/>
              </a:rPr>
              <a:t>    </a:t>
            </a: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a:p>
            <a:br>
              <a:rPr lang="en-US" altLang="zh-CN" sz="500" b="0" dirty="0">
                <a:solidFill>
                  <a:srgbClr val="333333"/>
                </a:solidFill>
                <a:effectLst/>
                <a:latin typeface="Consolas" panose="020B0609020204030204" pitchFamily="49" charset="0"/>
              </a:rPr>
            </a:br>
            <a:r>
              <a:rPr lang="en-US" altLang="zh-CN" sz="500" b="0" dirty="0">
                <a:solidFill>
                  <a:srgbClr val="777777"/>
                </a:solidFill>
                <a:effectLst/>
                <a:latin typeface="Consolas" panose="020B0609020204030204" pitchFamily="49" charset="0"/>
              </a:rPr>
              <a:t>}</a:t>
            </a:r>
            <a:endParaRPr lang="en-US" altLang="zh-CN" sz="500" b="0" dirty="0">
              <a:solidFill>
                <a:srgbClr val="333333"/>
              </a:solidFill>
              <a:effectLst/>
              <a:latin typeface="Consolas" panose="020B0609020204030204" pitchFamily="49" charset="0"/>
            </a:endParaRPr>
          </a:p>
        </p:txBody>
      </p:sp>
      <p:sp>
        <p:nvSpPr>
          <p:cNvPr id="9" name="文本框 8">
            <a:extLst>
              <a:ext uri="{FF2B5EF4-FFF2-40B4-BE49-F238E27FC236}">
                <a16:creationId xmlns:a16="http://schemas.microsoft.com/office/drawing/2014/main" id="{DA925A27-5F58-A830-C9FF-B18EEB0FCA3C}"/>
              </a:ext>
            </a:extLst>
          </p:cNvPr>
          <p:cNvSpPr txBox="1"/>
          <p:nvPr/>
        </p:nvSpPr>
        <p:spPr>
          <a:xfrm>
            <a:off x="8244001" y="1266754"/>
            <a:ext cx="1483098" cy="892552"/>
          </a:xfrm>
          <a:prstGeom prst="rect">
            <a:avLst/>
          </a:prstGeom>
          <a:noFill/>
          <a:ln>
            <a:solidFill>
              <a:schemeClr val="tx1"/>
            </a:solidFill>
          </a:ln>
        </p:spPr>
        <p:txBody>
          <a:bodyPr wrap="none" rtlCol="0">
            <a:spAutoFit/>
          </a:bodyPr>
          <a:lstStyle/>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animation</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KeyFrame</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animation</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Timeline</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application</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Application</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beans</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binding</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Bindings</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beans</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binding</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StringExpression</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geometry</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Pos</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scene</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Scene</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scene</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control</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Button</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scene</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control</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Label</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scene</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layout</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VBox</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stage</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Stage</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util</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Duration</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a:p>
            <a:r>
              <a:rPr lang="en-US" altLang="zh-CN" sz="400" b="0" dirty="0">
                <a:solidFill>
                  <a:srgbClr val="4B69C6"/>
                </a:solidFill>
                <a:effectLst/>
                <a:latin typeface="Consolas" panose="020B0609020204030204" pitchFamily="49" charset="0"/>
              </a:rPr>
              <a:t>import</a:t>
            </a:r>
            <a:r>
              <a:rPr lang="en-US" altLang="zh-CN" sz="400" b="0" dirty="0">
                <a:solidFill>
                  <a:srgbClr val="333333"/>
                </a:solidFill>
                <a:effectLst/>
                <a:latin typeface="Consolas" panose="020B0609020204030204" pitchFamily="49" charset="0"/>
              </a:rPr>
              <a:t> </a:t>
            </a:r>
            <a:r>
              <a:rPr lang="en-US" altLang="zh-CN" sz="400" b="1" dirty="0" err="1">
                <a:solidFill>
                  <a:srgbClr val="7A3E9D"/>
                </a:solidFill>
                <a:effectLst/>
                <a:latin typeface="Consolas" panose="020B0609020204030204" pitchFamily="49" charset="0"/>
              </a:rPr>
              <a:t>javafx</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geometry</a:t>
            </a:r>
            <a:r>
              <a:rPr lang="en-US" altLang="zh-CN" sz="400" b="0" dirty="0" err="1">
                <a:solidFill>
                  <a:srgbClr val="777777"/>
                </a:solidFill>
                <a:effectLst/>
                <a:latin typeface="Consolas" panose="020B0609020204030204" pitchFamily="49" charset="0"/>
              </a:rPr>
              <a:t>.</a:t>
            </a:r>
            <a:r>
              <a:rPr lang="en-US" altLang="zh-CN" sz="400" b="1" dirty="0" err="1">
                <a:solidFill>
                  <a:srgbClr val="7A3E9D"/>
                </a:solidFill>
                <a:effectLst/>
                <a:latin typeface="Consolas" panose="020B0609020204030204" pitchFamily="49" charset="0"/>
              </a:rPr>
              <a:t>Insets</a:t>
            </a:r>
            <a:r>
              <a:rPr lang="en-US" altLang="zh-CN" sz="400" b="0" dirty="0">
                <a:solidFill>
                  <a:srgbClr val="777777"/>
                </a:solidFill>
                <a:effectLst/>
                <a:latin typeface="Consolas" panose="020B0609020204030204" pitchFamily="49" charset="0"/>
              </a:rPr>
              <a:t>;</a:t>
            </a:r>
            <a:endParaRPr lang="en-US" altLang="zh-CN" sz="400" b="0" dirty="0">
              <a:solidFill>
                <a:srgbClr val="333333"/>
              </a:solidFill>
              <a:effectLst/>
              <a:latin typeface="Consolas" panose="020B0609020204030204" pitchFamily="49" charset="0"/>
            </a:endParaRPr>
          </a:p>
        </p:txBody>
      </p:sp>
      <p:sp>
        <p:nvSpPr>
          <p:cNvPr id="10" name="文本框 9">
            <a:extLst>
              <a:ext uri="{FF2B5EF4-FFF2-40B4-BE49-F238E27FC236}">
                <a16:creationId xmlns:a16="http://schemas.microsoft.com/office/drawing/2014/main" id="{C343F930-5F8A-784C-E7BD-A661CB46D62F}"/>
              </a:ext>
            </a:extLst>
          </p:cNvPr>
          <p:cNvSpPr txBox="1"/>
          <p:nvPr/>
        </p:nvSpPr>
        <p:spPr>
          <a:xfrm rot="16200000">
            <a:off x="-1541538" y="3228467"/>
            <a:ext cx="3570208" cy="400110"/>
          </a:xfrm>
          <a:prstGeom prst="rect">
            <a:avLst/>
          </a:prstGeom>
          <a:noFill/>
        </p:spPr>
        <p:txBody>
          <a:bodyPr wrap="none" rtlCol="0">
            <a:spAutoFit/>
          </a:bodyPr>
          <a:lstStyle/>
          <a:p>
            <a:r>
              <a:rPr lang="en-US" altLang="zh-CN" sz="2000" b="1" dirty="0">
                <a:solidFill>
                  <a:srgbClr val="7A3E9D"/>
                </a:solidFill>
                <a:effectLst/>
                <a:latin typeface="Consolas" panose="020B0609020204030204" pitchFamily="49" charset="0"/>
              </a:rPr>
              <a:t>CallerMaintainPopUp.java</a:t>
            </a:r>
            <a:endParaRPr lang="zh-CN" altLang="en-US" sz="5400" dirty="0"/>
          </a:p>
        </p:txBody>
      </p:sp>
      <p:sp>
        <p:nvSpPr>
          <p:cNvPr id="15" name="文本框 14">
            <a:extLst>
              <a:ext uri="{FF2B5EF4-FFF2-40B4-BE49-F238E27FC236}">
                <a16:creationId xmlns:a16="http://schemas.microsoft.com/office/drawing/2014/main" id="{520EEC41-EEE5-AD06-FB3B-F760EE0D6009}"/>
              </a:ext>
            </a:extLst>
          </p:cNvPr>
          <p:cNvSpPr txBox="1"/>
          <p:nvPr/>
        </p:nvSpPr>
        <p:spPr>
          <a:xfrm rot="16200000">
            <a:off x="3435848" y="3354991"/>
            <a:ext cx="3570208" cy="400110"/>
          </a:xfrm>
          <a:prstGeom prst="rect">
            <a:avLst/>
          </a:prstGeom>
          <a:noFill/>
        </p:spPr>
        <p:txBody>
          <a:bodyPr wrap="none" rtlCol="0">
            <a:spAutoFit/>
          </a:bodyPr>
          <a:lstStyle/>
          <a:p>
            <a:r>
              <a:rPr lang="en-US" altLang="zh-CN" sz="2000" b="1" dirty="0">
                <a:solidFill>
                  <a:srgbClr val="7A3E9D"/>
                </a:solidFill>
                <a:effectLst/>
                <a:latin typeface="Consolas" panose="020B0609020204030204" pitchFamily="49" charset="0"/>
              </a:rPr>
              <a:t>CallerMaintainPopUp.java</a:t>
            </a:r>
            <a:endParaRPr lang="zh-CN" altLang="en-US" sz="5400" dirty="0"/>
          </a:p>
        </p:txBody>
      </p:sp>
      <p:pic>
        <p:nvPicPr>
          <p:cNvPr id="17" name="图片 16">
            <a:extLst>
              <a:ext uri="{FF2B5EF4-FFF2-40B4-BE49-F238E27FC236}">
                <a16:creationId xmlns:a16="http://schemas.microsoft.com/office/drawing/2014/main" id="{B216D676-CE2E-EF82-5FFC-55B0F364BE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5339" y="1121870"/>
            <a:ext cx="2160240" cy="1366417"/>
          </a:xfrm>
          <a:prstGeom prst="rect">
            <a:avLst/>
          </a:prstGeom>
        </p:spPr>
      </p:pic>
      <p:sp>
        <p:nvSpPr>
          <p:cNvPr id="18" name="文本框 17">
            <a:extLst>
              <a:ext uri="{FF2B5EF4-FFF2-40B4-BE49-F238E27FC236}">
                <a16:creationId xmlns:a16="http://schemas.microsoft.com/office/drawing/2014/main" id="{E8EA3B89-23B2-E930-BAF1-AF1698DD2061}"/>
              </a:ext>
            </a:extLst>
          </p:cNvPr>
          <p:cNvSpPr txBox="1"/>
          <p:nvPr/>
        </p:nvSpPr>
        <p:spPr>
          <a:xfrm>
            <a:off x="9939885" y="2852936"/>
            <a:ext cx="2071147" cy="353943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This time we don’t implement the game in the slides but give you some hints</a:t>
            </a:r>
          </a:p>
          <a:p>
            <a:pPr marL="285750" indent="-285750">
              <a:buFont typeface="Arial" panose="020B0604020202020204" pitchFamily="34" charset="0"/>
              <a:buChar char="•"/>
            </a:pPr>
            <a:r>
              <a:rPr lang="en-US" altLang="zh-CN" sz="1400" dirty="0"/>
              <a:t>You can use the example code and the materials we once provided in the former slides</a:t>
            </a:r>
          </a:p>
          <a:p>
            <a:pPr marL="285750" indent="-285750">
              <a:buFont typeface="Arial" panose="020B0604020202020204" pitchFamily="34" charset="0"/>
              <a:buChar char="•"/>
            </a:pPr>
            <a:r>
              <a:rPr lang="en-US" altLang="zh-CN" sz="1400" dirty="0"/>
              <a:t>Modify the original code using the hint we provide here</a:t>
            </a:r>
          </a:p>
          <a:p>
            <a:pPr marL="285750" indent="-285750">
              <a:buFont typeface="Arial" panose="020B0604020202020204" pitchFamily="34" charset="0"/>
              <a:buChar char="•"/>
            </a:pPr>
            <a:r>
              <a:rPr lang="en-US" altLang="zh-CN" sz="1400" dirty="0"/>
              <a:t>Complete code will be released when the submissions are checked</a:t>
            </a:r>
            <a:endParaRPr lang="zh-CN" altLang="en-US" sz="1400" dirty="0"/>
          </a:p>
        </p:txBody>
      </p:sp>
    </p:spTree>
    <p:extLst>
      <p:ext uri="{BB962C8B-B14F-4D97-AF65-F5344CB8AC3E}">
        <p14:creationId xmlns:p14="http://schemas.microsoft.com/office/powerpoint/2010/main" val="3979999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Subtitle 14"/>
          <p:cNvSpPr>
            <a:spLocks noGrp="1"/>
          </p:cNvSpPr>
          <p:nvPr>
            <p:ph idx="1"/>
          </p:nvPr>
        </p:nvSpPr>
        <p:spPr/>
        <p:txBody>
          <a:bodyPr>
            <a:normAutofit/>
          </a:bodyPr>
          <a:lstStyle/>
          <a:p>
            <a:r>
              <a:rPr lang="zh-TW" sz="2800" b="1"/>
              <a:t>林天麟 教授</a:t>
            </a:r>
            <a:endParaRPr lang="en-US" sz="2800" b="1"/>
          </a:p>
          <a:p>
            <a:r>
              <a:rPr lang="zh-CN"/>
              <a:t>香港中文大学（深圳）</a:t>
            </a:r>
            <a:endParaRPr lang="en-US"/>
          </a:p>
          <a:p>
            <a:r>
              <a:rPr lang="zh-CN"/>
              <a:t>机器人与</a:t>
            </a:r>
            <a:r>
              <a:rPr lang="zh-TW"/>
              <a:t>人工智能实验室</a:t>
            </a:r>
            <a:endParaRPr lang="en-US"/>
          </a:p>
          <a:p>
            <a:r>
              <a:rPr lang="en-US"/>
              <a:t>WeChat: tinlunlam</a:t>
            </a:r>
            <a:endParaRPr lang="zh-CN"/>
          </a:p>
        </p:txBody>
      </p:sp>
      <p:sp>
        <p:nvSpPr>
          <p:cNvPr id="1048584" name="AutoShape 2"/>
          <p:cNvSpPr>
            <a:spLocks noChangeAspect="1" noChangeArrowheads="1"/>
          </p:cNvSpPr>
          <p:nvPr/>
        </p:nvSpPr>
        <p:spPr>
          <a:xfrm>
            <a:off x="155575" y="-144463"/>
            <a:ext cx="304800" cy="304801"/>
          </a:xfrm>
          <a:prstGeom prst="rect">
            <a:avLst/>
          </a:prstGeom>
          <a:noFill/>
        </p:spPr>
        <p:txBody>
          <a:bodyPr vert="horz" wrap="square" lIns="91440" tIns="45720" rIns="91440" bIns="45720" numCol="1" anchor="t" anchorCtr="0"/>
          <a:lstStyle/>
          <a:p>
            <a:endParaRPr lang="en-US"/>
          </a:p>
        </p:txBody>
      </p:sp>
      <p:pic>
        <p:nvPicPr>
          <p:cNvPr id="2097154" name="Picture 4"/>
          <p:cNvPicPr>
            <a:picLocks noChangeAspect="1" noChangeArrowheads="1"/>
          </p:cNvPicPr>
          <p:nvPr/>
        </p:nvPicPr>
        <p:blipFill>
          <a:blip r:embed="rId2"/>
          <a:stretch>
            <a:fillRect/>
          </a:stretch>
        </p:blipFill>
        <p:spPr>
          <a:xfrm>
            <a:off x="-1" y="0"/>
            <a:ext cx="12344399" cy="6858000"/>
          </a:xfrm>
          <a:prstGeom prst="rect">
            <a:avLst/>
          </a:prstGeom>
          <a:noFill/>
        </p:spPr>
      </p:pic>
      <p:sp>
        <p:nvSpPr>
          <p:cNvPr id="1048585" name="Title 18"/>
          <p:cNvSpPr>
            <a:spLocks noGrp="1"/>
          </p:cNvSpPr>
          <p:nvPr>
            <p:ph type="title"/>
          </p:nvPr>
        </p:nvSpPr>
        <p:spPr>
          <a:xfrm>
            <a:off x="3552037" y="2894570"/>
            <a:ext cx="5087926" cy="1783234"/>
          </a:xfrm>
        </p:spPr>
        <p:txBody>
          <a:bodyPr/>
          <a:lstStyle/>
          <a:p>
            <a:pPr algn="ctr"/>
            <a:r>
              <a:rPr lang="en-US" sz="6000" dirty="0"/>
              <a:t>T</a:t>
            </a:r>
            <a:r>
              <a:rPr lang="en-US" sz="4800" dirty="0"/>
              <a:t>HANK </a:t>
            </a:r>
            <a:r>
              <a:rPr lang="en-US" sz="6000" dirty="0"/>
              <a:t>Y</a:t>
            </a:r>
            <a:r>
              <a:rPr lang="en-US" sz="4800" dirty="0"/>
              <a:t>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标题 4"/>
          <p:cNvSpPr>
            <a:spLocks noGrp="1"/>
          </p:cNvSpPr>
          <p:nvPr>
            <p:ph type="title"/>
          </p:nvPr>
        </p:nvSpPr>
        <p:spPr>
          <a:xfrm>
            <a:off x="236484" y="68717"/>
            <a:ext cx="7884064" cy="835874"/>
          </a:xfrm>
        </p:spPr>
        <p:txBody>
          <a:bodyPr>
            <a:normAutofit/>
          </a:bodyPr>
          <a:lstStyle/>
          <a:p>
            <a:r>
              <a:rPr lang="en-US" altLang="zh-CN" sz="4000" dirty="0" err="1"/>
              <a:t>Gomoku</a:t>
            </a:r>
            <a:r>
              <a:rPr lang="en-US" altLang="zh-CN" sz="4000" dirty="0"/>
              <a:t> Game (Recall)</a:t>
            </a:r>
            <a:endParaRPr lang="zh-CN" sz="4000" dirty="0"/>
          </a:p>
        </p:txBody>
      </p:sp>
      <p:grpSp>
        <p:nvGrpSpPr>
          <p:cNvPr id="1048602" name="组合 1048601">
            <a:extLst>
              <a:ext uri="{FF2B5EF4-FFF2-40B4-BE49-F238E27FC236}">
                <a16:creationId xmlns:a16="http://schemas.microsoft.com/office/drawing/2014/main" id="{0BD0CBFC-0487-8429-3399-9311E8B012D3}"/>
              </a:ext>
            </a:extLst>
          </p:cNvPr>
          <p:cNvGrpSpPr/>
          <p:nvPr/>
        </p:nvGrpSpPr>
        <p:grpSpPr>
          <a:xfrm>
            <a:off x="3796364" y="1498552"/>
            <a:ext cx="4731335" cy="4777835"/>
            <a:chOff x="3796364" y="1498552"/>
            <a:chExt cx="4731335" cy="4777835"/>
          </a:xfrm>
        </p:grpSpPr>
        <p:grpSp>
          <p:nvGrpSpPr>
            <p:cNvPr id="5" name="组合 4">
              <a:extLst>
                <a:ext uri="{FF2B5EF4-FFF2-40B4-BE49-F238E27FC236}">
                  <a16:creationId xmlns:a16="http://schemas.microsoft.com/office/drawing/2014/main" id="{C3243517-090B-9D1F-669B-453042AF7AF7}"/>
                </a:ext>
              </a:extLst>
            </p:cNvPr>
            <p:cNvGrpSpPr/>
            <p:nvPr/>
          </p:nvGrpSpPr>
          <p:grpSpPr>
            <a:xfrm>
              <a:off x="3897566" y="1980335"/>
              <a:ext cx="2409498" cy="1368152"/>
              <a:chOff x="724328" y="2044266"/>
              <a:chExt cx="2409498" cy="1368152"/>
            </a:xfrm>
          </p:grpSpPr>
          <p:pic>
            <p:nvPicPr>
              <p:cNvPr id="3" name="图片 2">
                <a:extLst>
                  <a:ext uri="{FF2B5EF4-FFF2-40B4-BE49-F238E27FC236}">
                    <a16:creationId xmlns:a16="http://schemas.microsoft.com/office/drawing/2014/main" id="{6957D903-A9CB-7601-8416-1AADA68FE914}"/>
                  </a:ext>
                </a:extLst>
              </p:cNvPr>
              <p:cNvPicPr>
                <a:picLocks noChangeAspect="1"/>
              </p:cNvPicPr>
              <p:nvPr/>
            </p:nvPicPr>
            <p:blipFill>
              <a:blip r:embed="rId2"/>
              <a:stretch>
                <a:fillRect/>
              </a:stretch>
            </p:blipFill>
            <p:spPr>
              <a:xfrm>
                <a:off x="724328" y="2044266"/>
                <a:ext cx="2409498" cy="1368152"/>
              </a:xfrm>
              <a:prstGeom prst="rect">
                <a:avLst/>
              </a:prstGeom>
            </p:spPr>
          </p:pic>
          <p:sp>
            <p:nvSpPr>
              <p:cNvPr id="4" name="矩形 3">
                <a:extLst>
                  <a:ext uri="{FF2B5EF4-FFF2-40B4-BE49-F238E27FC236}">
                    <a16:creationId xmlns:a16="http://schemas.microsoft.com/office/drawing/2014/main" id="{05CCEF06-40F9-94B7-E47F-804954737886}"/>
                  </a:ext>
                </a:extLst>
              </p:cNvPr>
              <p:cNvSpPr/>
              <p:nvPr/>
            </p:nvSpPr>
            <p:spPr>
              <a:xfrm>
                <a:off x="1147194" y="2708920"/>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EA49612E-8803-E77C-F2A4-DE7C71AFAEAC}"/>
                </a:ext>
              </a:extLst>
            </p:cNvPr>
            <p:cNvGrpSpPr/>
            <p:nvPr/>
          </p:nvGrpSpPr>
          <p:grpSpPr>
            <a:xfrm>
              <a:off x="3796364" y="3708527"/>
              <a:ext cx="2029528" cy="2016224"/>
              <a:chOff x="719995" y="3501008"/>
              <a:chExt cx="2029528" cy="2016224"/>
            </a:xfrm>
          </p:grpSpPr>
          <p:pic>
            <p:nvPicPr>
              <p:cNvPr id="7" name="图片 6">
                <a:extLst>
                  <a:ext uri="{FF2B5EF4-FFF2-40B4-BE49-F238E27FC236}">
                    <a16:creationId xmlns:a16="http://schemas.microsoft.com/office/drawing/2014/main" id="{CD3CE112-4200-537E-7C35-69798A8A38FD}"/>
                  </a:ext>
                </a:extLst>
              </p:cNvPr>
              <p:cNvPicPr>
                <a:picLocks noChangeAspect="1"/>
              </p:cNvPicPr>
              <p:nvPr/>
            </p:nvPicPr>
            <p:blipFill>
              <a:blip r:embed="rId3"/>
              <a:stretch>
                <a:fillRect/>
              </a:stretch>
            </p:blipFill>
            <p:spPr>
              <a:xfrm>
                <a:off x="839416" y="3501008"/>
                <a:ext cx="1910107" cy="2016224"/>
              </a:xfrm>
              <a:prstGeom prst="rect">
                <a:avLst/>
              </a:prstGeom>
            </p:spPr>
          </p:pic>
          <p:sp>
            <p:nvSpPr>
              <p:cNvPr id="8" name="矩形 7">
                <a:extLst>
                  <a:ext uri="{FF2B5EF4-FFF2-40B4-BE49-F238E27FC236}">
                    <a16:creationId xmlns:a16="http://schemas.microsoft.com/office/drawing/2014/main" id="{32F74AEA-65DC-EA03-C3A1-DDF38F105DB2}"/>
                  </a:ext>
                </a:extLst>
              </p:cNvPr>
              <p:cNvSpPr/>
              <p:nvPr/>
            </p:nvSpPr>
            <p:spPr>
              <a:xfrm rot="2641072">
                <a:off x="719995" y="4449729"/>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2870A378-5B52-DD8E-6C5D-A77C5FCB10D5}"/>
                </a:ext>
              </a:extLst>
            </p:cNvPr>
            <p:cNvGrpSpPr/>
            <p:nvPr/>
          </p:nvGrpSpPr>
          <p:grpSpPr>
            <a:xfrm>
              <a:off x="6729930" y="1980335"/>
              <a:ext cx="1355246" cy="2434304"/>
              <a:chOff x="3719736" y="1858792"/>
              <a:chExt cx="2009775" cy="3609975"/>
            </a:xfrm>
          </p:grpSpPr>
          <p:pic>
            <p:nvPicPr>
              <p:cNvPr id="14" name="图片 13">
                <a:extLst>
                  <a:ext uri="{FF2B5EF4-FFF2-40B4-BE49-F238E27FC236}">
                    <a16:creationId xmlns:a16="http://schemas.microsoft.com/office/drawing/2014/main" id="{CED12D37-78C1-F9D0-EECD-FBC3F6E68909}"/>
                  </a:ext>
                </a:extLst>
              </p:cNvPr>
              <p:cNvPicPr>
                <a:picLocks noChangeAspect="1"/>
              </p:cNvPicPr>
              <p:nvPr/>
            </p:nvPicPr>
            <p:blipFill>
              <a:blip r:embed="rId4"/>
              <a:stretch>
                <a:fillRect/>
              </a:stretch>
            </p:blipFill>
            <p:spPr>
              <a:xfrm>
                <a:off x="3719736" y="1858792"/>
                <a:ext cx="2009775" cy="3609975"/>
              </a:xfrm>
              <a:prstGeom prst="rect">
                <a:avLst/>
              </a:prstGeom>
            </p:spPr>
          </p:pic>
          <p:sp>
            <p:nvSpPr>
              <p:cNvPr id="15" name="矩形 14">
                <a:extLst>
                  <a:ext uri="{FF2B5EF4-FFF2-40B4-BE49-F238E27FC236}">
                    <a16:creationId xmlns:a16="http://schemas.microsoft.com/office/drawing/2014/main" id="{4E4A264C-EF59-D6FA-2565-DA9164BA97E9}"/>
                  </a:ext>
                </a:extLst>
              </p:cNvPr>
              <p:cNvSpPr/>
              <p:nvPr/>
            </p:nvSpPr>
            <p:spPr>
              <a:xfrm rot="5400000">
                <a:off x="2999655" y="3356995"/>
                <a:ext cx="2880321" cy="5760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 name="直接连接符 18">
              <a:extLst>
                <a:ext uri="{FF2B5EF4-FFF2-40B4-BE49-F238E27FC236}">
                  <a16:creationId xmlns:a16="http://schemas.microsoft.com/office/drawing/2014/main" id="{51B99BE4-0D58-DA92-DC46-AB3BFCDEA269}"/>
                </a:ext>
              </a:extLst>
            </p:cNvPr>
            <p:cNvCxnSpPr>
              <a:stCxn id="8" idx="0"/>
            </p:cNvCxnSpPr>
            <p:nvPr/>
          </p:nvCxnSpPr>
          <p:spPr>
            <a:xfrm>
              <a:off x="4887686" y="4699684"/>
              <a:ext cx="1616054" cy="521011"/>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66C1A0D-F2D7-DF22-C793-D3C1A5D164E8}"/>
                </a:ext>
              </a:extLst>
            </p:cNvPr>
            <p:cNvCxnSpPr>
              <a:cxnSpLocks/>
              <a:stCxn id="4" idx="2"/>
            </p:cNvCxnSpPr>
            <p:nvPr/>
          </p:nvCxnSpPr>
          <p:spPr>
            <a:xfrm>
              <a:off x="5184528" y="2985607"/>
              <a:ext cx="1642516" cy="2019064"/>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96D682A-98A1-9DF4-4F6C-DD80583DA8F1}"/>
                </a:ext>
              </a:extLst>
            </p:cNvPr>
            <p:cNvCxnSpPr>
              <a:cxnSpLocks/>
              <a:stCxn id="15" idx="3"/>
            </p:cNvCxnSpPr>
            <p:nvPr/>
          </p:nvCxnSpPr>
          <p:spPr>
            <a:xfrm>
              <a:off x="7215500" y="4155982"/>
              <a:ext cx="0" cy="848689"/>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DD12EFF6-9FE3-79C3-0BED-AC8D33C5DB87}"/>
                </a:ext>
              </a:extLst>
            </p:cNvPr>
            <p:cNvSpPr txBox="1"/>
            <p:nvPr/>
          </p:nvSpPr>
          <p:spPr>
            <a:xfrm>
              <a:off x="4217646" y="3307912"/>
              <a:ext cx="1306383" cy="369332"/>
            </a:xfrm>
            <a:prstGeom prst="rect">
              <a:avLst/>
            </a:prstGeom>
            <a:noFill/>
          </p:spPr>
          <p:txBody>
            <a:bodyPr wrap="none" rtlCol="0">
              <a:spAutoFit/>
            </a:bodyPr>
            <a:lstStyle/>
            <a:p>
              <a:r>
                <a:rPr lang="en-US" altLang="zh-CN" dirty="0"/>
                <a:t>Horizontally</a:t>
              </a:r>
              <a:endParaRPr lang="zh-CN" altLang="en-US" dirty="0"/>
            </a:p>
          </p:txBody>
        </p:sp>
        <p:sp>
          <p:nvSpPr>
            <p:cNvPr id="28" name="文本框 27">
              <a:extLst>
                <a:ext uri="{FF2B5EF4-FFF2-40B4-BE49-F238E27FC236}">
                  <a16:creationId xmlns:a16="http://schemas.microsoft.com/office/drawing/2014/main" id="{12B58213-16B7-7650-E667-A9BDCEFA9FE5}"/>
                </a:ext>
              </a:extLst>
            </p:cNvPr>
            <p:cNvSpPr txBox="1"/>
            <p:nvPr/>
          </p:nvSpPr>
          <p:spPr>
            <a:xfrm>
              <a:off x="4129507" y="5686120"/>
              <a:ext cx="1141659" cy="369332"/>
            </a:xfrm>
            <a:prstGeom prst="rect">
              <a:avLst/>
            </a:prstGeom>
            <a:noFill/>
          </p:spPr>
          <p:txBody>
            <a:bodyPr wrap="none" rtlCol="0">
              <a:spAutoFit/>
            </a:bodyPr>
            <a:lstStyle/>
            <a:p>
              <a:r>
                <a:rPr lang="en-US" altLang="zh-CN" dirty="0"/>
                <a:t>diagonally</a:t>
              </a:r>
              <a:endParaRPr lang="zh-CN" altLang="en-US" dirty="0"/>
            </a:p>
          </p:txBody>
        </p:sp>
        <p:sp>
          <p:nvSpPr>
            <p:cNvPr id="29" name="文本框 28">
              <a:extLst>
                <a:ext uri="{FF2B5EF4-FFF2-40B4-BE49-F238E27FC236}">
                  <a16:creationId xmlns:a16="http://schemas.microsoft.com/office/drawing/2014/main" id="{A9D05BB2-B30C-10F1-D38D-C11062E5E4A8}"/>
                </a:ext>
              </a:extLst>
            </p:cNvPr>
            <p:cNvSpPr txBox="1"/>
            <p:nvPr/>
          </p:nvSpPr>
          <p:spPr>
            <a:xfrm>
              <a:off x="7232106" y="4389349"/>
              <a:ext cx="1028487" cy="369332"/>
            </a:xfrm>
            <a:prstGeom prst="rect">
              <a:avLst/>
            </a:prstGeom>
            <a:noFill/>
          </p:spPr>
          <p:txBody>
            <a:bodyPr wrap="none" rtlCol="0">
              <a:spAutoFit/>
            </a:bodyPr>
            <a:lstStyle/>
            <a:p>
              <a:r>
                <a:rPr lang="en-US" altLang="zh-CN" dirty="0"/>
                <a:t>vertically</a:t>
              </a:r>
              <a:endParaRPr lang="zh-CN" altLang="en-US" dirty="0"/>
            </a:p>
          </p:txBody>
        </p:sp>
        <p:sp>
          <p:nvSpPr>
            <p:cNvPr id="31" name="文本框 30">
              <a:extLst>
                <a:ext uri="{FF2B5EF4-FFF2-40B4-BE49-F238E27FC236}">
                  <a16:creationId xmlns:a16="http://schemas.microsoft.com/office/drawing/2014/main" id="{2CEEFC15-A12B-BE34-7388-88090949C877}"/>
                </a:ext>
              </a:extLst>
            </p:cNvPr>
            <p:cNvSpPr txBox="1"/>
            <p:nvPr/>
          </p:nvSpPr>
          <p:spPr>
            <a:xfrm>
              <a:off x="6516251" y="4995191"/>
              <a:ext cx="2011448" cy="369332"/>
            </a:xfrm>
            <a:prstGeom prst="rect">
              <a:avLst/>
            </a:prstGeom>
            <a:noFill/>
          </p:spPr>
          <p:txBody>
            <a:bodyPr wrap="none" rtlCol="0">
              <a:spAutoFit/>
            </a:bodyPr>
            <a:lstStyle/>
            <a:p>
              <a:r>
                <a:rPr lang="en-US" altLang="zh-CN" u="sng" dirty="0"/>
                <a:t>Five stones</a:t>
              </a:r>
              <a:r>
                <a:rPr lang="en-US" altLang="zh-CN" dirty="0"/>
                <a:t> in a line</a:t>
              </a:r>
              <a:endParaRPr lang="zh-CN" altLang="en-US" dirty="0"/>
            </a:p>
          </p:txBody>
        </p:sp>
        <p:sp>
          <p:nvSpPr>
            <p:cNvPr id="34" name="文本框 33">
              <a:extLst>
                <a:ext uri="{FF2B5EF4-FFF2-40B4-BE49-F238E27FC236}">
                  <a16:creationId xmlns:a16="http://schemas.microsoft.com/office/drawing/2014/main" id="{37510A85-B214-8FA4-EDB5-9B994A718D4C}"/>
                </a:ext>
              </a:extLst>
            </p:cNvPr>
            <p:cNvSpPr txBox="1"/>
            <p:nvPr/>
          </p:nvSpPr>
          <p:spPr>
            <a:xfrm>
              <a:off x="6719764" y="5508727"/>
              <a:ext cx="758541" cy="369332"/>
            </a:xfrm>
            <a:prstGeom prst="rect">
              <a:avLst/>
            </a:prstGeom>
            <a:noFill/>
          </p:spPr>
          <p:txBody>
            <a:bodyPr wrap="none" rtlCol="0">
              <a:spAutoFit/>
            </a:bodyPr>
            <a:lstStyle/>
            <a:p>
              <a:r>
                <a:rPr lang="en-US" altLang="zh-CN" dirty="0"/>
                <a:t>Gomo</a:t>
              </a:r>
              <a:endParaRPr lang="zh-CN" altLang="en-US" dirty="0"/>
            </a:p>
          </p:txBody>
        </p:sp>
        <p:cxnSp>
          <p:nvCxnSpPr>
            <p:cNvPr id="36" name="直接连接符 35">
              <a:extLst>
                <a:ext uri="{FF2B5EF4-FFF2-40B4-BE49-F238E27FC236}">
                  <a16:creationId xmlns:a16="http://schemas.microsoft.com/office/drawing/2014/main" id="{EA8B9819-E716-D790-F377-4547D73DECF3}"/>
                </a:ext>
              </a:extLst>
            </p:cNvPr>
            <p:cNvCxnSpPr/>
            <p:nvPr/>
          </p:nvCxnSpPr>
          <p:spPr>
            <a:xfrm>
              <a:off x="6863780" y="5292703"/>
              <a:ext cx="0" cy="309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4478FC3D-93E7-376B-ED63-66786601403F}"/>
                </a:ext>
              </a:extLst>
            </p:cNvPr>
            <p:cNvCxnSpPr>
              <a:cxnSpLocks/>
            </p:cNvCxnSpPr>
            <p:nvPr/>
          </p:nvCxnSpPr>
          <p:spPr>
            <a:xfrm>
              <a:off x="6933681" y="5810844"/>
              <a:ext cx="62490" cy="134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1C98199-AA93-9396-43A1-FBF9A7B17BE0}"/>
                </a:ext>
              </a:extLst>
            </p:cNvPr>
            <p:cNvCxnSpPr>
              <a:cxnSpLocks/>
            </p:cNvCxnSpPr>
            <p:nvPr/>
          </p:nvCxnSpPr>
          <p:spPr>
            <a:xfrm>
              <a:off x="7274490" y="5299740"/>
              <a:ext cx="0" cy="352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9E6D0104-689F-EDD5-B6AE-19CB9C64EF80}"/>
                </a:ext>
              </a:extLst>
            </p:cNvPr>
            <p:cNvCxnSpPr>
              <a:cxnSpLocks/>
            </p:cNvCxnSpPr>
            <p:nvPr/>
          </p:nvCxnSpPr>
          <p:spPr>
            <a:xfrm flipH="1">
              <a:off x="7200497" y="5810844"/>
              <a:ext cx="85740" cy="134231"/>
            </a:xfrm>
            <a:prstGeom prst="line">
              <a:avLst/>
            </a:prstGeom>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CE424D91-EA71-2DC3-8C4E-54B0C30FB1F9}"/>
                </a:ext>
              </a:extLst>
            </p:cNvPr>
            <p:cNvSpPr/>
            <p:nvPr/>
          </p:nvSpPr>
          <p:spPr>
            <a:xfrm>
              <a:off x="6575748" y="5089378"/>
              <a:ext cx="420423" cy="216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D99578F3-1F57-D2E8-9A99-27C221A99446}"/>
                </a:ext>
              </a:extLst>
            </p:cNvPr>
            <p:cNvSpPr/>
            <p:nvPr/>
          </p:nvSpPr>
          <p:spPr>
            <a:xfrm>
              <a:off x="7016179" y="5089487"/>
              <a:ext cx="639685" cy="216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E15F4E0F-0403-410B-9164-BA2DE51A6080}"/>
                </a:ext>
              </a:extLst>
            </p:cNvPr>
            <p:cNvSpPr txBox="1"/>
            <p:nvPr/>
          </p:nvSpPr>
          <p:spPr>
            <a:xfrm>
              <a:off x="6764952" y="5907055"/>
              <a:ext cx="646331" cy="369332"/>
            </a:xfrm>
            <a:prstGeom prst="rect">
              <a:avLst/>
            </a:prstGeom>
            <a:noFill/>
          </p:spPr>
          <p:txBody>
            <a:bodyPr wrap="none" rtlCol="0">
              <a:spAutoFit/>
            </a:bodyPr>
            <a:lstStyle/>
            <a:p>
              <a:r>
                <a:rPr lang="zh-CN" altLang="en-US" dirty="0"/>
                <a:t>五目</a:t>
              </a:r>
            </a:p>
          </p:txBody>
        </p:sp>
        <p:sp>
          <p:nvSpPr>
            <p:cNvPr id="57" name="文本框 56">
              <a:extLst>
                <a:ext uri="{FF2B5EF4-FFF2-40B4-BE49-F238E27FC236}">
                  <a16:creationId xmlns:a16="http://schemas.microsoft.com/office/drawing/2014/main" id="{8CD9A4E0-1718-2855-00BC-4F05A27C60EF}"/>
                </a:ext>
              </a:extLst>
            </p:cNvPr>
            <p:cNvSpPr txBox="1"/>
            <p:nvPr/>
          </p:nvSpPr>
          <p:spPr>
            <a:xfrm>
              <a:off x="4067504" y="1498552"/>
              <a:ext cx="3962239" cy="369332"/>
            </a:xfrm>
            <a:prstGeom prst="rect">
              <a:avLst/>
            </a:prstGeom>
            <a:noFill/>
          </p:spPr>
          <p:txBody>
            <a:bodyPr wrap="none" rtlCol="0">
              <a:spAutoFit/>
            </a:bodyPr>
            <a:lstStyle/>
            <a:p>
              <a:r>
                <a:rPr lang="en-US" altLang="zh-CN" b="1" dirty="0"/>
                <a:t>One Player Wins (Black in This Example)</a:t>
              </a:r>
              <a:endParaRPr lang="zh-CN" altLang="en-US" b="1" dirty="0"/>
            </a:p>
          </p:txBody>
        </p:sp>
      </p:grpSp>
      <p:grpSp>
        <p:nvGrpSpPr>
          <p:cNvPr id="1048603" name="组合 1048602">
            <a:extLst>
              <a:ext uri="{FF2B5EF4-FFF2-40B4-BE49-F238E27FC236}">
                <a16:creationId xmlns:a16="http://schemas.microsoft.com/office/drawing/2014/main" id="{4186C3BB-F242-DC36-B0C5-CB51323D2065}"/>
              </a:ext>
            </a:extLst>
          </p:cNvPr>
          <p:cNvGrpSpPr/>
          <p:nvPr/>
        </p:nvGrpSpPr>
        <p:grpSpPr>
          <a:xfrm>
            <a:off x="8721203" y="1484784"/>
            <a:ext cx="2600570" cy="2671198"/>
            <a:chOff x="8721203" y="1484784"/>
            <a:chExt cx="2600570" cy="2671198"/>
          </a:xfrm>
        </p:grpSpPr>
        <p:pic>
          <p:nvPicPr>
            <p:cNvPr id="59" name="图片 58">
              <a:extLst>
                <a:ext uri="{FF2B5EF4-FFF2-40B4-BE49-F238E27FC236}">
                  <a16:creationId xmlns:a16="http://schemas.microsoft.com/office/drawing/2014/main" id="{C9E66E03-6B1E-D34C-13BC-C2501FDF3333}"/>
                </a:ext>
              </a:extLst>
            </p:cNvPr>
            <p:cNvPicPr>
              <a:picLocks noChangeAspect="1"/>
            </p:cNvPicPr>
            <p:nvPr/>
          </p:nvPicPr>
          <p:blipFill>
            <a:blip r:embed="rId5"/>
            <a:stretch>
              <a:fillRect/>
            </a:stretch>
          </p:blipFill>
          <p:spPr>
            <a:xfrm>
              <a:off x="8989214" y="1954599"/>
              <a:ext cx="1515475" cy="1530731"/>
            </a:xfrm>
            <a:prstGeom prst="rect">
              <a:avLst/>
            </a:prstGeom>
          </p:spPr>
        </p:pic>
        <p:sp>
          <p:nvSpPr>
            <p:cNvPr id="60" name="文本框 59">
              <a:extLst>
                <a:ext uri="{FF2B5EF4-FFF2-40B4-BE49-F238E27FC236}">
                  <a16:creationId xmlns:a16="http://schemas.microsoft.com/office/drawing/2014/main" id="{1930A934-A9CE-5927-9FD8-13A694CC8174}"/>
                </a:ext>
              </a:extLst>
            </p:cNvPr>
            <p:cNvSpPr txBox="1"/>
            <p:nvPr/>
          </p:nvSpPr>
          <p:spPr>
            <a:xfrm>
              <a:off x="8721203" y="1484784"/>
              <a:ext cx="2337050" cy="369332"/>
            </a:xfrm>
            <a:prstGeom prst="rect">
              <a:avLst/>
            </a:prstGeom>
            <a:noFill/>
          </p:spPr>
          <p:txBody>
            <a:bodyPr wrap="none" rtlCol="0">
              <a:spAutoFit/>
            </a:bodyPr>
            <a:lstStyle/>
            <a:p>
              <a:r>
                <a:rPr lang="en-US" altLang="zh-CN" b="1" dirty="0"/>
                <a:t>A Draw (No One Wins)</a:t>
              </a:r>
              <a:endParaRPr lang="zh-CN" altLang="en-US" b="1" dirty="0"/>
            </a:p>
          </p:txBody>
        </p:sp>
        <p:sp>
          <p:nvSpPr>
            <p:cNvPr id="61" name="文本框 60">
              <a:extLst>
                <a:ext uri="{FF2B5EF4-FFF2-40B4-BE49-F238E27FC236}">
                  <a16:creationId xmlns:a16="http://schemas.microsoft.com/office/drawing/2014/main" id="{3C421D74-4FB0-190D-7F6B-1C8F7D50B6A9}"/>
                </a:ext>
              </a:extLst>
            </p:cNvPr>
            <p:cNvSpPr txBox="1"/>
            <p:nvPr/>
          </p:nvSpPr>
          <p:spPr>
            <a:xfrm>
              <a:off x="10528914" y="2071214"/>
              <a:ext cx="792859" cy="1277273"/>
            </a:xfrm>
            <a:prstGeom prst="rect">
              <a:avLst/>
            </a:prstGeom>
            <a:noFill/>
          </p:spPr>
          <p:txBody>
            <a:bodyPr wrap="square" rtlCol="0">
              <a:spAutoFit/>
            </a:bodyPr>
            <a:lstStyle/>
            <a:p>
              <a:r>
                <a:rPr lang="en-US" altLang="zh-CN" sz="1100" dirty="0"/>
                <a:t>(e.g. we</a:t>
              </a:r>
            </a:p>
            <a:p>
              <a:r>
                <a:rPr lang="en-US" altLang="zh-CN" sz="1100" dirty="0"/>
                <a:t>suppose</a:t>
              </a:r>
            </a:p>
            <a:p>
              <a:r>
                <a:rPr lang="en-US" altLang="zh-CN" sz="1100" dirty="0"/>
                <a:t>the board</a:t>
              </a:r>
            </a:p>
            <a:p>
              <a:r>
                <a:rPr lang="en-US" altLang="zh-CN" sz="1100" dirty="0"/>
                <a:t>is scaled </a:t>
              </a:r>
            </a:p>
            <a:p>
              <a:r>
                <a:rPr lang="en-US" altLang="zh-CN" sz="1100" dirty="0"/>
                <a:t>down</a:t>
              </a:r>
            </a:p>
            <a:p>
              <a:r>
                <a:rPr lang="en-US" altLang="zh-CN" sz="1100" dirty="0"/>
                <a:t>to be</a:t>
              </a:r>
            </a:p>
            <a:p>
              <a:r>
                <a:rPr lang="en-US" altLang="zh-CN" sz="1100" dirty="0"/>
                <a:t>5×5)</a:t>
              </a:r>
              <a:endParaRPr lang="zh-CN" altLang="en-US" sz="1100" dirty="0"/>
            </a:p>
          </p:txBody>
        </p:sp>
        <p:sp>
          <p:nvSpPr>
            <p:cNvPr id="62" name="文本框 61">
              <a:extLst>
                <a:ext uri="{FF2B5EF4-FFF2-40B4-BE49-F238E27FC236}">
                  <a16:creationId xmlns:a16="http://schemas.microsoft.com/office/drawing/2014/main" id="{58DD9226-A8DE-9715-7369-D56A7B83B511}"/>
                </a:ext>
              </a:extLst>
            </p:cNvPr>
            <p:cNvSpPr txBox="1"/>
            <p:nvPr/>
          </p:nvSpPr>
          <p:spPr>
            <a:xfrm>
              <a:off x="8872688" y="3509651"/>
              <a:ext cx="2077813" cy="646331"/>
            </a:xfrm>
            <a:prstGeom prst="rect">
              <a:avLst/>
            </a:prstGeom>
            <a:noFill/>
          </p:spPr>
          <p:txBody>
            <a:bodyPr wrap="none" rtlCol="0">
              <a:spAutoFit/>
            </a:bodyPr>
            <a:lstStyle/>
            <a:p>
              <a:r>
                <a:rPr lang="en-US" altLang="zh-CN" sz="1200" dirty="0"/>
                <a:t>All positions for stones (chess)</a:t>
              </a:r>
            </a:p>
            <a:p>
              <a:r>
                <a:rPr lang="en-US" altLang="zh-CN" sz="1200" dirty="0"/>
                <a:t>are taken without reaching</a:t>
              </a:r>
            </a:p>
            <a:p>
              <a:r>
                <a:rPr lang="en-US" altLang="zh-CN" sz="1200" dirty="0"/>
                <a:t>the winning condition.</a:t>
              </a:r>
              <a:endParaRPr lang="zh-CN" altLang="en-US" sz="1200" dirty="0"/>
            </a:p>
          </p:txBody>
        </p:sp>
      </p:grpSp>
      <p:grpSp>
        <p:nvGrpSpPr>
          <p:cNvPr id="1048600" name="组合 1048599">
            <a:extLst>
              <a:ext uri="{FF2B5EF4-FFF2-40B4-BE49-F238E27FC236}">
                <a16:creationId xmlns:a16="http://schemas.microsoft.com/office/drawing/2014/main" id="{297DF267-9534-5662-9752-7DC738BDD815}"/>
              </a:ext>
            </a:extLst>
          </p:cNvPr>
          <p:cNvGrpSpPr/>
          <p:nvPr/>
        </p:nvGrpSpPr>
        <p:grpSpPr>
          <a:xfrm>
            <a:off x="839416" y="1498552"/>
            <a:ext cx="2334588" cy="2307621"/>
            <a:chOff x="839416" y="1498552"/>
            <a:chExt cx="2334588" cy="2307621"/>
          </a:xfrm>
        </p:grpSpPr>
        <p:pic>
          <p:nvPicPr>
            <p:cNvPr id="1048576" name="图片 1048575">
              <a:extLst>
                <a:ext uri="{FF2B5EF4-FFF2-40B4-BE49-F238E27FC236}">
                  <a16:creationId xmlns:a16="http://schemas.microsoft.com/office/drawing/2014/main" id="{E4172A11-1B2A-9DAF-14D6-31A8A964F780}"/>
                </a:ext>
              </a:extLst>
            </p:cNvPr>
            <p:cNvPicPr>
              <a:picLocks noChangeAspect="1"/>
            </p:cNvPicPr>
            <p:nvPr/>
          </p:nvPicPr>
          <p:blipFill>
            <a:blip r:embed="rId6"/>
            <a:stretch>
              <a:fillRect/>
            </a:stretch>
          </p:blipFill>
          <p:spPr>
            <a:xfrm>
              <a:off x="839416" y="1981937"/>
              <a:ext cx="2334588" cy="1824236"/>
            </a:xfrm>
            <a:prstGeom prst="rect">
              <a:avLst/>
            </a:prstGeom>
          </p:spPr>
        </p:pic>
        <p:sp>
          <p:nvSpPr>
            <p:cNvPr id="1048577" name="文本框 1048576">
              <a:extLst>
                <a:ext uri="{FF2B5EF4-FFF2-40B4-BE49-F238E27FC236}">
                  <a16:creationId xmlns:a16="http://schemas.microsoft.com/office/drawing/2014/main" id="{FF5BEC2E-2496-9F2B-4028-C7C5F954E8FA}"/>
                </a:ext>
              </a:extLst>
            </p:cNvPr>
            <p:cNvSpPr txBox="1"/>
            <p:nvPr/>
          </p:nvSpPr>
          <p:spPr>
            <a:xfrm>
              <a:off x="839416" y="1498552"/>
              <a:ext cx="2156744" cy="369332"/>
            </a:xfrm>
            <a:prstGeom prst="rect">
              <a:avLst/>
            </a:prstGeom>
            <a:noFill/>
          </p:spPr>
          <p:txBody>
            <a:bodyPr wrap="none" rtlCol="0">
              <a:spAutoFit/>
            </a:bodyPr>
            <a:lstStyle/>
            <a:p>
              <a:r>
                <a:rPr lang="en-US" altLang="zh-CN" b="1" dirty="0"/>
                <a:t>15</a:t>
              </a:r>
              <a:r>
                <a:rPr lang="en-US" altLang="zh-CN" sz="1800" b="1" dirty="0"/>
                <a:t>×15 Chess Board</a:t>
              </a:r>
              <a:r>
                <a:rPr lang="en-US" altLang="zh-CN" b="1" dirty="0"/>
                <a:t> </a:t>
              </a:r>
              <a:endParaRPr lang="zh-CN" altLang="en-US" b="1" dirty="0"/>
            </a:p>
          </p:txBody>
        </p:sp>
      </p:grpSp>
      <p:grpSp>
        <p:nvGrpSpPr>
          <p:cNvPr id="1048606" name="组合 1048605">
            <a:extLst>
              <a:ext uri="{FF2B5EF4-FFF2-40B4-BE49-F238E27FC236}">
                <a16:creationId xmlns:a16="http://schemas.microsoft.com/office/drawing/2014/main" id="{812B2413-84EF-FA92-75BB-C6BBA1D589EF}"/>
              </a:ext>
            </a:extLst>
          </p:cNvPr>
          <p:cNvGrpSpPr/>
          <p:nvPr/>
        </p:nvGrpSpPr>
        <p:grpSpPr>
          <a:xfrm>
            <a:off x="8730949" y="4210994"/>
            <a:ext cx="2996827" cy="2021371"/>
            <a:chOff x="8730949" y="4210994"/>
            <a:chExt cx="2996827" cy="2021371"/>
          </a:xfrm>
        </p:grpSpPr>
        <p:pic>
          <p:nvPicPr>
            <p:cNvPr id="1048593" name="图片 1048592">
              <a:extLst>
                <a:ext uri="{FF2B5EF4-FFF2-40B4-BE49-F238E27FC236}">
                  <a16:creationId xmlns:a16="http://schemas.microsoft.com/office/drawing/2014/main" id="{B16C3330-E60B-A536-2FF4-19489C47C30E}"/>
                </a:ext>
              </a:extLst>
            </p:cNvPr>
            <p:cNvPicPr>
              <a:picLocks noChangeAspect="1"/>
            </p:cNvPicPr>
            <p:nvPr/>
          </p:nvPicPr>
          <p:blipFill>
            <a:blip r:embed="rId7"/>
            <a:stretch>
              <a:fillRect/>
            </a:stretch>
          </p:blipFill>
          <p:spPr>
            <a:xfrm>
              <a:off x="8890824" y="4901668"/>
              <a:ext cx="1027321" cy="1058770"/>
            </a:xfrm>
            <a:prstGeom prst="rect">
              <a:avLst/>
            </a:prstGeom>
          </p:spPr>
        </p:pic>
        <p:sp>
          <p:nvSpPr>
            <p:cNvPr id="1048586" name="箭头: 下 1048585">
              <a:extLst>
                <a:ext uri="{FF2B5EF4-FFF2-40B4-BE49-F238E27FC236}">
                  <a16:creationId xmlns:a16="http://schemas.microsoft.com/office/drawing/2014/main" id="{61C18724-532A-0865-2AED-3AE7243F4F26}"/>
                </a:ext>
              </a:extLst>
            </p:cNvPr>
            <p:cNvSpPr/>
            <p:nvPr/>
          </p:nvSpPr>
          <p:spPr>
            <a:xfrm>
              <a:off x="9332477" y="5000727"/>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8" name="文本框 1048587">
              <a:extLst>
                <a:ext uri="{FF2B5EF4-FFF2-40B4-BE49-F238E27FC236}">
                  <a16:creationId xmlns:a16="http://schemas.microsoft.com/office/drawing/2014/main" id="{9B1D29E0-FEE4-511C-430D-FFE53B5A0511}"/>
                </a:ext>
              </a:extLst>
            </p:cNvPr>
            <p:cNvSpPr txBox="1"/>
            <p:nvPr/>
          </p:nvSpPr>
          <p:spPr>
            <a:xfrm>
              <a:off x="8730949" y="4616964"/>
              <a:ext cx="1413079" cy="338554"/>
            </a:xfrm>
            <a:prstGeom prst="rect">
              <a:avLst/>
            </a:prstGeom>
            <a:noFill/>
          </p:spPr>
          <p:txBody>
            <a:bodyPr wrap="none" rtlCol="0">
              <a:spAutoFit/>
            </a:bodyPr>
            <a:lstStyle/>
            <a:p>
              <a:r>
                <a:rPr lang="en-US" altLang="zh-CN" sz="1600" dirty="0"/>
                <a:t>Already Placed</a:t>
              </a:r>
              <a:endParaRPr lang="zh-CN" altLang="en-US" sz="1600" dirty="0"/>
            </a:p>
          </p:txBody>
        </p:sp>
        <p:sp>
          <p:nvSpPr>
            <p:cNvPr id="1048591" name="文本框 1048590">
              <a:extLst>
                <a:ext uri="{FF2B5EF4-FFF2-40B4-BE49-F238E27FC236}">
                  <a16:creationId xmlns:a16="http://schemas.microsoft.com/office/drawing/2014/main" id="{ADB2888C-76CF-00FC-817D-0CE3F47CF1FF}"/>
                </a:ext>
              </a:extLst>
            </p:cNvPr>
            <p:cNvSpPr txBox="1"/>
            <p:nvPr/>
          </p:nvSpPr>
          <p:spPr>
            <a:xfrm>
              <a:off x="8771394" y="4210994"/>
              <a:ext cx="1266180" cy="369332"/>
            </a:xfrm>
            <a:prstGeom prst="rect">
              <a:avLst/>
            </a:prstGeom>
            <a:noFill/>
          </p:spPr>
          <p:txBody>
            <a:bodyPr wrap="none" rtlCol="0">
              <a:spAutoFit/>
            </a:bodyPr>
            <a:lstStyle/>
            <a:p>
              <a:r>
                <a:rPr lang="en-US" altLang="zh-CN" b="1" dirty="0"/>
                <a:t>No Overlap</a:t>
              </a:r>
              <a:endParaRPr lang="zh-CN" altLang="en-US" b="1" dirty="0"/>
            </a:p>
          </p:txBody>
        </p:sp>
        <p:sp>
          <p:nvSpPr>
            <p:cNvPr id="1048594" name="箭头: 上弧形 1048593">
              <a:extLst>
                <a:ext uri="{FF2B5EF4-FFF2-40B4-BE49-F238E27FC236}">
                  <a16:creationId xmlns:a16="http://schemas.microsoft.com/office/drawing/2014/main" id="{F4096DCA-0183-C0CD-1A6D-F09A6A66C985}"/>
                </a:ext>
              </a:extLst>
            </p:cNvPr>
            <p:cNvSpPr/>
            <p:nvPr/>
          </p:nvSpPr>
          <p:spPr>
            <a:xfrm flipH="1">
              <a:off x="9532963" y="5074678"/>
              <a:ext cx="441653" cy="21035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8595" name="椭圆 1048594">
              <a:extLst>
                <a:ext uri="{FF2B5EF4-FFF2-40B4-BE49-F238E27FC236}">
                  <a16:creationId xmlns:a16="http://schemas.microsoft.com/office/drawing/2014/main" id="{8BF75A24-D21B-1EE0-2AC1-E55739851DEC}"/>
                </a:ext>
              </a:extLst>
            </p:cNvPr>
            <p:cNvSpPr/>
            <p:nvPr/>
          </p:nvSpPr>
          <p:spPr>
            <a:xfrm>
              <a:off x="9853219" y="5318960"/>
              <a:ext cx="242794" cy="242794"/>
            </a:xfrm>
            <a:prstGeom prst="ellipse">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6" name="乘号 1048595">
              <a:extLst>
                <a:ext uri="{FF2B5EF4-FFF2-40B4-BE49-F238E27FC236}">
                  <a16:creationId xmlns:a16="http://schemas.microsoft.com/office/drawing/2014/main" id="{D56BAF49-6869-40D3-2B98-73E33113DAF9}"/>
                </a:ext>
              </a:extLst>
            </p:cNvPr>
            <p:cNvSpPr/>
            <p:nvPr/>
          </p:nvSpPr>
          <p:spPr>
            <a:xfrm>
              <a:off x="9646153" y="4970478"/>
              <a:ext cx="237799" cy="23779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7" name="文本框 1048596">
              <a:extLst>
                <a:ext uri="{FF2B5EF4-FFF2-40B4-BE49-F238E27FC236}">
                  <a16:creationId xmlns:a16="http://schemas.microsoft.com/office/drawing/2014/main" id="{12DA8386-977B-F384-D34C-8366A0B09032}"/>
                </a:ext>
              </a:extLst>
            </p:cNvPr>
            <p:cNvSpPr txBox="1"/>
            <p:nvPr/>
          </p:nvSpPr>
          <p:spPr>
            <a:xfrm>
              <a:off x="10200498" y="4662705"/>
              <a:ext cx="1527278" cy="1569660"/>
            </a:xfrm>
            <a:prstGeom prst="rect">
              <a:avLst/>
            </a:prstGeom>
            <a:noFill/>
          </p:spPr>
          <p:txBody>
            <a:bodyPr wrap="none" rtlCol="0">
              <a:spAutoFit/>
            </a:bodyPr>
            <a:lstStyle/>
            <a:p>
              <a:r>
                <a:rPr lang="en-US" altLang="zh-CN" sz="1200" dirty="0"/>
                <a:t>It’s not allowed</a:t>
              </a:r>
            </a:p>
            <a:p>
              <a:r>
                <a:rPr lang="en-US" altLang="zh-CN" sz="1200" dirty="0"/>
                <a:t>to place a stone</a:t>
              </a:r>
            </a:p>
            <a:p>
              <a:r>
                <a:rPr lang="en-US" altLang="zh-CN" sz="1200" dirty="0"/>
                <a:t>on some existing</a:t>
              </a:r>
            </a:p>
            <a:p>
              <a:r>
                <a:rPr lang="en-US" altLang="zh-CN" sz="1200" dirty="0"/>
                <a:t>stone.</a:t>
              </a:r>
            </a:p>
            <a:p>
              <a:endParaRPr lang="en-US" altLang="zh-CN" sz="1200" dirty="0"/>
            </a:p>
            <a:p>
              <a:r>
                <a:rPr lang="en-US" altLang="zh-CN" sz="1200" dirty="0"/>
                <a:t>(Also, it’s not allowed</a:t>
              </a:r>
            </a:p>
            <a:p>
              <a:r>
                <a:rPr lang="en-US" altLang="zh-CN" sz="1200" dirty="0"/>
                <a:t>to place any stone</a:t>
              </a:r>
            </a:p>
            <a:p>
              <a:r>
                <a:rPr lang="en-US" altLang="zh-CN" sz="1200" dirty="0"/>
                <a:t>If the game is over)</a:t>
              </a:r>
              <a:endParaRPr lang="zh-CN" altLang="en-US" sz="1200" dirty="0"/>
            </a:p>
          </p:txBody>
        </p:sp>
      </p:grpSp>
      <p:grpSp>
        <p:nvGrpSpPr>
          <p:cNvPr id="1048607" name="组合 1048606">
            <a:extLst>
              <a:ext uri="{FF2B5EF4-FFF2-40B4-BE49-F238E27FC236}">
                <a16:creationId xmlns:a16="http://schemas.microsoft.com/office/drawing/2014/main" id="{F48A5DB4-0802-BCAE-0C24-3E5BF9B71945}"/>
              </a:ext>
            </a:extLst>
          </p:cNvPr>
          <p:cNvGrpSpPr/>
          <p:nvPr/>
        </p:nvGrpSpPr>
        <p:grpSpPr>
          <a:xfrm>
            <a:off x="5551249" y="979941"/>
            <a:ext cx="4526690" cy="502681"/>
            <a:chOff x="5551249" y="979941"/>
            <a:chExt cx="4526690" cy="502681"/>
          </a:xfrm>
        </p:grpSpPr>
        <p:sp>
          <p:nvSpPr>
            <p:cNvPr id="1048598" name="左大括号 1048597">
              <a:extLst>
                <a:ext uri="{FF2B5EF4-FFF2-40B4-BE49-F238E27FC236}">
                  <a16:creationId xmlns:a16="http://schemas.microsoft.com/office/drawing/2014/main" id="{A51CA3A6-1860-393B-E3AB-643E0FC6069D}"/>
                </a:ext>
              </a:extLst>
            </p:cNvPr>
            <p:cNvSpPr/>
            <p:nvPr/>
          </p:nvSpPr>
          <p:spPr>
            <a:xfrm rot="5400000">
              <a:off x="7724253" y="-871063"/>
              <a:ext cx="180681" cy="452669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599" name="文本框 1048598">
              <a:extLst>
                <a:ext uri="{FF2B5EF4-FFF2-40B4-BE49-F238E27FC236}">
                  <a16:creationId xmlns:a16="http://schemas.microsoft.com/office/drawing/2014/main" id="{5502319F-D409-98AD-48A5-CED2994B6F62}"/>
                </a:ext>
              </a:extLst>
            </p:cNvPr>
            <p:cNvSpPr txBox="1"/>
            <p:nvPr/>
          </p:nvSpPr>
          <p:spPr>
            <a:xfrm>
              <a:off x="7274490" y="979941"/>
              <a:ext cx="1243610" cy="369332"/>
            </a:xfrm>
            <a:prstGeom prst="rect">
              <a:avLst/>
            </a:prstGeom>
            <a:noFill/>
          </p:spPr>
          <p:txBody>
            <a:bodyPr wrap="none" rtlCol="0">
              <a:spAutoFit/>
            </a:bodyPr>
            <a:lstStyle/>
            <a:p>
              <a:r>
                <a:rPr lang="en-US" altLang="zh-CN" dirty="0"/>
                <a:t>Game Over</a:t>
              </a:r>
              <a:endParaRPr lang="zh-CN" altLang="en-US" dirty="0"/>
            </a:p>
          </p:txBody>
        </p:sp>
      </p:grpSp>
      <p:grpSp>
        <p:nvGrpSpPr>
          <p:cNvPr id="1048605" name="组合 1048604">
            <a:extLst>
              <a:ext uri="{FF2B5EF4-FFF2-40B4-BE49-F238E27FC236}">
                <a16:creationId xmlns:a16="http://schemas.microsoft.com/office/drawing/2014/main" id="{21CBADEE-E4F7-342F-D923-A9000E41F560}"/>
              </a:ext>
            </a:extLst>
          </p:cNvPr>
          <p:cNvGrpSpPr/>
          <p:nvPr/>
        </p:nvGrpSpPr>
        <p:grpSpPr>
          <a:xfrm>
            <a:off x="843532" y="3894916"/>
            <a:ext cx="2731249" cy="2486412"/>
            <a:chOff x="843532" y="3894916"/>
            <a:chExt cx="2731249" cy="2486412"/>
          </a:xfrm>
        </p:grpSpPr>
        <p:pic>
          <p:nvPicPr>
            <p:cNvPr id="1048579" name="图片 1048578">
              <a:extLst>
                <a:ext uri="{FF2B5EF4-FFF2-40B4-BE49-F238E27FC236}">
                  <a16:creationId xmlns:a16="http://schemas.microsoft.com/office/drawing/2014/main" id="{01FCC292-EB54-5245-FE1F-6148C399D4E4}"/>
                </a:ext>
              </a:extLst>
            </p:cNvPr>
            <p:cNvPicPr>
              <a:picLocks noChangeAspect="1"/>
            </p:cNvPicPr>
            <p:nvPr/>
          </p:nvPicPr>
          <p:blipFill>
            <a:blip r:embed="rId8"/>
            <a:stretch>
              <a:fillRect/>
            </a:stretch>
          </p:blipFill>
          <p:spPr>
            <a:xfrm>
              <a:off x="1003652" y="4576870"/>
              <a:ext cx="1417040" cy="1346482"/>
            </a:xfrm>
            <a:prstGeom prst="rect">
              <a:avLst/>
            </a:prstGeom>
          </p:spPr>
        </p:pic>
        <p:sp>
          <p:nvSpPr>
            <p:cNvPr id="1048580" name="箭头: 下 1048579">
              <a:extLst>
                <a:ext uri="{FF2B5EF4-FFF2-40B4-BE49-F238E27FC236}">
                  <a16:creationId xmlns:a16="http://schemas.microsoft.com/office/drawing/2014/main" id="{679CBE24-8758-2A0D-9C56-7F05327844A6}"/>
                </a:ext>
              </a:extLst>
            </p:cNvPr>
            <p:cNvSpPr/>
            <p:nvPr/>
          </p:nvSpPr>
          <p:spPr>
            <a:xfrm>
              <a:off x="1445060" y="4648470"/>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1" name="箭头: 下 1048580">
              <a:extLst>
                <a:ext uri="{FF2B5EF4-FFF2-40B4-BE49-F238E27FC236}">
                  <a16:creationId xmlns:a16="http://schemas.microsoft.com/office/drawing/2014/main" id="{40BB04CA-8827-1016-F434-D65CDE5C21F5}"/>
                </a:ext>
              </a:extLst>
            </p:cNvPr>
            <p:cNvSpPr/>
            <p:nvPr/>
          </p:nvSpPr>
          <p:spPr>
            <a:xfrm rot="2724509">
              <a:off x="2000671" y="5096896"/>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2" name="文本框 1048581">
              <a:extLst>
                <a:ext uri="{FF2B5EF4-FFF2-40B4-BE49-F238E27FC236}">
                  <a16:creationId xmlns:a16="http://schemas.microsoft.com/office/drawing/2014/main" id="{2B4C343A-D771-9462-9FBE-650E063CAFBC}"/>
                </a:ext>
              </a:extLst>
            </p:cNvPr>
            <p:cNvSpPr txBox="1"/>
            <p:nvPr/>
          </p:nvSpPr>
          <p:spPr>
            <a:xfrm>
              <a:off x="843532" y="4264707"/>
              <a:ext cx="1756315" cy="338554"/>
            </a:xfrm>
            <a:prstGeom prst="rect">
              <a:avLst/>
            </a:prstGeom>
            <a:noFill/>
          </p:spPr>
          <p:txBody>
            <a:bodyPr wrap="none" rtlCol="0">
              <a:spAutoFit/>
            </a:bodyPr>
            <a:lstStyle/>
            <a:p>
              <a:r>
                <a:rPr lang="en-US" altLang="zh-CN" sz="1600" dirty="0"/>
                <a:t>Player 1, place first</a:t>
              </a:r>
              <a:endParaRPr lang="zh-CN" altLang="en-US" sz="1600" dirty="0"/>
            </a:p>
          </p:txBody>
        </p:sp>
        <p:sp>
          <p:nvSpPr>
            <p:cNvPr id="1048583" name="文本框 1048582">
              <a:extLst>
                <a:ext uri="{FF2B5EF4-FFF2-40B4-BE49-F238E27FC236}">
                  <a16:creationId xmlns:a16="http://schemas.microsoft.com/office/drawing/2014/main" id="{B15994A8-2F81-5EE9-34FA-2F862F80CC0F}"/>
                </a:ext>
              </a:extLst>
            </p:cNvPr>
            <p:cNvSpPr txBox="1"/>
            <p:nvPr/>
          </p:nvSpPr>
          <p:spPr>
            <a:xfrm>
              <a:off x="2219313" y="4755142"/>
              <a:ext cx="1055802" cy="584775"/>
            </a:xfrm>
            <a:prstGeom prst="rect">
              <a:avLst/>
            </a:prstGeom>
            <a:noFill/>
          </p:spPr>
          <p:txBody>
            <a:bodyPr wrap="none" rtlCol="0">
              <a:spAutoFit/>
            </a:bodyPr>
            <a:lstStyle/>
            <a:p>
              <a:r>
                <a:rPr lang="en-US" altLang="zh-CN" sz="1600" dirty="0"/>
                <a:t>Player 2,</a:t>
              </a:r>
            </a:p>
            <a:p>
              <a:r>
                <a:rPr lang="en-US" altLang="zh-CN" sz="1600" dirty="0"/>
                <a:t>place later</a:t>
              </a:r>
              <a:endParaRPr lang="zh-CN" altLang="en-US" sz="1600" dirty="0"/>
            </a:p>
          </p:txBody>
        </p:sp>
        <p:sp>
          <p:nvSpPr>
            <p:cNvPr id="1048584" name="文本框 1048583">
              <a:extLst>
                <a:ext uri="{FF2B5EF4-FFF2-40B4-BE49-F238E27FC236}">
                  <a16:creationId xmlns:a16="http://schemas.microsoft.com/office/drawing/2014/main" id="{71A1B5A5-5883-E1E4-00DF-D60B5F4C0BB7}"/>
                </a:ext>
              </a:extLst>
            </p:cNvPr>
            <p:cNvSpPr txBox="1"/>
            <p:nvPr/>
          </p:nvSpPr>
          <p:spPr>
            <a:xfrm>
              <a:off x="1070344" y="3894916"/>
              <a:ext cx="1694888" cy="369332"/>
            </a:xfrm>
            <a:prstGeom prst="rect">
              <a:avLst/>
            </a:prstGeom>
            <a:noFill/>
          </p:spPr>
          <p:txBody>
            <a:bodyPr wrap="none" rtlCol="0">
              <a:spAutoFit/>
            </a:bodyPr>
            <a:lstStyle/>
            <a:p>
              <a:r>
                <a:rPr lang="en-US" altLang="zh-CN" b="1" dirty="0"/>
                <a:t>Black Plays First</a:t>
              </a:r>
              <a:endParaRPr lang="zh-CN" altLang="en-US" b="1" dirty="0"/>
            </a:p>
          </p:txBody>
        </p:sp>
        <p:sp>
          <p:nvSpPr>
            <p:cNvPr id="1048604" name="文本框 1048603">
              <a:extLst>
                <a:ext uri="{FF2B5EF4-FFF2-40B4-BE49-F238E27FC236}">
                  <a16:creationId xmlns:a16="http://schemas.microsoft.com/office/drawing/2014/main" id="{F79A6BC2-E0D8-42A9-1249-0F5AA01FDDBC}"/>
                </a:ext>
              </a:extLst>
            </p:cNvPr>
            <p:cNvSpPr txBox="1"/>
            <p:nvPr/>
          </p:nvSpPr>
          <p:spPr>
            <a:xfrm>
              <a:off x="911424" y="5734997"/>
              <a:ext cx="2663357" cy="646331"/>
            </a:xfrm>
            <a:prstGeom prst="rect">
              <a:avLst/>
            </a:prstGeom>
            <a:noFill/>
          </p:spPr>
          <p:txBody>
            <a:bodyPr wrap="square" rtlCol="0">
              <a:spAutoFit/>
            </a:bodyPr>
            <a:lstStyle/>
            <a:p>
              <a:endParaRPr lang="en-US" altLang="zh-CN" sz="1200" dirty="0"/>
            </a:p>
            <a:p>
              <a:r>
                <a:rPr lang="en-US" altLang="zh-CN" sz="1200" dirty="0"/>
                <a:t>(and the stones should be placed on the intersection of the lines of the board)</a:t>
              </a:r>
              <a:endParaRPr lang="zh-CN" altLang="en-US" sz="1200" dirty="0"/>
            </a:p>
          </p:txBody>
        </p:sp>
      </p:grpSp>
    </p:spTree>
    <p:extLst>
      <p:ext uri="{BB962C8B-B14F-4D97-AF65-F5344CB8AC3E}">
        <p14:creationId xmlns:p14="http://schemas.microsoft.com/office/powerpoint/2010/main" val="277687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9C9-F02B-53AC-9919-4B60AEBC07E8}"/>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2C88CEAC-39AA-AD98-6152-3AB69DBC25D1}"/>
              </a:ext>
            </a:extLst>
          </p:cNvPr>
          <p:cNvSpPr>
            <a:spLocks noGrp="1"/>
          </p:cNvSpPr>
          <p:nvPr>
            <p:ph type="title"/>
          </p:nvPr>
        </p:nvSpPr>
        <p:spPr>
          <a:xfrm>
            <a:off x="191344" y="71541"/>
            <a:ext cx="7884064" cy="835874"/>
          </a:xfrm>
        </p:spPr>
        <p:txBody>
          <a:bodyPr>
            <a:noAutofit/>
          </a:bodyPr>
          <a:lstStyle/>
          <a:p>
            <a:r>
              <a:rPr lang="en-US" altLang="zh-CN" sz="2000" dirty="0"/>
              <a:t>Changing Labels for Information</a:t>
            </a:r>
            <a:endParaRPr lang="zh-CN" sz="2000" dirty="0"/>
          </a:p>
        </p:txBody>
      </p:sp>
      <p:pic>
        <p:nvPicPr>
          <p:cNvPr id="15" name="图片 14">
            <a:extLst>
              <a:ext uri="{FF2B5EF4-FFF2-40B4-BE49-F238E27FC236}">
                <a16:creationId xmlns:a16="http://schemas.microsoft.com/office/drawing/2014/main" id="{3917A647-DAEF-B09F-A3F4-ABC101B51426}"/>
              </a:ext>
            </a:extLst>
          </p:cNvPr>
          <p:cNvPicPr>
            <a:picLocks noChangeAspect="1"/>
          </p:cNvPicPr>
          <p:nvPr/>
        </p:nvPicPr>
        <p:blipFill>
          <a:blip r:embed="rId2"/>
          <a:stretch>
            <a:fillRect/>
          </a:stretch>
        </p:blipFill>
        <p:spPr>
          <a:xfrm>
            <a:off x="1415480" y="1556792"/>
            <a:ext cx="3607979" cy="1728192"/>
          </a:xfrm>
          <a:prstGeom prst="rect">
            <a:avLst/>
          </a:prstGeom>
          <a:effectLst>
            <a:outerShdw blurRad="50800" dist="38100" dir="2700000" algn="tl" rotWithShape="0">
              <a:prstClr val="black">
                <a:alpha val="40000"/>
              </a:prstClr>
            </a:outerShdw>
          </a:effectLst>
        </p:spPr>
      </p:pic>
      <p:pic>
        <p:nvPicPr>
          <p:cNvPr id="17" name="图片 16">
            <a:extLst>
              <a:ext uri="{FF2B5EF4-FFF2-40B4-BE49-F238E27FC236}">
                <a16:creationId xmlns:a16="http://schemas.microsoft.com/office/drawing/2014/main" id="{7BE983DB-0975-5CA5-6EDA-2B336E4FDD5D}"/>
              </a:ext>
            </a:extLst>
          </p:cNvPr>
          <p:cNvPicPr>
            <a:picLocks noChangeAspect="1"/>
          </p:cNvPicPr>
          <p:nvPr/>
        </p:nvPicPr>
        <p:blipFill>
          <a:blip r:embed="rId3"/>
          <a:stretch>
            <a:fillRect/>
          </a:stretch>
        </p:blipFill>
        <p:spPr>
          <a:xfrm>
            <a:off x="5591944" y="1556792"/>
            <a:ext cx="3577997" cy="1728192"/>
          </a:xfrm>
          <a:prstGeom prst="rect">
            <a:avLst/>
          </a:prstGeom>
          <a:effectLst>
            <a:outerShdw blurRad="50800" dist="38100" dir="2700000" algn="tl" rotWithShape="0">
              <a:prstClr val="black">
                <a:alpha val="40000"/>
              </a:prstClr>
            </a:outerShdw>
          </a:effectLst>
        </p:spPr>
      </p:pic>
      <p:sp>
        <p:nvSpPr>
          <p:cNvPr id="18" name="箭头: 右 17">
            <a:extLst>
              <a:ext uri="{FF2B5EF4-FFF2-40B4-BE49-F238E27FC236}">
                <a16:creationId xmlns:a16="http://schemas.microsoft.com/office/drawing/2014/main" id="{F4946F78-6D85-7126-11FA-802C2DA380D7}"/>
              </a:ext>
            </a:extLst>
          </p:cNvPr>
          <p:cNvSpPr/>
          <p:nvPr/>
        </p:nvSpPr>
        <p:spPr>
          <a:xfrm rot="8585245">
            <a:off x="3741307" y="2246113"/>
            <a:ext cx="432048"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169EA9A7-5F87-12B1-4CDA-CA2EEF56E8A2}"/>
              </a:ext>
            </a:extLst>
          </p:cNvPr>
          <p:cNvSpPr txBox="1"/>
          <p:nvPr/>
        </p:nvSpPr>
        <p:spPr>
          <a:xfrm>
            <a:off x="4171232" y="1942891"/>
            <a:ext cx="615874" cy="369332"/>
          </a:xfrm>
          <a:prstGeom prst="rect">
            <a:avLst/>
          </a:prstGeom>
          <a:noFill/>
        </p:spPr>
        <p:txBody>
          <a:bodyPr wrap="none" rtlCol="0">
            <a:spAutoFit/>
          </a:bodyPr>
          <a:lstStyle/>
          <a:p>
            <a:r>
              <a:rPr lang="en-US" altLang="zh-CN" dirty="0">
                <a:solidFill>
                  <a:schemeClr val="accent1"/>
                </a:solidFill>
              </a:rPr>
              <a:t>Click</a:t>
            </a:r>
            <a:endParaRPr lang="zh-CN" altLang="en-US" dirty="0">
              <a:solidFill>
                <a:schemeClr val="accent1"/>
              </a:solidFill>
            </a:endParaRPr>
          </a:p>
        </p:txBody>
      </p:sp>
      <p:sp>
        <p:nvSpPr>
          <p:cNvPr id="20" name="箭头: 右 19">
            <a:extLst>
              <a:ext uri="{FF2B5EF4-FFF2-40B4-BE49-F238E27FC236}">
                <a16:creationId xmlns:a16="http://schemas.microsoft.com/office/drawing/2014/main" id="{E385E847-1E21-65B1-8014-0F4C88A3BB92}"/>
              </a:ext>
            </a:extLst>
          </p:cNvPr>
          <p:cNvSpPr/>
          <p:nvPr/>
        </p:nvSpPr>
        <p:spPr>
          <a:xfrm rot="8585245">
            <a:off x="8061786" y="1845342"/>
            <a:ext cx="432048"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2BD9D2BD-453B-F278-F9CB-DFC75339655B}"/>
              </a:ext>
            </a:extLst>
          </p:cNvPr>
          <p:cNvSpPr txBox="1"/>
          <p:nvPr/>
        </p:nvSpPr>
        <p:spPr>
          <a:xfrm>
            <a:off x="6960096" y="1469442"/>
            <a:ext cx="2448271" cy="369332"/>
          </a:xfrm>
          <a:prstGeom prst="rect">
            <a:avLst/>
          </a:prstGeom>
          <a:noFill/>
        </p:spPr>
        <p:txBody>
          <a:bodyPr wrap="square" rtlCol="0">
            <a:spAutoFit/>
          </a:bodyPr>
          <a:lstStyle/>
          <a:p>
            <a:r>
              <a:rPr lang="en-US" altLang="zh-CN" dirty="0">
                <a:solidFill>
                  <a:schemeClr val="accent1"/>
                </a:solidFill>
              </a:rPr>
              <a:t>Salary Label Changed</a:t>
            </a:r>
            <a:endParaRPr lang="zh-CN" altLang="en-US" dirty="0">
              <a:solidFill>
                <a:schemeClr val="accent1"/>
              </a:solidFill>
            </a:endParaRPr>
          </a:p>
        </p:txBody>
      </p:sp>
      <p:sp>
        <p:nvSpPr>
          <p:cNvPr id="23" name="文本框 22">
            <a:extLst>
              <a:ext uri="{FF2B5EF4-FFF2-40B4-BE49-F238E27FC236}">
                <a16:creationId xmlns:a16="http://schemas.microsoft.com/office/drawing/2014/main" id="{54C0E702-6541-6433-5D07-0D259B4393D9}"/>
              </a:ext>
            </a:extLst>
          </p:cNvPr>
          <p:cNvSpPr txBox="1"/>
          <p:nvPr/>
        </p:nvSpPr>
        <p:spPr>
          <a:xfrm>
            <a:off x="4491333" y="3717032"/>
            <a:ext cx="1647246" cy="369332"/>
          </a:xfrm>
          <a:prstGeom prst="rect">
            <a:avLst/>
          </a:prstGeom>
          <a:noFill/>
        </p:spPr>
        <p:txBody>
          <a:bodyPr wrap="none" rtlCol="0">
            <a:spAutoFit/>
          </a:bodyPr>
          <a:lstStyle/>
          <a:p>
            <a:r>
              <a:rPr lang="en-US" altLang="zh-CN" dirty="0"/>
              <a:t>Keep Clicking …</a:t>
            </a:r>
            <a:endParaRPr lang="zh-CN" altLang="en-US" dirty="0"/>
          </a:p>
        </p:txBody>
      </p:sp>
      <p:pic>
        <p:nvPicPr>
          <p:cNvPr id="25" name="图片 24">
            <a:extLst>
              <a:ext uri="{FF2B5EF4-FFF2-40B4-BE49-F238E27FC236}">
                <a16:creationId xmlns:a16="http://schemas.microsoft.com/office/drawing/2014/main" id="{3E4E6CE2-583D-0102-0B8B-816140341E66}"/>
              </a:ext>
            </a:extLst>
          </p:cNvPr>
          <p:cNvPicPr>
            <a:picLocks noChangeAspect="1"/>
          </p:cNvPicPr>
          <p:nvPr/>
        </p:nvPicPr>
        <p:blipFill>
          <a:blip r:embed="rId4"/>
          <a:stretch>
            <a:fillRect/>
          </a:stretch>
        </p:blipFill>
        <p:spPr>
          <a:xfrm>
            <a:off x="3094438" y="4293096"/>
            <a:ext cx="4286504" cy="1886994"/>
          </a:xfrm>
          <a:prstGeom prst="rect">
            <a:avLst/>
          </a:prstGeom>
          <a:effectLst>
            <a:outerShdw blurRad="50800" dist="38100" dir="2700000" algn="tl" rotWithShape="0">
              <a:prstClr val="black">
                <a:alpha val="40000"/>
              </a:prstClr>
            </a:outerShdw>
          </a:effectLst>
        </p:spPr>
      </p:pic>
      <p:sp>
        <p:nvSpPr>
          <p:cNvPr id="26" name="箭头: 右 25">
            <a:extLst>
              <a:ext uri="{FF2B5EF4-FFF2-40B4-BE49-F238E27FC236}">
                <a16:creationId xmlns:a16="http://schemas.microsoft.com/office/drawing/2014/main" id="{2A520044-C4C3-F589-0AD3-1CA64BB4FEC6}"/>
              </a:ext>
            </a:extLst>
          </p:cNvPr>
          <p:cNvSpPr/>
          <p:nvPr/>
        </p:nvSpPr>
        <p:spPr>
          <a:xfrm rot="8585245">
            <a:off x="6090218" y="4634443"/>
            <a:ext cx="432048"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D467C9F2-D18A-058E-55C1-88C7BC6BC0A2}"/>
              </a:ext>
            </a:extLst>
          </p:cNvPr>
          <p:cNvSpPr txBox="1"/>
          <p:nvPr/>
        </p:nvSpPr>
        <p:spPr>
          <a:xfrm>
            <a:off x="3924559" y="4252647"/>
            <a:ext cx="3456383" cy="369332"/>
          </a:xfrm>
          <a:prstGeom prst="rect">
            <a:avLst/>
          </a:prstGeom>
          <a:noFill/>
        </p:spPr>
        <p:txBody>
          <a:bodyPr wrap="square" rtlCol="0">
            <a:spAutoFit/>
          </a:bodyPr>
          <a:lstStyle/>
          <a:p>
            <a:r>
              <a:rPr lang="en-US" altLang="zh-CN" dirty="0">
                <a:solidFill>
                  <a:schemeClr val="accent1"/>
                </a:solidFill>
              </a:rPr>
              <a:t>Exceeds 5000 and not tax-</a:t>
            </a:r>
            <a:r>
              <a:rPr lang="en-US" altLang="zh-CN" b="0" i="0" dirty="0">
                <a:solidFill>
                  <a:schemeClr val="accent1"/>
                </a:solidFill>
                <a:effectLst/>
                <a:latin typeface="Segoe UI" panose="020B0502040204020203" pitchFamily="34" charset="0"/>
              </a:rPr>
              <a:t>exempt</a:t>
            </a:r>
            <a:endParaRPr lang="zh-CN" altLang="en-US" dirty="0">
              <a:solidFill>
                <a:schemeClr val="accent1"/>
              </a:solidFill>
            </a:endParaRPr>
          </a:p>
        </p:txBody>
      </p:sp>
      <p:sp>
        <p:nvSpPr>
          <p:cNvPr id="28" name="箭头: 右 27">
            <a:extLst>
              <a:ext uri="{FF2B5EF4-FFF2-40B4-BE49-F238E27FC236}">
                <a16:creationId xmlns:a16="http://schemas.microsoft.com/office/drawing/2014/main" id="{C0D16C13-F7A2-BF4A-128E-C72E5B05BB80}"/>
              </a:ext>
            </a:extLst>
          </p:cNvPr>
          <p:cNvSpPr/>
          <p:nvPr/>
        </p:nvSpPr>
        <p:spPr>
          <a:xfrm rot="10800000">
            <a:off x="7104112" y="5661248"/>
            <a:ext cx="432048"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7DAD6CCB-0A6F-5A21-8C14-20CE5A037FA7}"/>
              </a:ext>
            </a:extLst>
          </p:cNvPr>
          <p:cNvSpPr txBox="1"/>
          <p:nvPr/>
        </p:nvSpPr>
        <p:spPr>
          <a:xfrm>
            <a:off x="7680176" y="5589240"/>
            <a:ext cx="2448271" cy="369332"/>
          </a:xfrm>
          <a:prstGeom prst="rect">
            <a:avLst/>
          </a:prstGeom>
          <a:noFill/>
        </p:spPr>
        <p:txBody>
          <a:bodyPr wrap="square" rtlCol="0">
            <a:spAutoFit/>
          </a:bodyPr>
          <a:lstStyle/>
          <a:p>
            <a:r>
              <a:rPr lang="en-US" altLang="zh-CN" dirty="0">
                <a:solidFill>
                  <a:schemeClr val="accent1"/>
                </a:solidFill>
              </a:rPr>
              <a:t>Warning Label changed</a:t>
            </a:r>
            <a:endParaRPr lang="zh-CN" altLang="en-US" dirty="0">
              <a:solidFill>
                <a:schemeClr val="accent1"/>
              </a:solidFill>
            </a:endParaRPr>
          </a:p>
        </p:txBody>
      </p:sp>
    </p:spTree>
    <p:extLst>
      <p:ext uri="{BB962C8B-B14F-4D97-AF65-F5344CB8AC3E}">
        <p14:creationId xmlns:p14="http://schemas.microsoft.com/office/powerpoint/2010/main" val="6347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9C9-F02B-53AC-9919-4B60AEBC07E8}"/>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2C88CEAC-39AA-AD98-6152-3AB69DBC25D1}"/>
              </a:ext>
            </a:extLst>
          </p:cNvPr>
          <p:cNvSpPr>
            <a:spLocks noGrp="1"/>
          </p:cNvSpPr>
          <p:nvPr>
            <p:ph type="title"/>
          </p:nvPr>
        </p:nvSpPr>
        <p:spPr>
          <a:xfrm>
            <a:off x="191344" y="71541"/>
            <a:ext cx="7884064" cy="835874"/>
          </a:xfrm>
        </p:spPr>
        <p:txBody>
          <a:bodyPr>
            <a:noAutofit/>
          </a:bodyPr>
          <a:lstStyle/>
          <a:p>
            <a:r>
              <a:rPr lang="en-US" altLang="zh-CN" sz="2000" dirty="0"/>
              <a:t>Changing Labels for Information – Caller Maintenance</a:t>
            </a:r>
            <a:endParaRPr lang="zh-CN" sz="2000" dirty="0"/>
          </a:p>
        </p:txBody>
      </p:sp>
      <p:sp>
        <p:nvSpPr>
          <p:cNvPr id="2" name="矩形 1">
            <a:extLst>
              <a:ext uri="{FF2B5EF4-FFF2-40B4-BE49-F238E27FC236}">
                <a16:creationId xmlns:a16="http://schemas.microsoft.com/office/drawing/2014/main" id="{F6118C78-A324-4BD6-6C23-F11A34784903}"/>
              </a:ext>
            </a:extLst>
          </p:cNvPr>
          <p:cNvSpPr/>
          <p:nvPr/>
        </p:nvSpPr>
        <p:spPr>
          <a:xfrm>
            <a:off x="695400" y="1628800"/>
            <a:ext cx="1656184"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Source of Changes</a:t>
            </a:r>
            <a:endParaRPr lang="zh-CN" altLang="en-US" dirty="0">
              <a:solidFill>
                <a:schemeClr val="tx1"/>
              </a:solidFill>
            </a:endParaRPr>
          </a:p>
        </p:txBody>
      </p:sp>
      <p:sp>
        <p:nvSpPr>
          <p:cNvPr id="3" name="箭头: 右 2">
            <a:extLst>
              <a:ext uri="{FF2B5EF4-FFF2-40B4-BE49-F238E27FC236}">
                <a16:creationId xmlns:a16="http://schemas.microsoft.com/office/drawing/2014/main" id="{D01821E4-7973-65B5-E20A-2D85820C07E3}"/>
              </a:ext>
            </a:extLst>
          </p:cNvPr>
          <p:cNvSpPr/>
          <p:nvPr/>
        </p:nvSpPr>
        <p:spPr>
          <a:xfrm>
            <a:off x="2567608" y="1977988"/>
            <a:ext cx="432048"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8E50E6C-8D0F-D20E-F211-42668EAA00E4}"/>
              </a:ext>
            </a:extLst>
          </p:cNvPr>
          <p:cNvSpPr/>
          <p:nvPr/>
        </p:nvSpPr>
        <p:spPr>
          <a:xfrm>
            <a:off x="3287688" y="1628800"/>
            <a:ext cx="1656184"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Set Label Text Directly</a:t>
            </a:r>
            <a:endParaRPr lang="zh-CN" altLang="en-US" dirty="0">
              <a:solidFill>
                <a:schemeClr val="tx1"/>
              </a:solidFill>
            </a:endParaRPr>
          </a:p>
        </p:txBody>
      </p:sp>
      <p:sp>
        <p:nvSpPr>
          <p:cNvPr id="7" name="文本框 6">
            <a:extLst>
              <a:ext uri="{FF2B5EF4-FFF2-40B4-BE49-F238E27FC236}">
                <a16:creationId xmlns:a16="http://schemas.microsoft.com/office/drawing/2014/main" id="{94DDCD67-D6FC-E5BB-F884-43E064505C1F}"/>
              </a:ext>
            </a:extLst>
          </p:cNvPr>
          <p:cNvSpPr txBox="1"/>
          <p:nvPr/>
        </p:nvSpPr>
        <p:spPr>
          <a:xfrm>
            <a:off x="7222088" y="2420888"/>
            <a:ext cx="4320480" cy="3539430"/>
          </a:xfrm>
          <a:prstGeom prst="rect">
            <a:avLst/>
          </a:prstGeom>
          <a:noFill/>
          <a:ln>
            <a:solidFill>
              <a:schemeClr val="tx1"/>
            </a:solidFill>
          </a:ln>
        </p:spPr>
        <p:txBody>
          <a:bodyPr wrap="square" rtlCol="0">
            <a:spAutoFit/>
          </a:bodyPr>
          <a:lstStyle/>
          <a:p>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class</a:t>
            </a:r>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SalaryV1</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private</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double</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basic</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private</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boolean</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taxExempt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private</a:t>
            </a:r>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String</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warningPrompt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SalaryV1</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double</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basic</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boolean</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taxExempt</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String</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warningPrompt</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9C5D27"/>
                </a:solidFill>
                <a:effectLst/>
                <a:latin typeface="Consolas" panose="020B0609020204030204" pitchFamily="49" charset="0"/>
              </a:rPr>
              <a:t>this</a:t>
            </a:r>
            <a:r>
              <a:rPr lang="en-US" altLang="zh-CN" sz="800" b="0" dirty="0" err="1">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basic</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basic</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9C5D27"/>
                </a:solidFill>
                <a:effectLst/>
                <a:latin typeface="Consolas" panose="020B0609020204030204" pitchFamily="49" charset="0"/>
              </a:rPr>
              <a:t>this</a:t>
            </a:r>
            <a:r>
              <a:rPr lang="en-US" altLang="zh-CN" sz="800" b="0" dirty="0" err="1">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taxExempt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taxExempt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9C5D27"/>
                </a:solidFill>
                <a:effectLst/>
                <a:latin typeface="Consolas" panose="020B0609020204030204" pitchFamily="49" charset="0"/>
              </a:rPr>
              <a:t>this</a:t>
            </a:r>
            <a:r>
              <a:rPr lang="en-US" altLang="zh-CN" sz="800" b="0" dirty="0" err="1">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warningPrompt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warningPrompt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double</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getBasic</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return</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basic</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void</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setBasic</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double</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basic</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9C5D27"/>
                </a:solidFill>
                <a:effectLst/>
                <a:latin typeface="Consolas" panose="020B0609020204030204" pitchFamily="49" charset="0"/>
              </a:rPr>
              <a:t>this</a:t>
            </a:r>
            <a:r>
              <a:rPr lang="en-US" altLang="zh-CN" sz="800" b="0" dirty="0" err="1">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basic</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basic</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boolean</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isTaxExempt</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return</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taxExempt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String</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getWarningPrompt</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return</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warningPrompt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p:txBody>
      </p:sp>
      <p:sp>
        <p:nvSpPr>
          <p:cNvPr id="9" name="文本框 8">
            <a:extLst>
              <a:ext uri="{FF2B5EF4-FFF2-40B4-BE49-F238E27FC236}">
                <a16:creationId xmlns:a16="http://schemas.microsoft.com/office/drawing/2014/main" id="{E1DC9E3D-A41C-1F56-B976-41060DF2A913}"/>
              </a:ext>
            </a:extLst>
          </p:cNvPr>
          <p:cNvSpPr txBox="1"/>
          <p:nvPr/>
        </p:nvSpPr>
        <p:spPr>
          <a:xfrm>
            <a:off x="593782" y="3068960"/>
            <a:ext cx="6228500" cy="1676741"/>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altLang="zh-CN" dirty="0"/>
              <a:t>Need to know when to change the text</a:t>
            </a:r>
          </a:p>
          <a:p>
            <a:pPr marL="285750" indent="-285750">
              <a:lnSpc>
                <a:spcPct val="200000"/>
              </a:lnSpc>
              <a:buFont typeface="Arial" panose="020B0604020202020204" pitchFamily="34" charset="0"/>
              <a:buChar char="•"/>
            </a:pPr>
            <a:r>
              <a:rPr lang="en-US" altLang="zh-CN" dirty="0"/>
              <a:t>Change the text when the corresponding attribute is changed</a:t>
            </a:r>
          </a:p>
          <a:p>
            <a:pPr marL="285750" indent="-285750">
              <a:lnSpc>
                <a:spcPct val="200000"/>
              </a:lnSpc>
              <a:buFont typeface="Arial" panose="020B0604020202020204" pitchFamily="34" charset="0"/>
              <a:buChar char="•"/>
            </a:pPr>
            <a:r>
              <a:rPr lang="en-US" altLang="zh-CN" dirty="0"/>
              <a:t>The duty is maintained by the caller</a:t>
            </a:r>
            <a:endParaRPr lang="zh-CN" altLang="en-US" dirty="0"/>
          </a:p>
        </p:txBody>
      </p:sp>
      <p:sp>
        <p:nvSpPr>
          <p:cNvPr id="12" name="文本框 11">
            <a:extLst>
              <a:ext uri="{FF2B5EF4-FFF2-40B4-BE49-F238E27FC236}">
                <a16:creationId xmlns:a16="http://schemas.microsoft.com/office/drawing/2014/main" id="{1FC781AB-3F26-5083-1560-93D2C6F98731}"/>
              </a:ext>
            </a:extLst>
          </p:cNvPr>
          <p:cNvSpPr txBox="1"/>
          <p:nvPr/>
        </p:nvSpPr>
        <p:spPr>
          <a:xfrm>
            <a:off x="7104112" y="1772816"/>
            <a:ext cx="1476686" cy="307777"/>
          </a:xfrm>
          <a:prstGeom prst="rect">
            <a:avLst/>
          </a:prstGeom>
          <a:noFill/>
        </p:spPr>
        <p:txBody>
          <a:bodyPr wrap="none" rtlCol="0">
            <a:spAutoFit/>
          </a:bodyPr>
          <a:lstStyle/>
          <a:p>
            <a:r>
              <a:rPr lang="en-US" altLang="zh-CN" sz="1400" b="1" dirty="0">
                <a:solidFill>
                  <a:srgbClr val="7A3E9D"/>
                </a:solidFill>
                <a:effectLst/>
                <a:latin typeface="Consolas" panose="020B0609020204030204" pitchFamily="49" charset="0"/>
              </a:rPr>
              <a:t>SalaryV1.java</a:t>
            </a:r>
            <a:endParaRPr lang="zh-CN" altLang="en-US" sz="4000" dirty="0"/>
          </a:p>
        </p:txBody>
      </p:sp>
      <p:sp>
        <p:nvSpPr>
          <p:cNvPr id="13" name="文本框 12">
            <a:extLst>
              <a:ext uri="{FF2B5EF4-FFF2-40B4-BE49-F238E27FC236}">
                <a16:creationId xmlns:a16="http://schemas.microsoft.com/office/drawing/2014/main" id="{C2521623-C9CD-8E2C-18EB-03AEF7FDA0F6}"/>
              </a:ext>
            </a:extLst>
          </p:cNvPr>
          <p:cNvSpPr txBox="1"/>
          <p:nvPr/>
        </p:nvSpPr>
        <p:spPr>
          <a:xfrm>
            <a:off x="727151" y="5403655"/>
            <a:ext cx="2887201" cy="646331"/>
          </a:xfrm>
          <a:prstGeom prst="rect">
            <a:avLst/>
          </a:prstGeom>
          <a:noFill/>
        </p:spPr>
        <p:txBody>
          <a:bodyPr wrap="none" rtlCol="0">
            <a:spAutoFit/>
          </a:bodyPr>
          <a:lstStyle/>
          <a:p>
            <a:r>
              <a:rPr lang="en-US" altLang="zh-CN" i="1" dirty="0">
                <a:solidFill>
                  <a:schemeClr val="bg1">
                    <a:lumMod val="50000"/>
                  </a:schemeClr>
                </a:solidFill>
              </a:rPr>
              <a:t>You can copy these code and</a:t>
            </a:r>
          </a:p>
          <a:p>
            <a:r>
              <a:rPr lang="en-US" altLang="zh-CN" i="1" dirty="0">
                <a:solidFill>
                  <a:schemeClr val="bg1">
                    <a:lumMod val="50000"/>
                  </a:schemeClr>
                </a:solidFill>
              </a:rPr>
              <a:t>execute it by yourself.</a:t>
            </a:r>
            <a:endParaRPr lang="zh-CN" altLang="en-US" i="1" dirty="0">
              <a:solidFill>
                <a:schemeClr val="bg1">
                  <a:lumMod val="50000"/>
                </a:schemeClr>
              </a:solidFill>
            </a:endParaRPr>
          </a:p>
        </p:txBody>
      </p:sp>
    </p:spTree>
    <p:extLst>
      <p:ext uri="{BB962C8B-B14F-4D97-AF65-F5344CB8AC3E}">
        <p14:creationId xmlns:p14="http://schemas.microsoft.com/office/powerpoint/2010/main" val="304504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9C9-F02B-53AC-9919-4B60AEBC07E8}"/>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2C88CEAC-39AA-AD98-6152-3AB69DBC25D1}"/>
              </a:ext>
            </a:extLst>
          </p:cNvPr>
          <p:cNvSpPr>
            <a:spLocks noGrp="1"/>
          </p:cNvSpPr>
          <p:nvPr>
            <p:ph type="title"/>
          </p:nvPr>
        </p:nvSpPr>
        <p:spPr>
          <a:xfrm>
            <a:off x="191344" y="71541"/>
            <a:ext cx="7884064" cy="835874"/>
          </a:xfrm>
        </p:spPr>
        <p:txBody>
          <a:bodyPr>
            <a:noAutofit/>
          </a:bodyPr>
          <a:lstStyle/>
          <a:p>
            <a:r>
              <a:rPr lang="en-US" altLang="zh-CN" sz="2000" dirty="0"/>
              <a:t>Changing Labels for Information – Caller Maintenance</a:t>
            </a:r>
            <a:endParaRPr lang="zh-CN" sz="2000" dirty="0"/>
          </a:p>
        </p:txBody>
      </p:sp>
      <p:sp>
        <p:nvSpPr>
          <p:cNvPr id="2" name="矩形 1">
            <a:extLst>
              <a:ext uri="{FF2B5EF4-FFF2-40B4-BE49-F238E27FC236}">
                <a16:creationId xmlns:a16="http://schemas.microsoft.com/office/drawing/2014/main" id="{F6118C78-A324-4BD6-6C23-F11A34784903}"/>
              </a:ext>
            </a:extLst>
          </p:cNvPr>
          <p:cNvSpPr/>
          <p:nvPr/>
        </p:nvSpPr>
        <p:spPr>
          <a:xfrm>
            <a:off x="695400" y="1628800"/>
            <a:ext cx="1656184"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Source of Changes</a:t>
            </a:r>
            <a:endParaRPr lang="zh-CN" altLang="en-US" dirty="0">
              <a:solidFill>
                <a:schemeClr val="tx1"/>
              </a:solidFill>
            </a:endParaRPr>
          </a:p>
        </p:txBody>
      </p:sp>
      <p:sp>
        <p:nvSpPr>
          <p:cNvPr id="3" name="箭头: 右 2">
            <a:extLst>
              <a:ext uri="{FF2B5EF4-FFF2-40B4-BE49-F238E27FC236}">
                <a16:creationId xmlns:a16="http://schemas.microsoft.com/office/drawing/2014/main" id="{D01821E4-7973-65B5-E20A-2D85820C07E3}"/>
              </a:ext>
            </a:extLst>
          </p:cNvPr>
          <p:cNvSpPr/>
          <p:nvPr/>
        </p:nvSpPr>
        <p:spPr>
          <a:xfrm>
            <a:off x="2567608" y="1977988"/>
            <a:ext cx="432048"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8E50E6C-8D0F-D20E-F211-42668EAA00E4}"/>
              </a:ext>
            </a:extLst>
          </p:cNvPr>
          <p:cNvSpPr/>
          <p:nvPr/>
        </p:nvSpPr>
        <p:spPr>
          <a:xfrm>
            <a:off x="3287688" y="1628800"/>
            <a:ext cx="1656184"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Set Label Text Directly</a:t>
            </a:r>
            <a:endParaRPr lang="zh-CN" altLang="en-US" dirty="0">
              <a:solidFill>
                <a:schemeClr val="tx1"/>
              </a:solidFill>
            </a:endParaRPr>
          </a:p>
        </p:txBody>
      </p:sp>
      <p:sp>
        <p:nvSpPr>
          <p:cNvPr id="7" name="文本框 6">
            <a:extLst>
              <a:ext uri="{FF2B5EF4-FFF2-40B4-BE49-F238E27FC236}">
                <a16:creationId xmlns:a16="http://schemas.microsoft.com/office/drawing/2014/main" id="{94DDCD67-D6FC-E5BB-F884-43E064505C1F}"/>
              </a:ext>
            </a:extLst>
          </p:cNvPr>
          <p:cNvSpPr txBox="1"/>
          <p:nvPr/>
        </p:nvSpPr>
        <p:spPr>
          <a:xfrm>
            <a:off x="7032104" y="1124744"/>
            <a:ext cx="4320480" cy="5355312"/>
          </a:xfrm>
          <a:prstGeom prst="rect">
            <a:avLst/>
          </a:prstGeom>
          <a:noFill/>
          <a:ln>
            <a:solidFill>
              <a:schemeClr val="tx1"/>
            </a:solidFill>
          </a:ln>
        </p:spPr>
        <p:txBody>
          <a:bodyPr wrap="square" rtlCol="0">
            <a:spAutoFit/>
          </a:bodyPr>
          <a:lstStyle/>
          <a:p>
            <a:r>
              <a:rPr lang="en-US" altLang="zh-CN" sz="600" b="0" dirty="0">
                <a:solidFill>
                  <a:srgbClr val="4B69C6"/>
                </a:solidFill>
                <a:effectLst/>
                <a:latin typeface="Consolas" panose="020B0609020204030204" pitchFamily="49" charset="0"/>
              </a:rPr>
              <a:t>public</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class</a:t>
            </a:r>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CallerMaintain</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extends</a:t>
            </a:r>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Application</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private</a:t>
            </a:r>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SalaryV1</a:t>
            </a:r>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salary</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1" dirty="0">
                <a:solidFill>
                  <a:srgbClr val="7A3E9D"/>
                </a:solidFill>
                <a:effectLst/>
                <a:latin typeface="Consolas" panose="020B0609020204030204" pitchFamily="49" charset="0"/>
              </a:rPr>
              <a:t>Override</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public</a:t>
            </a:r>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void</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start</a:t>
            </a:r>
            <a:r>
              <a:rPr lang="en-US" altLang="zh-CN" sz="600" b="0" dirty="0">
                <a:solidFill>
                  <a:srgbClr val="777777"/>
                </a:solidFill>
                <a:effectLst/>
                <a:latin typeface="Consolas" panose="020B0609020204030204" pitchFamily="49" charset="0"/>
              </a:rPr>
              <a:t>(</a:t>
            </a:r>
            <a:r>
              <a:rPr lang="en-US" altLang="zh-CN" sz="600" b="1" dirty="0">
                <a:solidFill>
                  <a:srgbClr val="7A3E9D"/>
                </a:solidFill>
                <a:effectLst/>
                <a:latin typeface="Consolas" panose="020B0609020204030204" pitchFamily="49" charset="0"/>
              </a:rPr>
              <a:t>Stage</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primaryStage</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throws</a:t>
            </a:r>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Exception</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salary</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SalaryV1</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4000</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false</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You need to check the tax!</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VBox</a:t>
            </a:r>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root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err="1">
                <a:solidFill>
                  <a:srgbClr val="AA3731"/>
                </a:solidFill>
                <a:effectLst/>
                <a:latin typeface="Consolas" panose="020B0609020204030204" pitchFamily="49" charset="0"/>
              </a:rPr>
              <a:t>VBox</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root</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setAlignment</a:t>
            </a:r>
            <a:r>
              <a:rPr lang="en-US" altLang="zh-CN" sz="600" b="0" dirty="0">
                <a:solidFill>
                  <a:srgbClr val="777777"/>
                </a:solidFill>
                <a:effectLst/>
                <a:latin typeface="Consolas" panose="020B0609020204030204" pitchFamily="49" charset="0"/>
              </a:rPr>
              <a:t>(</a:t>
            </a:r>
            <a:r>
              <a:rPr lang="en-US" altLang="zh-CN" sz="600" b="1" dirty="0" err="1">
                <a:solidFill>
                  <a:srgbClr val="7A3E9D"/>
                </a:solidFill>
                <a:effectLst/>
                <a:latin typeface="Consolas" panose="020B0609020204030204" pitchFamily="49" charset="0"/>
              </a:rPr>
              <a:t>Pos</a:t>
            </a:r>
            <a:r>
              <a:rPr lang="en-US" altLang="zh-CN" sz="600" b="0" dirty="0" err="1">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CENTER</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777777"/>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 info labels</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Label</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currentSalaryLabel</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Label</a:t>
            </a:r>
            <a:r>
              <a:rPr lang="en-US" altLang="zh-CN" sz="600" b="0" dirty="0">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getSalaryInfo</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Label</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permanentWarningLabel</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Label</a:t>
            </a:r>
            <a:r>
              <a:rPr lang="en-US" altLang="zh-CN" sz="600" b="0" dirty="0">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getPermanentWarningInfo</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777777"/>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 add salary button</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Button</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button</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Button</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Add 50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777777"/>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 bind the event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button</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setOnMouseClicked</a:t>
            </a:r>
            <a:r>
              <a:rPr lang="en-US" altLang="zh-CN" sz="600" b="0" dirty="0">
                <a:solidFill>
                  <a:srgbClr val="777777"/>
                </a:solidFill>
                <a:effectLst/>
                <a:latin typeface="Consolas" panose="020B0609020204030204" pitchFamily="49" charset="0"/>
              </a:rPr>
              <a:t>(</a:t>
            </a:r>
            <a:r>
              <a:rPr lang="en-US" altLang="zh-CN" sz="600" b="0" dirty="0">
                <a:solidFill>
                  <a:srgbClr val="7A3E9D"/>
                </a:solidFill>
                <a:effectLst/>
                <a:latin typeface="Consolas" panose="020B0609020204030204" pitchFamily="49" charset="0"/>
              </a:rPr>
              <a:t>e</a:t>
            </a:r>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-&gt;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salary</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setBasic</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salary</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getBasic</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50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currentSalaryLabel</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setText</a:t>
            </a:r>
            <a:r>
              <a:rPr lang="en-US" altLang="zh-CN" sz="600" b="0" dirty="0">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getSalaryInfo</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permanentWarningLabel</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setText</a:t>
            </a:r>
            <a:r>
              <a:rPr lang="en-US" altLang="zh-CN" sz="600" b="0" dirty="0">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getPermanentWarningInfo</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root</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getChildren</a:t>
            </a:r>
            <a:r>
              <a:rPr lang="en-US" altLang="zh-CN" sz="600" b="0" dirty="0">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addAll</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currentSalaryLabel</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button</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permanentWarningLabel</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777777"/>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 set margin</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VBox</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setMargin</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currentSalaryLabel</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Insets</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10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VBox</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setMargin</a:t>
            </a:r>
            <a:r>
              <a:rPr lang="en-US" altLang="zh-CN" sz="600" b="0" dirty="0">
                <a:solidFill>
                  <a:srgbClr val="777777"/>
                </a:solidFill>
                <a:effectLst/>
                <a:latin typeface="Consolas" panose="020B0609020204030204" pitchFamily="49" charset="0"/>
              </a:rPr>
              <a:t>(</a:t>
            </a:r>
            <a:r>
              <a:rPr lang="en-US" altLang="zh-CN" sz="600" b="0" dirty="0">
                <a:solidFill>
                  <a:srgbClr val="7A3E9D"/>
                </a:solidFill>
                <a:effectLst/>
                <a:latin typeface="Consolas" panose="020B0609020204030204" pitchFamily="49" charset="0"/>
              </a:rPr>
              <a:t>button</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Insets</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10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VBox</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setMargin</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permanentWarningLabel</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Insets</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10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777777"/>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 create scene</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Scene</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scene</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Scene</a:t>
            </a:r>
            <a:r>
              <a:rPr lang="en-US" altLang="zh-CN" sz="600" b="0" dirty="0">
                <a:solidFill>
                  <a:srgbClr val="777777"/>
                </a:solidFill>
                <a:effectLst/>
                <a:latin typeface="Consolas" panose="020B0609020204030204" pitchFamily="49" charset="0"/>
              </a:rPr>
              <a:t>(</a:t>
            </a:r>
            <a:r>
              <a:rPr lang="en-US" altLang="zh-CN" sz="600" b="0" dirty="0">
                <a:solidFill>
                  <a:srgbClr val="7A3E9D"/>
                </a:solidFill>
                <a:effectLst/>
                <a:latin typeface="Consolas" panose="020B0609020204030204" pitchFamily="49" charset="0"/>
              </a:rPr>
              <a:t>root</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400</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200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primaryStage</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setTitle</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Caller Maintain</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primaryStage</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setScene</a:t>
            </a:r>
            <a:r>
              <a:rPr lang="en-US" altLang="zh-CN" sz="600" b="0" dirty="0">
                <a:solidFill>
                  <a:srgbClr val="777777"/>
                </a:solidFill>
                <a:effectLst/>
                <a:latin typeface="Consolas" panose="020B0609020204030204" pitchFamily="49" charset="0"/>
              </a:rPr>
              <a:t>(</a:t>
            </a:r>
            <a:r>
              <a:rPr lang="en-US" altLang="zh-CN" sz="600" b="0" dirty="0">
                <a:solidFill>
                  <a:srgbClr val="7A3E9D"/>
                </a:solidFill>
                <a:effectLst/>
                <a:latin typeface="Consolas" panose="020B0609020204030204" pitchFamily="49" charset="0"/>
              </a:rPr>
              <a:t>scene</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primaryStage</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show</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private</a:t>
            </a:r>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String</a:t>
            </a:r>
            <a:r>
              <a:rPr lang="en-US" altLang="zh-CN" sz="600" b="0" dirty="0">
                <a:solidFill>
                  <a:srgbClr val="333333"/>
                </a:solidFill>
                <a:effectLst/>
                <a:latin typeface="Consolas" panose="020B0609020204030204" pitchFamily="49" charset="0"/>
              </a:rPr>
              <a:t> </a:t>
            </a:r>
            <a:r>
              <a:rPr lang="en-US" altLang="zh-CN" sz="600" b="1" dirty="0" err="1">
                <a:solidFill>
                  <a:srgbClr val="AA3731"/>
                </a:solidFill>
                <a:effectLst/>
                <a:latin typeface="Consolas" panose="020B0609020204030204" pitchFamily="49" charset="0"/>
              </a:rPr>
              <a:t>getSalaryInfo</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return</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Current salary: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salary</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getBasic</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private</a:t>
            </a:r>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String</a:t>
            </a:r>
            <a:r>
              <a:rPr lang="en-US" altLang="zh-CN" sz="600" b="0" dirty="0">
                <a:solidFill>
                  <a:srgbClr val="333333"/>
                </a:solidFill>
                <a:effectLst/>
                <a:latin typeface="Consolas" panose="020B0609020204030204" pitchFamily="49" charset="0"/>
              </a:rPr>
              <a:t> </a:t>
            </a:r>
            <a:r>
              <a:rPr lang="en-US" altLang="zh-CN" sz="600" b="1" dirty="0" err="1">
                <a:solidFill>
                  <a:srgbClr val="AA3731"/>
                </a:solidFill>
                <a:effectLst/>
                <a:latin typeface="Consolas" panose="020B0609020204030204" pitchFamily="49" charset="0"/>
              </a:rPr>
              <a:t>getPermanentWarningInfo</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salary</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getBasic</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&gt;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5000</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if</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salary</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isTaxExempt</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return</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Hint: You are tax exempted!</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else</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return</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Warning from the system: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salary</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getWarningPrompt</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else</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return</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No warning from the system</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public</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static</a:t>
            </a:r>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void</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main</a:t>
            </a:r>
            <a:r>
              <a:rPr lang="en-US" altLang="zh-CN" sz="600" b="0" dirty="0">
                <a:solidFill>
                  <a:srgbClr val="777777"/>
                </a:solidFill>
                <a:effectLst/>
                <a:latin typeface="Consolas" panose="020B0609020204030204" pitchFamily="49" charset="0"/>
              </a:rPr>
              <a:t>(</a:t>
            </a:r>
            <a:r>
              <a:rPr lang="en-US" altLang="zh-CN" sz="600" b="1" dirty="0">
                <a:solidFill>
                  <a:srgbClr val="7A3E9D"/>
                </a:solidFill>
                <a:effectLst/>
                <a:latin typeface="Consolas" panose="020B0609020204030204" pitchFamily="49" charset="0"/>
              </a:rPr>
              <a:t>String</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args</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launch</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args</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p:txBody>
      </p:sp>
      <p:sp>
        <p:nvSpPr>
          <p:cNvPr id="8" name="文本框 7">
            <a:extLst>
              <a:ext uri="{FF2B5EF4-FFF2-40B4-BE49-F238E27FC236}">
                <a16:creationId xmlns:a16="http://schemas.microsoft.com/office/drawing/2014/main" id="{3EBAC858-EEF2-7640-14D6-47216A3BE24F}"/>
              </a:ext>
            </a:extLst>
          </p:cNvPr>
          <p:cNvSpPr txBox="1"/>
          <p:nvPr/>
        </p:nvSpPr>
        <p:spPr>
          <a:xfrm>
            <a:off x="4367808" y="5402810"/>
            <a:ext cx="2316660" cy="1077218"/>
          </a:xfrm>
          <a:prstGeom prst="rect">
            <a:avLst/>
          </a:prstGeom>
          <a:noFill/>
          <a:ln>
            <a:solidFill>
              <a:schemeClr val="tx1"/>
            </a:solidFill>
          </a:ln>
        </p:spPr>
        <p:txBody>
          <a:bodyPr wrap="none" rtlCol="0">
            <a:spAutoFit/>
          </a:bodyPr>
          <a:lstStyle/>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application</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Application</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geometry</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Pos</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control</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Button</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control</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Label</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layout</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VBox</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stage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Stage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geometry</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Insets</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p:txBody>
      </p:sp>
      <p:sp>
        <p:nvSpPr>
          <p:cNvPr id="9" name="文本框 8">
            <a:extLst>
              <a:ext uri="{FF2B5EF4-FFF2-40B4-BE49-F238E27FC236}">
                <a16:creationId xmlns:a16="http://schemas.microsoft.com/office/drawing/2014/main" id="{E1DC9E3D-A41C-1F56-B976-41060DF2A913}"/>
              </a:ext>
            </a:extLst>
          </p:cNvPr>
          <p:cNvSpPr txBox="1"/>
          <p:nvPr/>
        </p:nvSpPr>
        <p:spPr>
          <a:xfrm>
            <a:off x="593782" y="3068960"/>
            <a:ext cx="6228500" cy="1676741"/>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altLang="zh-CN" dirty="0"/>
              <a:t>Need to know when to change the text</a:t>
            </a:r>
          </a:p>
          <a:p>
            <a:pPr marL="285750" indent="-285750">
              <a:lnSpc>
                <a:spcPct val="200000"/>
              </a:lnSpc>
              <a:buFont typeface="Arial" panose="020B0604020202020204" pitchFamily="34" charset="0"/>
              <a:buChar char="•"/>
            </a:pPr>
            <a:r>
              <a:rPr lang="en-US" altLang="zh-CN" dirty="0"/>
              <a:t>Change the text when the corresponding attribute is changed</a:t>
            </a:r>
          </a:p>
          <a:p>
            <a:pPr marL="285750" indent="-285750">
              <a:lnSpc>
                <a:spcPct val="200000"/>
              </a:lnSpc>
              <a:buFont typeface="Arial" panose="020B0604020202020204" pitchFamily="34" charset="0"/>
              <a:buChar char="•"/>
            </a:pPr>
            <a:r>
              <a:rPr lang="en-US" altLang="zh-CN" dirty="0"/>
              <a:t>The duty is maintained by the caller</a:t>
            </a:r>
            <a:endParaRPr lang="zh-CN" altLang="en-US" dirty="0"/>
          </a:p>
        </p:txBody>
      </p:sp>
      <p:sp>
        <p:nvSpPr>
          <p:cNvPr id="10" name="文本框 9">
            <a:extLst>
              <a:ext uri="{FF2B5EF4-FFF2-40B4-BE49-F238E27FC236}">
                <a16:creationId xmlns:a16="http://schemas.microsoft.com/office/drawing/2014/main" id="{22505C5D-9182-4BC2-D3EA-58D9F44C5482}"/>
              </a:ext>
            </a:extLst>
          </p:cNvPr>
          <p:cNvSpPr txBox="1"/>
          <p:nvPr/>
        </p:nvSpPr>
        <p:spPr>
          <a:xfrm>
            <a:off x="727151" y="5403655"/>
            <a:ext cx="2887201" cy="646331"/>
          </a:xfrm>
          <a:prstGeom prst="rect">
            <a:avLst/>
          </a:prstGeom>
          <a:noFill/>
        </p:spPr>
        <p:txBody>
          <a:bodyPr wrap="none" rtlCol="0">
            <a:spAutoFit/>
          </a:bodyPr>
          <a:lstStyle/>
          <a:p>
            <a:r>
              <a:rPr lang="en-US" altLang="zh-CN" i="1" dirty="0">
                <a:solidFill>
                  <a:schemeClr val="bg1">
                    <a:lumMod val="50000"/>
                  </a:schemeClr>
                </a:solidFill>
              </a:rPr>
              <a:t>You can copy these code and</a:t>
            </a:r>
          </a:p>
          <a:p>
            <a:r>
              <a:rPr lang="en-US" altLang="zh-CN" i="1" dirty="0">
                <a:solidFill>
                  <a:schemeClr val="bg1">
                    <a:lumMod val="50000"/>
                  </a:schemeClr>
                </a:solidFill>
              </a:rPr>
              <a:t>execute it by yourself.</a:t>
            </a:r>
            <a:endParaRPr lang="zh-CN" altLang="en-US" i="1" dirty="0">
              <a:solidFill>
                <a:schemeClr val="bg1">
                  <a:lumMod val="50000"/>
                </a:schemeClr>
              </a:solidFill>
            </a:endParaRPr>
          </a:p>
        </p:txBody>
      </p:sp>
      <p:sp>
        <p:nvSpPr>
          <p:cNvPr id="12" name="文本框 11">
            <a:extLst>
              <a:ext uri="{FF2B5EF4-FFF2-40B4-BE49-F238E27FC236}">
                <a16:creationId xmlns:a16="http://schemas.microsoft.com/office/drawing/2014/main" id="{1FC781AB-3F26-5083-1560-93D2C6F98731}"/>
              </a:ext>
            </a:extLst>
          </p:cNvPr>
          <p:cNvSpPr txBox="1"/>
          <p:nvPr/>
        </p:nvSpPr>
        <p:spPr>
          <a:xfrm>
            <a:off x="4439816" y="4859000"/>
            <a:ext cx="2073003" cy="307777"/>
          </a:xfrm>
          <a:prstGeom prst="rect">
            <a:avLst/>
          </a:prstGeom>
          <a:noFill/>
        </p:spPr>
        <p:txBody>
          <a:bodyPr wrap="none" rtlCol="0">
            <a:spAutoFit/>
          </a:bodyPr>
          <a:lstStyle/>
          <a:p>
            <a:r>
              <a:rPr lang="en-US" altLang="zh-CN" sz="1400" b="1" dirty="0">
                <a:solidFill>
                  <a:srgbClr val="7A3E9D"/>
                </a:solidFill>
                <a:effectLst/>
                <a:latin typeface="Consolas" panose="020B0609020204030204" pitchFamily="49" charset="0"/>
              </a:rPr>
              <a:t>CallerMaintain.java</a:t>
            </a:r>
            <a:endParaRPr lang="zh-CN" altLang="en-US" sz="4000" dirty="0"/>
          </a:p>
        </p:txBody>
      </p:sp>
    </p:spTree>
    <p:extLst>
      <p:ext uri="{BB962C8B-B14F-4D97-AF65-F5344CB8AC3E}">
        <p14:creationId xmlns:p14="http://schemas.microsoft.com/office/powerpoint/2010/main" val="2924339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9C9-F02B-53AC-9919-4B60AEBC07E8}"/>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2C88CEAC-39AA-AD98-6152-3AB69DBC25D1}"/>
              </a:ext>
            </a:extLst>
          </p:cNvPr>
          <p:cNvSpPr>
            <a:spLocks noGrp="1"/>
          </p:cNvSpPr>
          <p:nvPr>
            <p:ph type="title"/>
          </p:nvPr>
        </p:nvSpPr>
        <p:spPr>
          <a:xfrm>
            <a:off x="191344" y="71541"/>
            <a:ext cx="7884064" cy="835874"/>
          </a:xfrm>
        </p:spPr>
        <p:txBody>
          <a:bodyPr>
            <a:noAutofit/>
          </a:bodyPr>
          <a:lstStyle/>
          <a:p>
            <a:r>
              <a:rPr lang="en-US" altLang="zh-CN" sz="2000" dirty="0"/>
              <a:t>Changing Labels for Information – Callee Maintenance</a:t>
            </a:r>
            <a:endParaRPr lang="zh-CN" sz="2000" dirty="0"/>
          </a:p>
        </p:txBody>
      </p:sp>
      <p:sp>
        <p:nvSpPr>
          <p:cNvPr id="2" name="矩形 1">
            <a:extLst>
              <a:ext uri="{FF2B5EF4-FFF2-40B4-BE49-F238E27FC236}">
                <a16:creationId xmlns:a16="http://schemas.microsoft.com/office/drawing/2014/main" id="{B95BD1A0-BC2A-601F-4F5A-DE75B52905B4}"/>
              </a:ext>
            </a:extLst>
          </p:cNvPr>
          <p:cNvSpPr/>
          <p:nvPr/>
        </p:nvSpPr>
        <p:spPr>
          <a:xfrm>
            <a:off x="479376" y="3101017"/>
            <a:ext cx="1656184"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Source of Changes</a:t>
            </a:r>
            <a:endParaRPr lang="zh-CN" altLang="en-US" dirty="0">
              <a:solidFill>
                <a:schemeClr val="tx1"/>
              </a:solidFill>
            </a:endParaRPr>
          </a:p>
        </p:txBody>
      </p:sp>
      <p:sp>
        <p:nvSpPr>
          <p:cNvPr id="3" name="箭头: 右 2">
            <a:extLst>
              <a:ext uri="{FF2B5EF4-FFF2-40B4-BE49-F238E27FC236}">
                <a16:creationId xmlns:a16="http://schemas.microsoft.com/office/drawing/2014/main" id="{8D548671-98A3-A105-7D60-B78345A31B94}"/>
              </a:ext>
            </a:extLst>
          </p:cNvPr>
          <p:cNvSpPr/>
          <p:nvPr/>
        </p:nvSpPr>
        <p:spPr>
          <a:xfrm>
            <a:off x="2351584" y="3450205"/>
            <a:ext cx="432048"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B10509B-D0D9-7519-C425-20F563AB4C4F}"/>
              </a:ext>
            </a:extLst>
          </p:cNvPr>
          <p:cNvSpPr/>
          <p:nvPr/>
        </p:nvSpPr>
        <p:spPr>
          <a:xfrm>
            <a:off x="3071664" y="3101017"/>
            <a:ext cx="1656184"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Change</a:t>
            </a:r>
          </a:p>
          <a:p>
            <a:pPr algn="ctr"/>
            <a:r>
              <a:rPr lang="en-US" altLang="zh-CN" dirty="0">
                <a:solidFill>
                  <a:schemeClr val="tx1"/>
                </a:solidFill>
              </a:rPr>
              <a:t>Property</a:t>
            </a:r>
            <a:endParaRPr lang="zh-CN" altLang="en-US" dirty="0">
              <a:solidFill>
                <a:schemeClr val="tx1"/>
              </a:solidFill>
            </a:endParaRPr>
          </a:p>
        </p:txBody>
      </p:sp>
      <p:sp>
        <p:nvSpPr>
          <p:cNvPr id="5" name="矩形 4">
            <a:extLst>
              <a:ext uri="{FF2B5EF4-FFF2-40B4-BE49-F238E27FC236}">
                <a16:creationId xmlns:a16="http://schemas.microsoft.com/office/drawing/2014/main" id="{39987AD5-90FE-53B5-B4B9-0E1BE6CF1423}"/>
              </a:ext>
            </a:extLst>
          </p:cNvPr>
          <p:cNvSpPr/>
          <p:nvPr/>
        </p:nvSpPr>
        <p:spPr>
          <a:xfrm>
            <a:off x="801659" y="2210008"/>
            <a:ext cx="1224136" cy="4320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LabelText</a:t>
            </a:r>
            <a:endParaRPr lang="zh-CN" altLang="en-US" dirty="0">
              <a:solidFill>
                <a:schemeClr val="tx1"/>
              </a:solidFill>
            </a:endParaRPr>
          </a:p>
        </p:txBody>
      </p:sp>
      <p:sp>
        <p:nvSpPr>
          <p:cNvPr id="6" name="矩形 5">
            <a:extLst>
              <a:ext uri="{FF2B5EF4-FFF2-40B4-BE49-F238E27FC236}">
                <a16:creationId xmlns:a16="http://schemas.microsoft.com/office/drawing/2014/main" id="{E89CB485-323C-7E79-8526-75EE850BBB84}"/>
              </a:ext>
            </a:extLst>
          </p:cNvPr>
          <p:cNvSpPr/>
          <p:nvPr/>
        </p:nvSpPr>
        <p:spPr>
          <a:xfrm>
            <a:off x="3071664" y="2204864"/>
            <a:ext cx="1224136" cy="4320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Property</a:t>
            </a:r>
            <a:endParaRPr lang="zh-CN" altLang="en-US" dirty="0">
              <a:solidFill>
                <a:schemeClr val="tx1"/>
              </a:solidFill>
            </a:endParaRPr>
          </a:p>
        </p:txBody>
      </p:sp>
      <p:cxnSp>
        <p:nvCxnSpPr>
          <p:cNvPr id="8" name="直接连接符 7">
            <a:extLst>
              <a:ext uri="{FF2B5EF4-FFF2-40B4-BE49-F238E27FC236}">
                <a16:creationId xmlns:a16="http://schemas.microsoft.com/office/drawing/2014/main" id="{AD78916B-C0AD-CA85-14DA-BC3080BABCB2}"/>
              </a:ext>
            </a:extLst>
          </p:cNvPr>
          <p:cNvCxnSpPr>
            <a:stCxn id="5" idx="3"/>
            <a:endCxn id="6" idx="1"/>
          </p:cNvCxnSpPr>
          <p:nvPr/>
        </p:nvCxnSpPr>
        <p:spPr>
          <a:xfrm flipV="1">
            <a:off x="2025795" y="2420888"/>
            <a:ext cx="1045869" cy="514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B2ACC11-C905-A8BD-4530-FFC2954B2977}"/>
              </a:ext>
            </a:extLst>
          </p:cNvPr>
          <p:cNvSpPr txBox="1"/>
          <p:nvPr/>
        </p:nvSpPr>
        <p:spPr>
          <a:xfrm>
            <a:off x="2289243" y="2051556"/>
            <a:ext cx="603050" cy="369332"/>
          </a:xfrm>
          <a:prstGeom prst="rect">
            <a:avLst/>
          </a:prstGeom>
          <a:noFill/>
        </p:spPr>
        <p:txBody>
          <a:bodyPr wrap="none" rtlCol="0">
            <a:spAutoFit/>
          </a:bodyPr>
          <a:lstStyle/>
          <a:p>
            <a:r>
              <a:rPr lang="en-US" altLang="zh-CN" dirty="0"/>
              <a:t>bind</a:t>
            </a:r>
            <a:endParaRPr lang="zh-CN" altLang="en-US" dirty="0"/>
          </a:p>
        </p:txBody>
      </p:sp>
      <p:cxnSp>
        <p:nvCxnSpPr>
          <p:cNvPr id="12" name="连接符: 曲线 11">
            <a:extLst>
              <a:ext uri="{FF2B5EF4-FFF2-40B4-BE49-F238E27FC236}">
                <a16:creationId xmlns:a16="http://schemas.microsoft.com/office/drawing/2014/main" id="{9CC39AE1-3380-9AB6-CAFF-C65F2746B7A2}"/>
              </a:ext>
            </a:extLst>
          </p:cNvPr>
          <p:cNvCxnSpPr>
            <a:stCxn id="4" idx="3"/>
            <a:endCxn id="6" idx="3"/>
          </p:cNvCxnSpPr>
          <p:nvPr/>
        </p:nvCxnSpPr>
        <p:spPr>
          <a:xfrm flipH="1" flipV="1">
            <a:off x="4295800" y="2420888"/>
            <a:ext cx="432048" cy="1137329"/>
          </a:xfrm>
          <a:prstGeom prst="curvedConnector3">
            <a:avLst>
              <a:gd name="adj1" fmla="val -529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A82C6F2F-E57C-7C83-91AB-F7158014AF8B}"/>
              </a:ext>
            </a:extLst>
          </p:cNvPr>
          <p:cNvCxnSpPr>
            <a:cxnSpLocks/>
            <a:stCxn id="6" idx="0"/>
            <a:endCxn id="5" idx="0"/>
          </p:cNvCxnSpPr>
          <p:nvPr/>
        </p:nvCxnSpPr>
        <p:spPr>
          <a:xfrm rot="16200000" flipH="1" flipV="1">
            <a:off x="2546158" y="1072433"/>
            <a:ext cx="5144" cy="2270005"/>
          </a:xfrm>
          <a:prstGeom prst="curvedConnector3">
            <a:avLst>
              <a:gd name="adj1" fmla="val -12149514"/>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85DE8A97-475B-8408-8D05-FEAF9AF045BE}"/>
              </a:ext>
            </a:extLst>
          </p:cNvPr>
          <p:cNvSpPr txBox="1"/>
          <p:nvPr/>
        </p:nvSpPr>
        <p:spPr>
          <a:xfrm>
            <a:off x="1055440" y="1189379"/>
            <a:ext cx="3031023" cy="369332"/>
          </a:xfrm>
          <a:prstGeom prst="rect">
            <a:avLst/>
          </a:prstGeom>
          <a:noFill/>
        </p:spPr>
        <p:txBody>
          <a:bodyPr wrap="none" rtlCol="0">
            <a:spAutoFit/>
          </a:bodyPr>
          <a:lstStyle/>
          <a:p>
            <a:r>
              <a:rPr lang="en-US" altLang="zh-CN" i="1" dirty="0"/>
              <a:t>Notify the Observer to Update</a:t>
            </a:r>
            <a:endParaRPr lang="zh-CN" altLang="en-US" i="1" dirty="0"/>
          </a:p>
        </p:txBody>
      </p:sp>
      <p:sp>
        <p:nvSpPr>
          <p:cNvPr id="18" name="文本框 17">
            <a:extLst>
              <a:ext uri="{FF2B5EF4-FFF2-40B4-BE49-F238E27FC236}">
                <a16:creationId xmlns:a16="http://schemas.microsoft.com/office/drawing/2014/main" id="{54855AEB-0AB7-E000-9BC5-83EAB9529739}"/>
              </a:ext>
            </a:extLst>
          </p:cNvPr>
          <p:cNvSpPr txBox="1"/>
          <p:nvPr/>
        </p:nvSpPr>
        <p:spPr>
          <a:xfrm>
            <a:off x="6565805" y="1628800"/>
            <a:ext cx="4448654" cy="4893647"/>
          </a:xfrm>
          <a:prstGeom prst="rect">
            <a:avLst/>
          </a:prstGeom>
          <a:noFill/>
          <a:ln>
            <a:solidFill>
              <a:schemeClr val="tx1"/>
            </a:solidFill>
          </a:ln>
        </p:spPr>
        <p:txBody>
          <a:bodyPr wrap="none" rtlCol="0">
            <a:spAutoFit/>
          </a:bodyPr>
          <a:lstStyle/>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beans</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property</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SimpleBooleanProperty</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beans</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property</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SimpleDoubleProperty</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beans</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property</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SimpleStringProperty</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4B69C6"/>
                </a:solidFill>
                <a:effectLst/>
                <a:latin typeface="Consolas" panose="020B0609020204030204" pitchFamily="49" charset="0"/>
              </a:rPr>
              <a:t>class</a:t>
            </a:r>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SalaryV2</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private</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SimpleDoubleProperty</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basic</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private</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SimpleBooleanProperty</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taxExempt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private</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SimpleStringProperty</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warningPrompt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SalaryV2</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double</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basic</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boolean</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taxExempt</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String</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warningPrompt</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9C5D27"/>
                </a:solidFill>
                <a:effectLst/>
                <a:latin typeface="Consolas" panose="020B0609020204030204" pitchFamily="49" charset="0"/>
              </a:rPr>
              <a:t>this</a:t>
            </a:r>
            <a:r>
              <a:rPr lang="en-US" altLang="zh-CN" sz="800" b="0" dirty="0" err="1">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basic</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SimpleDoubleProperty</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basic</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9C5D27"/>
                </a:solidFill>
                <a:effectLst/>
                <a:latin typeface="Consolas" panose="020B0609020204030204" pitchFamily="49" charset="0"/>
              </a:rPr>
              <a:t>this</a:t>
            </a:r>
            <a:r>
              <a:rPr lang="en-US" altLang="zh-CN" sz="800" b="0" dirty="0" err="1">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taxExempt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SimpleBooleanProperty</a:t>
            </a:r>
            <a:r>
              <a:rPr lang="en-US" altLang="zh-CN" sz="800" b="0" dirty="0">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taxExempt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9C5D27"/>
                </a:solidFill>
                <a:effectLst/>
                <a:latin typeface="Consolas" panose="020B0609020204030204" pitchFamily="49" charset="0"/>
              </a:rPr>
              <a:t>this</a:t>
            </a:r>
            <a:r>
              <a:rPr lang="en-US" altLang="zh-CN" sz="800" b="0" dirty="0" err="1">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warningPrompt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SimpleStringProperty</a:t>
            </a:r>
            <a:r>
              <a:rPr lang="en-US" altLang="zh-CN" sz="800" b="0" dirty="0">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warningPrompt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SimpleDoubleProperty</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getBasicProperty</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return</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basic</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double</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getBasic</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return</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basic</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get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void</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setBasic</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double</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basic</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9C5D27"/>
                </a:solidFill>
                <a:effectLst/>
                <a:latin typeface="Consolas" panose="020B0609020204030204" pitchFamily="49" charset="0"/>
              </a:rPr>
              <a:t>this</a:t>
            </a:r>
            <a:r>
              <a:rPr lang="en-US" altLang="zh-CN" sz="800" b="0" dirty="0" err="1">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basic</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basic</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SimpleBooleanProperty</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getTaxExemptProperty</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return</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taxExempt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boolean</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isTaxExempt</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return</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taxExempt</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get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SimpleStringProperty</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getWarningPromptProperty</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return</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warningPrompt</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p:txBody>
      </p:sp>
      <p:sp>
        <p:nvSpPr>
          <p:cNvPr id="20" name="文本框 19">
            <a:extLst>
              <a:ext uri="{FF2B5EF4-FFF2-40B4-BE49-F238E27FC236}">
                <a16:creationId xmlns:a16="http://schemas.microsoft.com/office/drawing/2014/main" id="{66A135C3-2E89-12A8-73F7-041DA3DB5491}"/>
              </a:ext>
            </a:extLst>
          </p:cNvPr>
          <p:cNvSpPr txBox="1"/>
          <p:nvPr/>
        </p:nvSpPr>
        <p:spPr>
          <a:xfrm>
            <a:off x="911424" y="4160775"/>
            <a:ext cx="4148764" cy="2230739"/>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US" altLang="zh-CN" dirty="0"/>
              <a:t>Bind the property ahead of time</a:t>
            </a:r>
          </a:p>
          <a:p>
            <a:pPr marL="285750" indent="-285750">
              <a:lnSpc>
                <a:spcPct val="200000"/>
              </a:lnSpc>
              <a:buFont typeface="Arial" panose="020B0604020202020204" pitchFamily="34" charset="0"/>
              <a:buChar char="•"/>
            </a:pPr>
            <a:r>
              <a:rPr lang="en-US" altLang="zh-CN" dirty="0"/>
              <a:t>Change the property anytime you want</a:t>
            </a:r>
          </a:p>
          <a:p>
            <a:pPr marL="285750" indent="-285750">
              <a:lnSpc>
                <a:spcPct val="200000"/>
              </a:lnSpc>
              <a:buFont typeface="Arial" panose="020B0604020202020204" pitchFamily="34" charset="0"/>
              <a:buChar char="•"/>
            </a:pPr>
            <a:r>
              <a:rPr lang="en-US" altLang="zh-CN" dirty="0"/>
              <a:t>The label text is automatically changed</a:t>
            </a:r>
          </a:p>
          <a:p>
            <a:pPr marL="285750" indent="-285750">
              <a:lnSpc>
                <a:spcPct val="200000"/>
              </a:lnSpc>
              <a:buFont typeface="Arial" panose="020B0604020202020204" pitchFamily="34" charset="0"/>
              <a:buChar char="•"/>
            </a:pPr>
            <a:r>
              <a:rPr lang="en-US" altLang="zh-CN" dirty="0"/>
              <a:t>The duty is maintained by the callee</a:t>
            </a:r>
          </a:p>
        </p:txBody>
      </p:sp>
      <p:sp>
        <p:nvSpPr>
          <p:cNvPr id="21" name="文本框 20">
            <a:extLst>
              <a:ext uri="{FF2B5EF4-FFF2-40B4-BE49-F238E27FC236}">
                <a16:creationId xmlns:a16="http://schemas.microsoft.com/office/drawing/2014/main" id="{9F904294-7AD4-663E-E255-59AABD04FA02}"/>
              </a:ext>
            </a:extLst>
          </p:cNvPr>
          <p:cNvSpPr txBox="1"/>
          <p:nvPr/>
        </p:nvSpPr>
        <p:spPr>
          <a:xfrm>
            <a:off x="7968208" y="1189379"/>
            <a:ext cx="1476686" cy="307777"/>
          </a:xfrm>
          <a:prstGeom prst="rect">
            <a:avLst/>
          </a:prstGeom>
          <a:noFill/>
        </p:spPr>
        <p:txBody>
          <a:bodyPr wrap="none" rtlCol="0">
            <a:spAutoFit/>
          </a:bodyPr>
          <a:lstStyle/>
          <a:p>
            <a:r>
              <a:rPr lang="en-US" altLang="zh-CN" sz="1400" b="1" dirty="0">
                <a:solidFill>
                  <a:srgbClr val="7A3E9D"/>
                </a:solidFill>
                <a:effectLst/>
                <a:latin typeface="Consolas" panose="020B0609020204030204" pitchFamily="49" charset="0"/>
              </a:rPr>
              <a:t>SalaryV2.java</a:t>
            </a:r>
            <a:endParaRPr lang="zh-CN" altLang="en-US" sz="4000" dirty="0"/>
          </a:p>
        </p:txBody>
      </p:sp>
    </p:spTree>
    <p:extLst>
      <p:ext uri="{BB962C8B-B14F-4D97-AF65-F5344CB8AC3E}">
        <p14:creationId xmlns:p14="http://schemas.microsoft.com/office/powerpoint/2010/main" val="233702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9C9-F02B-53AC-9919-4B60AEBC07E8}"/>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2C88CEAC-39AA-AD98-6152-3AB69DBC25D1}"/>
              </a:ext>
            </a:extLst>
          </p:cNvPr>
          <p:cNvSpPr>
            <a:spLocks noGrp="1"/>
          </p:cNvSpPr>
          <p:nvPr>
            <p:ph type="title"/>
          </p:nvPr>
        </p:nvSpPr>
        <p:spPr>
          <a:xfrm>
            <a:off x="191344" y="71541"/>
            <a:ext cx="7884064" cy="835874"/>
          </a:xfrm>
        </p:spPr>
        <p:txBody>
          <a:bodyPr>
            <a:noAutofit/>
          </a:bodyPr>
          <a:lstStyle/>
          <a:p>
            <a:r>
              <a:rPr lang="en-US" altLang="zh-CN" sz="2000" dirty="0"/>
              <a:t>Changing Labels for Information – Callee Maintenance</a:t>
            </a:r>
            <a:endParaRPr lang="zh-CN" sz="2000" dirty="0"/>
          </a:p>
        </p:txBody>
      </p:sp>
      <p:sp>
        <p:nvSpPr>
          <p:cNvPr id="2" name="矩形 1">
            <a:extLst>
              <a:ext uri="{FF2B5EF4-FFF2-40B4-BE49-F238E27FC236}">
                <a16:creationId xmlns:a16="http://schemas.microsoft.com/office/drawing/2014/main" id="{B95BD1A0-BC2A-601F-4F5A-DE75B52905B4}"/>
              </a:ext>
            </a:extLst>
          </p:cNvPr>
          <p:cNvSpPr/>
          <p:nvPr/>
        </p:nvSpPr>
        <p:spPr>
          <a:xfrm>
            <a:off x="479376" y="3101017"/>
            <a:ext cx="1656184"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Source of Changes</a:t>
            </a:r>
            <a:endParaRPr lang="zh-CN" altLang="en-US" dirty="0">
              <a:solidFill>
                <a:schemeClr val="tx1"/>
              </a:solidFill>
            </a:endParaRPr>
          </a:p>
        </p:txBody>
      </p:sp>
      <p:sp>
        <p:nvSpPr>
          <p:cNvPr id="3" name="箭头: 右 2">
            <a:extLst>
              <a:ext uri="{FF2B5EF4-FFF2-40B4-BE49-F238E27FC236}">
                <a16:creationId xmlns:a16="http://schemas.microsoft.com/office/drawing/2014/main" id="{8D548671-98A3-A105-7D60-B78345A31B94}"/>
              </a:ext>
            </a:extLst>
          </p:cNvPr>
          <p:cNvSpPr/>
          <p:nvPr/>
        </p:nvSpPr>
        <p:spPr>
          <a:xfrm>
            <a:off x="2351584" y="3450205"/>
            <a:ext cx="432048"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B10509B-D0D9-7519-C425-20F563AB4C4F}"/>
              </a:ext>
            </a:extLst>
          </p:cNvPr>
          <p:cNvSpPr/>
          <p:nvPr/>
        </p:nvSpPr>
        <p:spPr>
          <a:xfrm>
            <a:off x="3071664" y="3101017"/>
            <a:ext cx="1656184"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Change</a:t>
            </a:r>
          </a:p>
          <a:p>
            <a:pPr algn="ctr"/>
            <a:r>
              <a:rPr lang="en-US" altLang="zh-CN" dirty="0">
                <a:solidFill>
                  <a:schemeClr val="tx1"/>
                </a:solidFill>
              </a:rPr>
              <a:t>Property</a:t>
            </a:r>
            <a:endParaRPr lang="zh-CN" altLang="en-US" dirty="0">
              <a:solidFill>
                <a:schemeClr val="tx1"/>
              </a:solidFill>
            </a:endParaRPr>
          </a:p>
        </p:txBody>
      </p:sp>
      <p:sp>
        <p:nvSpPr>
          <p:cNvPr id="5" name="矩形 4">
            <a:extLst>
              <a:ext uri="{FF2B5EF4-FFF2-40B4-BE49-F238E27FC236}">
                <a16:creationId xmlns:a16="http://schemas.microsoft.com/office/drawing/2014/main" id="{39987AD5-90FE-53B5-B4B9-0E1BE6CF1423}"/>
              </a:ext>
            </a:extLst>
          </p:cNvPr>
          <p:cNvSpPr/>
          <p:nvPr/>
        </p:nvSpPr>
        <p:spPr>
          <a:xfrm>
            <a:off x="801659" y="2210008"/>
            <a:ext cx="1224136" cy="4320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LabelText</a:t>
            </a:r>
            <a:endParaRPr lang="zh-CN" altLang="en-US" dirty="0">
              <a:solidFill>
                <a:schemeClr val="tx1"/>
              </a:solidFill>
            </a:endParaRPr>
          </a:p>
        </p:txBody>
      </p:sp>
      <p:sp>
        <p:nvSpPr>
          <p:cNvPr id="6" name="矩形 5">
            <a:extLst>
              <a:ext uri="{FF2B5EF4-FFF2-40B4-BE49-F238E27FC236}">
                <a16:creationId xmlns:a16="http://schemas.microsoft.com/office/drawing/2014/main" id="{E89CB485-323C-7E79-8526-75EE850BBB84}"/>
              </a:ext>
            </a:extLst>
          </p:cNvPr>
          <p:cNvSpPr/>
          <p:nvPr/>
        </p:nvSpPr>
        <p:spPr>
          <a:xfrm>
            <a:off x="3071664" y="2204864"/>
            <a:ext cx="1224136" cy="4320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Property</a:t>
            </a:r>
            <a:endParaRPr lang="zh-CN" altLang="en-US" dirty="0">
              <a:solidFill>
                <a:schemeClr val="tx1"/>
              </a:solidFill>
            </a:endParaRPr>
          </a:p>
        </p:txBody>
      </p:sp>
      <p:cxnSp>
        <p:nvCxnSpPr>
          <p:cNvPr id="8" name="直接连接符 7">
            <a:extLst>
              <a:ext uri="{FF2B5EF4-FFF2-40B4-BE49-F238E27FC236}">
                <a16:creationId xmlns:a16="http://schemas.microsoft.com/office/drawing/2014/main" id="{AD78916B-C0AD-CA85-14DA-BC3080BABCB2}"/>
              </a:ext>
            </a:extLst>
          </p:cNvPr>
          <p:cNvCxnSpPr>
            <a:stCxn id="5" idx="3"/>
            <a:endCxn id="6" idx="1"/>
          </p:cNvCxnSpPr>
          <p:nvPr/>
        </p:nvCxnSpPr>
        <p:spPr>
          <a:xfrm flipV="1">
            <a:off x="2025795" y="2420888"/>
            <a:ext cx="1045869" cy="514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B2ACC11-C905-A8BD-4530-FFC2954B2977}"/>
              </a:ext>
            </a:extLst>
          </p:cNvPr>
          <p:cNvSpPr txBox="1"/>
          <p:nvPr/>
        </p:nvSpPr>
        <p:spPr>
          <a:xfrm>
            <a:off x="2289243" y="2051556"/>
            <a:ext cx="603050" cy="369332"/>
          </a:xfrm>
          <a:prstGeom prst="rect">
            <a:avLst/>
          </a:prstGeom>
          <a:noFill/>
        </p:spPr>
        <p:txBody>
          <a:bodyPr wrap="none" rtlCol="0">
            <a:spAutoFit/>
          </a:bodyPr>
          <a:lstStyle/>
          <a:p>
            <a:r>
              <a:rPr lang="en-US" altLang="zh-CN" dirty="0"/>
              <a:t>bind</a:t>
            </a:r>
            <a:endParaRPr lang="zh-CN" altLang="en-US" dirty="0"/>
          </a:p>
        </p:txBody>
      </p:sp>
      <p:cxnSp>
        <p:nvCxnSpPr>
          <p:cNvPr id="12" name="连接符: 曲线 11">
            <a:extLst>
              <a:ext uri="{FF2B5EF4-FFF2-40B4-BE49-F238E27FC236}">
                <a16:creationId xmlns:a16="http://schemas.microsoft.com/office/drawing/2014/main" id="{9CC39AE1-3380-9AB6-CAFF-C65F2746B7A2}"/>
              </a:ext>
            </a:extLst>
          </p:cNvPr>
          <p:cNvCxnSpPr>
            <a:stCxn id="4" idx="3"/>
            <a:endCxn id="6" idx="3"/>
          </p:cNvCxnSpPr>
          <p:nvPr/>
        </p:nvCxnSpPr>
        <p:spPr>
          <a:xfrm flipH="1" flipV="1">
            <a:off x="4295800" y="2420888"/>
            <a:ext cx="432048" cy="1137329"/>
          </a:xfrm>
          <a:prstGeom prst="curvedConnector3">
            <a:avLst>
              <a:gd name="adj1" fmla="val -529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A82C6F2F-E57C-7C83-91AB-F7158014AF8B}"/>
              </a:ext>
            </a:extLst>
          </p:cNvPr>
          <p:cNvCxnSpPr>
            <a:cxnSpLocks/>
            <a:stCxn id="6" idx="0"/>
            <a:endCxn id="5" idx="0"/>
          </p:cNvCxnSpPr>
          <p:nvPr/>
        </p:nvCxnSpPr>
        <p:spPr>
          <a:xfrm rot="16200000" flipH="1" flipV="1">
            <a:off x="2546158" y="1072433"/>
            <a:ext cx="5144" cy="2270005"/>
          </a:xfrm>
          <a:prstGeom prst="curvedConnector3">
            <a:avLst>
              <a:gd name="adj1" fmla="val -12149514"/>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85DE8A97-475B-8408-8D05-FEAF9AF045BE}"/>
              </a:ext>
            </a:extLst>
          </p:cNvPr>
          <p:cNvSpPr txBox="1"/>
          <p:nvPr/>
        </p:nvSpPr>
        <p:spPr>
          <a:xfrm>
            <a:off x="1055440" y="1189379"/>
            <a:ext cx="3031023" cy="369332"/>
          </a:xfrm>
          <a:prstGeom prst="rect">
            <a:avLst/>
          </a:prstGeom>
          <a:noFill/>
        </p:spPr>
        <p:txBody>
          <a:bodyPr wrap="none" rtlCol="0">
            <a:spAutoFit/>
          </a:bodyPr>
          <a:lstStyle/>
          <a:p>
            <a:r>
              <a:rPr lang="en-US" altLang="zh-CN" i="1" dirty="0"/>
              <a:t>Notify the Observer to Update</a:t>
            </a:r>
            <a:endParaRPr lang="zh-CN" altLang="en-US" i="1" dirty="0"/>
          </a:p>
        </p:txBody>
      </p:sp>
      <p:sp>
        <p:nvSpPr>
          <p:cNvPr id="18" name="文本框 17">
            <a:extLst>
              <a:ext uri="{FF2B5EF4-FFF2-40B4-BE49-F238E27FC236}">
                <a16:creationId xmlns:a16="http://schemas.microsoft.com/office/drawing/2014/main" id="{54855AEB-0AB7-E000-9BC5-83EAB9529739}"/>
              </a:ext>
            </a:extLst>
          </p:cNvPr>
          <p:cNvSpPr txBox="1"/>
          <p:nvPr/>
        </p:nvSpPr>
        <p:spPr>
          <a:xfrm>
            <a:off x="6998257" y="1376571"/>
            <a:ext cx="5019323" cy="5170646"/>
          </a:xfrm>
          <a:prstGeom prst="rect">
            <a:avLst/>
          </a:prstGeom>
          <a:noFill/>
          <a:ln>
            <a:solidFill>
              <a:schemeClr val="tx1"/>
            </a:solidFill>
          </a:ln>
        </p:spPr>
        <p:txBody>
          <a:bodyPr wrap="none" rtlCol="0">
            <a:spAutoFit/>
          </a:bodyPr>
          <a:lstStyle/>
          <a:p>
            <a:r>
              <a:rPr lang="en-US" altLang="zh-CN" sz="600" b="0" dirty="0">
                <a:solidFill>
                  <a:srgbClr val="4B69C6"/>
                </a:solidFill>
                <a:effectLst/>
                <a:latin typeface="Consolas" panose="020B0609020204030204" pitchFamily="49" charset="0"/>
              </a:rPr>
              <a:t>public</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class</a:t>
            </a:r>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CalleeMaintain</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extends</a:t>
            </a:r>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Application</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private</a:t>
            </a:r>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SalaryV2</a:t>
            </a:r>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salary</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1" dirty="0">
                <a:solidFill>
                  <a:srgbClr val="7A3E9D"/>
                </a:solidFill>
                <a:effectLst/>
                <a:latin typeface="Consolas" panose="020B0609020204030204" pitchFamily="49" charset="0"/>
              </a:rPr>
              <a:t>Override</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public</a:t>
            </a:r>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void</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start</a:t>
            </a:r>
            <a:r>
              <a:rPr lang="en-US" altLang="zh-CN" sz="600" b="0" dirty="0">
                <a:solidFill>
                  <a:srgbClr val="777777"/>
                </a:solidFill>
                <a:effectLst/>
                <a:latin typeface="Consolas" panose="020B0609020204030204" pitchFamily="49" charset="0"/>
              </a:rPr>
              <a:t>(</a:t>
            </a:r>
            <a:r>
              <a:rPr lang="en-US" altLang="zh-CN" sz="600" b="1" dirty="0">
                <a:solidFill>
                  <a:srgbClr val="7A3E9D"/>
                </a:solidFill>
                <a:effectLst/>
                <a:latin typeface="Consolas" panose="020B0609020204030204" pitchFamily="49" charset="0"/>
              </a:rPr>
              <a:t>Stage</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primaryStage</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throws</a:t>
            </a:r>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Exception</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salary</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SalaryV2</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4000</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false</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You need to check the tax!</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VBox</a:t>
            </a:r>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root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err="1">
                <a:solidFill>
                  <a:srgbClr val="AA3731"/>
                </a:solidFill>
                <a:effectLst/>
                <a:latin typeface="Consolas" panose="020B0609020204030204" pitchFamily="49" charset="0"/>
              </a:rPr>
              <a:t>VBox</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root</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setAlignment</a:t>
            </a:r>
            <a:r>
              <a:rPr lang="en-US" altLang="zh-CN" sz="600" b="0" dirty="0">
                <a:solidFill>
                  <a:srgbClr val="777777"/>
                </a:solidFill>
                <a:effectLst/>
                <a:latin typeface="Consolas" panose="020B0609020204030204" pitchFamily="49" charset="0"/>
              </a:rPr>
              <a:t>(</a:t>
            </a:r>
            <a:r>
              <a:rPr lang="en-US" altLang="zh-CN" sz="600" b="1" dirty="0" err="1">
                <a:solidFill>
                  <a:srgbClr val="7A3E9D"/>
                </a:solidFill>
                <a:effectLst/>
                <a:latin typeface="Consolas" panose="020B0609020204030204" pitchFamily="49" charset="0"/>
              </a:rPr>
              <a:t>Pos</a:t>
            </a:r>
            <a:r>
              <a:rPr lang="en-US" altLang="zh-CN" sz="600" b="0" dirty="0" err="1">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CENTER</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777777"/>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 info labels</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Label</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currentSalaryLabel</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Label</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Label</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permanentWarningLabel</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Label</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777777"/>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 bind info</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currentSalaryLabel</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textProperty</a:t>
            </a:r>
            <a:r>
              <a:rPr lang="en-US" altLang="zh-CN" sz="600" b="0" dirty="0">
                <a:solidFill>
                  <a:srgbClr val="777777"/>
                </a:solidFill>
                <a:effectLst/>
                <a:latin typeface="Consolas" panose="020B0609020204030204" pitchFamily="49" charset="0"/>
              </a:rPr>
              <a:t>().</a:t>
            </a:r>
            <a:r>
              <a:rPr lang="en-US" altLang="zh-CN" sz="600" b="1" dirty="0">
                <a:solidFill>
                  <a:srgbClr val="AA3731"/>
                </a:solidFill>
                <a:effectLst/>
                <a:latin typeface="Consolas" panose="020B0609020204030204" pitchFamily="49" charset="0"/>
              </a:rPr>
              <a:t>bind</a:t>
            </a:r>
            <a:r>
              <a:rPr lang="en-US" altLang="zh-CN" sz="600" b="0" dirty="0">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getSalaryInfoExpression</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permanentWarningLabel</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textProperty</a:t>
            </a:r>
            <a:r>
              <a:rPr lang="en-US" altLang="zh-CN" sz="600" b="0" dirty="0">
                <a:solidFill>
                  <a:srgbClr val="777777"/>
                </a:solidFill>
                <a:effectLst/>
                <a:latin typeface="Consolas" panose="020B0609020204030204" pitchFamily="49" charset="0"/>
              </a:rPr>
              <a:t>().</a:t>
            </a:r>
            <a:r>
              <a:rPr lang="en-US" altLang="zh-CN" sz="600" b="1" dirty="0">
                <a:solidFill>
                  <a:srgbClr val="AA3731"/>
                </a:solidFill>
                <a:effectLst/>
                <a:latin typeface="Consolas" panose="020B0609020204030204" pitchFamily="49" charset="0"/>
              </a:rPr>
              <a:t>bind</a:t>
            </a:r>
            <a:r>
              <a:rPr lang="en-US" altLang="zh-CN" sz="600" b="0" dirty="0">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getPermanentWarningExpression</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777777"/>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 add salary button</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Button</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button</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Button</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Add 50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777777"/>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 bind the event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button</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setOnMouseClicked</a:t>
            </a:r>
            <a:r>
              <a:rPr lang="en-US" altLang="zh-CN" sz="600" b="0" dirty="0">
                <a:solidFill>
                  <a:srgbClr val="777777"/>
                </a:solidFill>
                <a:effectLst/>
                <a:latin typeface="Consolas" panose="020B0609020204030204" pitchFamily="49" charset="0"/>
              </a:rPr>
              <a:t>(</a:t>
            </a:r>
            <a:r>
              <a:rPr lang="en-US" altLang="zh-CN" sz="600" b="0" dirty="0">
                <a:solidFill>
                  <a:srgbClr val="7A3E9D"/>
                </a:solidFill>
                <a:effectLst/>
                <a:latin typeface="Consolas" panose="020B0609020204030204" pitchFamily="49" charset="0"/>
              </a:rPr>
              <a:t>e</a:t>
            </a:r>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-&gt;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salary</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setBasic</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salary</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getBasic</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50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root</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getChildren</a:t>
            </a:r>
            <a:r>
              <a:rPr lang="en-US" altLang="zh-CN" sz="600" b="0" dirty="0">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addAll</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currentSalaryLabel</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button</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permanentWarningLabel</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777777"/>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 set margin</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VBox</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setMargin</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currentSalaryLabel</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Insets</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10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VBox</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setMargin</a:t>
            </a:r>
            <a:r>
              <a:rPr lang="en-US" altLang="zh-CN" sz="600" b="0" dirty="0">
                <a:solidFill>
                  <a:srgbClr val="777777"/>
                </a:solidFill>
                <a:effectLst/>
                <a:latin typeface="Consolas" panose="020B0609020204030204" pitchFamily="49" charset="0"/>
              </a:rPr>
              <a:t>(</a:t>
            </a:r>
            <a:r>
              <a:rPr lang="en-US" altLang="zh-CN" sz="600" b="0" dirty="0">
                <a:solidFill>
                  <a:srgbClr val="7A3E9D"/>
                </a:solidFill>
                <a:effectLst/>
                <a:latin typeface="Consolas" panose="020B0609020204030204" pitchFamily="49" charset="0"/>
              </a:rPr>
              <a:t>button</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Insets</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10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VBox</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setMargin</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permanentWarningLabel</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Insets</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10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777777"/>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 create scene</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a:solidFill>
                  <a:srgbClr val="7A3E9D"/>
                </a:solidFill>
                <a:effectLst/>
                <a:latin typeface="Consolas" panose="020B0609020204030204" pitchFamily="49" charset="0"/>
              </a:rPr>
              <a:t>Scene</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scene</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new</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Scene</a:t>
            </a:r>
            <a:r>
              <a:rPr lang="en-US" altLang="zh-CN" sz="600" b="0" dirty="0">
                <a:solidFill>
                  <a:srgbClr val="777777"/>
                </a:solidFill>
                <a:effectLst/>
                <a:latin typeface="Consolas" panose="020B0609020204030204" pitchFamily="49" charset="0"/>
              </a:rPr>
              <a:t>(</a:t>
            </a:r>
            <a:r>
              <a:rPr lang="en-US" altLang="zh-CN" sz="600" b="0" dirty="0">
                <a:solidFill>
                  <a:srgbClr val="7A3E9D"/>
                </a:solidFill>
                <a:effectLst/>
                <a:latin typeface="Consolas" panose="020B0609020204030204" pitchFamily="49" charset="0"/>
              </a:rPr>
              <a:t>root</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400</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9C5D27"/>
                </a:solidFill>
                <a:effectLst/>
                <a:latin typeface="Consolas" panose="020B0609020204030204" pitchFamily="49" charset="0"/>
              </a:rPr>
              <a:t>200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primaryStage</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setTitle</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Caller Maintain</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primaryStage</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setScene</a:t>
            </a:r>
            <a:r>
              <a:rPr lang="en-US" altLang="zh-CN" sz="600" b="0" dirty="0">
                <a:solidFill>
                  <a:srgbClr val="777777"/>
                </a:solidFill>
                <a:effectLst/>
                <a:latin typeface="Consolas" panose="020B0609020204030204" pitchFamily="49" charset="0"/>
              </a:rPr>
              <a:t>(</a:t>
            </a:r>
            <a:r>
              <a:rPr lang="en-US" altLang="zh-CN" sz="600" b="0" dirty="0">
                <a:solidFill>
                  <a:srgbClr val="7A3E9D"/>
                </a:solidFill>
                <a:effectLst/>
                <a:latin typeface="Consolas" panose="020B0609020204030204" pitchFamily="49" charset="0"/>
              </a:rPr>
              <a:t>scene</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primaryStage</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show</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private</a:t>
            </a:r>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StringExpression</a:t>
            </a:r>
            <a:r>
              <a:rPr lang="en-US" altLang="zh-CN" sz="600" b="0" dirty="0">
                <a:solidFill>
                  <a:srgbClr val="333333"/>
                </a:solidFill>
                <a:effectLst/>
                <a:latin typeface="Consolas" panose="020B0609020204030204" pitchFamily="49" charset="0"/>
              </a:rPr>
              <a:t> </a:t>
            </a:r>
            <a:r>
              <a:rPr lang="en-US" altLang="zh-CN" sz="600" b="1" dirty="0" err="1">
                <a:solidFill>
                  <a:srgbClr val="AA3731"/>
                </a:solidFill>
                <a:effectLst/>
                <a:latin typeface="Consolas" panose="020B0609020204030204" pitchFamily="49" charset="0"/>
              </a:rPr>
              <a:t>getSalaryInfoExpression</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return</a:t>
            </a:r>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Bindings</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concat</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Current salary: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salary</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getBasicProperty</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i="1" dirty="0">
                <a:solidFill>
                  <a:srgbClr val="AAAAAA"/>
                </a:solidFill>
                <a:effectLst/>
                <a:latin typeface="Consolas" panose="020B0609020204030204" pitchFamily="49" charset="0"/>
              </a:rPr>
              <a:t>// not `</a:t>
            </a:r>
            <a:r>
              <a:rPr lang="en-US" altLang="zh-CN" sz="600" b="0" i="1" dirty="0" err="1">
                <a:solidFill>
                  <a:srgbClr val="AAAAAA"/>
                </a:solidFill>
                <a:effectLst/>
                <a:latin typeface="Consolas" panose="020B0609020204030204" pitchFamily="49" charset="0"/>
              </a:rPr>
              <a:t>salary.getBasic</a:t>
            </a:r>
            <a:r>
              <a:rPr lang="en-US" altLang="zh-CN" sz="600" b="0" i="1" dirty="0">
                <a:solidFill>
                  <a:srgbClr val="AAAAAA"/>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private</a:t>
            </a:r>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StringExpression</a:t>
            </a:r>
            <a:r>
              <a:rPr lang="en-US" altLang="zh-CN" sz="600" b="0" dirty="0">
                <a:solidFill>
                  <a:srgbClr val="333333"/>
                </a:solidFill>
                <a:effectLst/>
                <a:latin typeface="Consolas" panose="020B0609020204030204" pitchFamily="49" charset="0"/>
              </a:rPr>
              <a:t> </a:t>
            </a:r>
            <a:r>
              <a:rPr lang="en-US" altLang="zh-CN" sz="600" b="1" dirty="0" err="1">
                <a:solidFill>
                  <a:srgbClr val="AA3731"/>
                </a:solidFill>
                <a:effectLst/>
                <a:latin typeface="Consolas" panose="020B0609020204030204" pitchFamily="49" charset="0"/>
              </a:rPr>
              <a:t>getPermanentWarningExpression</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return</a:t>
            </a:r>
            <a:r>
              <a:rPr lang="en-US" altLang="zh-CN" sz="600" b="0" dirty="0">
                <a:solidFill>
                  <a:srgbClr val="333333"/>
                </a:solidFill>
                <a:effectLst/>
                <a:latin typeface="Consolas" panose="020B0609020204030204" pitchFamily="49" charset="0"/>
              </a:rPr>
              <a:t> </a:t>
            </a:r>
            <a:r>
              <a:rPr lang="en-US" altLang="zh-CN" sz="600" b="1" dirty="0" err="1">
                <a:solidFill>
                  <a:srgbClr val="7A3E9D"/>
                </a:solidFill>
                <a:effectLst/>
                <a:latin typeface="Consolas" panose="020B0609020204030204" pitchFamily="49" charset="0"/>
              </a:rPr>
              <a:t>Bindings</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when</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salary</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getBasicProperty</a:t>
            </a:r>
            <a:r>
              <a:rPr lang="en-US" altLang="zh-CN" sz="600" b="0" dirty="0">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greaterThan</a:t>
            </a:r>
            <a:r>
              <a:rPr lang="en-US" altLang="zh-CN" sz="600" b="0" dirty="0">
                <a:solidFill>
                  <a:srgbClr val="777777"/>
                </a:solidFill>
                <a:effectLst/>
                <a:latin typeface="Consolas" panose="020B0609020204030204" pitchFamily="49" charset="0"/>
              </a:rPr>
              <a:t>(</a:t>
            </a:r>
            <a:r>
              <a:rPr lang="en-US" altLang="zh-CN" sz="600" b="0" dirty="0">
                <a:solidFill>
                  <a:srgbClr val="9C5D27"/>
                </a:solidFill>
                <a:effectLst/>
                <a:latin typeface="Consolas" panose="020B0609020204030204" pitchFamily="49" charset="0"/>
              </a:rPr>
              <a:t>5000</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1" dirty="0">
                <a:solidFill>
                  <a:srgbClr val="AA3731"/>
                </a:solidFill>
                <a:effectLst/>
                <a:latin typeface="Consolas" panose="020B0609020204030204" pitchFamily="49" charset="0"/>
              </a:rPr>
              <a:t>then</a:t>
            </a:r>
            <a:r>
              <a:rPr lang="en-US" altLang="zh-CN" sz="600" b="0" dirty="0">
                <a:solidFill>
                  <a:srgbClr val="777777"/>
                </a:solidFill>
                <a:effectLst/>
                <a:latin typeface="Consolas" panose="020B0609020204030204" pitchFamily="49" charset="0"/>
              </a:rPr>
              <a:t>(</a:t>
            </a:r>
            <a:r>
              <a:rPr lang="en-US" altLang="zh-CN" sz="600" b="1" dirty="0" err="1">
                <a:solidFill>
                  <a:srgbClr val="7A3E9D"/>
                </a:solidFill>
                <a:effectLst/>
                <a:latin typeface="Consolas" panose="020B0609020204030204" pitchFamily="49" charset="0"/>
              </a:rPr>
              <a:t>Bindings</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when</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salary</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getTaxExemptProperty</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1" dirty="0">
                <a:solidFill>
                  <a:srgbClr val="AA3731"/>
                </a:solidFill>
                <a:effectLst/>
                <a:latin typeface="Consolas" panose="020B0609020204030204" pitchFamily="49" charset="0"/>
              </a:rPr>
              <a:t>then</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Hint: You are tax exempted!</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1" dirty="0">
                <a:solidFill>
                  <a:srgbClr val="AA3731"/>
                </a:solidFill>
                <a:effectLst/>
                <a:latin typeface="Consolas" panose="020B0609020204030204" pitchFamily="49" charset="0"/>
              </a:rPr>
              <a:t>otherwise</a:t>
            </a:r>
            <a:r>
              <a:rPr lang="en-US" altLang="zh-CN" sz="600" b="0" dirty="0">
                <a:solidFill>
                  <a:srgbClr val="777777"/>
                </a:solidFill>
                <a:effectLst/>
                <a:latin typeface="Consolas" panose="020B0609020204030204" pitchFamily="49" charset="0"/>
              </a:rPr>
              <a:t>(</a:t>
            </a:r>
            <a:r>
              <a:rPr lang="en-US" altLang="zh-CN" sz="600" b="1" dirty="0" err="1">
                <a:solidFill>
                  <a:srgbClr val="7A3E9D"/>
                </a:solidFill>
                <a:effectLst/>
                <a:latin typeface="Consolas" panose="020B0609020204030204" pitchFamily="49" charset="0"/>
              </a:rPr>
              <a:t>Bindings</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concat</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Warning from the system: </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salary</a:t>
            </a:r>
            <a:r>
              <a:rPr lang="en-US" altLang="zh-CN" sz="600" b="0" dirty="0" err="1">
                <a:solidFill>
                  <a:srgbClr val="777777"/>
                </a:solidFill>
                <a:effectLst/>
                <a:latin typeface="Consolas" panose="020B0609020204030204" pitchFamily="49" charset="0"/>
              </a:rPr>
              <a:t>.</a:t>
            </a:r>
            <a:r>
              <a:rPr lang="en-US" altLang="zh-CN" sz="600" b="1" dirty="0" err="1">
                <a:solidFill>
                  <a:srgbClr val="AA3731"/>
                </a:solidFill>
                <a:effectLst/>
                <a:latin typeface="Consolas" panose="020B0609020204030204" pitchFamily="49" charset="0"/>
              </a:rPr>
              <a:t>getWarningPromptProperty</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r>
              <a:rPr lang="en-US" altLang="zh-CN" sz="600" b="1" dirty="0">
                <a:solidFill>
                  <a:srgbClr val="AA3731"/>
                </a:solidFill>
                <a:effectLst/>
                <a:latin typeface="Consolas" panose="020B0609020204030204" pitchFamily="49" charset="0"/>
              </a:rPr>
              <a:t>otherwise</a:t>
            </a:r>
            <a:r>
              <a:rPr lang="en-US" altLang="zh-CN" sz="600" b="0" dirty="0">
                <a:solidFill>
                  <a:srgbClr val="777777"/>
                </a:solidFill>
                <a:effectLst/>
                <a:latin typeface="Consolas" panose="020B0609020204030204" pitchFamily="49" charset="0"/>
              </a:rPr>
              <a:t>("</a:t>
            </a:r>
            <a:r>
              <a:rPr lang="en-US" altLang="zh-CN" sz="600" b="0" dirty="0">
                <a:solidFill>
                  <a:srgbClr val="448C27"/>
                </a:solidFill>
                <a:effectLst/>
                <a:latin typeface="Consolas" panose="020B0609020204030204" pitchFamily="49" charset="0"/>
              </a:rPr>
              <a:t>No warning from the system</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public</a:t>
            </a:r>
            <a:r>
              <a:rPr lang="en-US" altLang="zh-CN" sz="600" b="0" dirty="0">
                <a:solidFill>
                  <a:srgbClr val="333333"/>
                </a:solidFill>
                <a:effectLst/>
                <a:latin typeface="Consolas" panose="020B0609020204030204" pitchFamily="49" charset="0"/>
              </a:rPr>
              <a:t> </a:t>
            </a:r>
            <a:r>
              <a:rPr lang="en-US" altLang="zh-CN" sz="600" b="0" dirty="0">
                <a:solidFill>
                  <a:srgbClr val="4B69C6"/>
                </a:solidFill>
                <a:effectLst/>
                <a:latin typeface="Consolas" panose="020B0609020204030204" pitchFamily="49" charset="0"/>
              </a:rPr>
              <a:t>static</a:t>
            </a:r>
            <a:r>
              <a:rPr lang="en-US" altLang="zh-CN" sz="600" b="0" dirty="0">
                <a:solidFill>
                  <a:srgbClr val="333333"/>
                </a:solidFill>
                <a:effectLst/>
                <a:latin typeface="Consolas" panose="020B0609020204030204" pitchFamily="49" charset="0"/>
              </a:rPr>
              <a:t> </a:t>
            </a:r>
            <a:r>
              <a:rPr lang="en-US" altLang="zh-CN" sz="600" b="0" dirty="0">
                <a:solidFill>
                  <a:srgbClr val="7A3E9D"/>
                </a:solidFill>
                <a:effectLst/>
                <a:latin typeface="Consolas" panose="020B0609020204030204" pitchFamily="49" charset="0"/>
              </a:rPr>
              <a:t>void</a:t>
            </a:r>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main</a:t>
            </a:r>
            <a:r>
              <a:rPr lang="en-US" altLang="zh-CN" sz="600" b="0" dirty="0">
                <a:solidFill>
                  <a:srgbClr val="777777"/>
                </a:solidFill>
                <a:effectLst/>
                <a:latin typeface="Consolas" panose="020B0609020204030204" pitchFamily="49" charset="0"/>
              </a:rPr>
              <a:t>(</a:t>
            </a:r>
            <a:r>
              <a:rPr lang="en-US" altLang="zh-CN" sz="600" b="1" dirty="0">
                <a:solidFill>
                  <a:srgbClr val="7A3E9D"/>
                </a:solidFill>
                <a:effectLst/>
                <a:latin typeface="Consolas" panose="020B0609020204030204" pitchFamily="49" charset="0"/>
              </a:rPr>
              <a:t>String</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err="1">
                <a:solidFill>
                  <a:srgbClr val="7A3E9D"/>
                </a:solidFill>
                <a:effectLst/>
                <a:latin typeface="Consolas" panose="020B0609020204030204" pitchFamily="49" charset="0"/>
              </a:rPr>
              <a:t>args</a:t>
            </a:r>
            <a:r>
              <a:rPr lang="en-US" altLang="zh-CN" sz="600" b="0" dirty="0">
                <a:solidFill>
                  <a:srgbClr val="777777"/>
                </a:solidFill>
                <a:effectLst/>
                <a:latin typeface="Consolas" panose="020B0609020204030204" pitchFamily="49" charset="0"/>
              </a:rPr>
              <a:t>)</a:t>
            </a:r>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1" dirty="0">
                <a:solidFill>
                  <a:srgbClr val="AA3731"/>
                </a:solidFill>
                <a:effectLst/>
                <a:latin typeface="Consolas" panose="020B0609020204030204" pitchFamily="49" charset="0"/>
              </a:rPr>
              <a:t>launch</a:t>
            </a:r>
            <a:r>
              <a:rPr lang="en-US" altLang="zh-CN" sz="600" b="0" dirty="0">
                <a:solidFill>
                  <a:srgbClr val="777777"/>
                </a:solidFill>
                <a:effectLst/>
                <a:latin typeface="Consolas" panose="020B0609020204030204" pitchFamily="49" charset="0"/>
              </a:rPr>
              <a:t>(</a:t>
            </a:r>
            <a:r>
              <a:rPr lang="en-US" altLang="zh-CN" sz="600" b="0" dirty="0" err="1">
                <a:solidFill>
                  <a:srgbClr val="7A3E9D"/>
                </a:solidFill>
                <a:effectLst/>
                <a:latin typeface="Consolas" panose="020B0609020204030204" pitchFamily="49" charset="0"/>
              </a:rPr>
              <a:t>args</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r>
              <a:rPr lang="en-US" altLang="zh-CN" sz="600" b="0" dirty="0">
                <a:solidFill>
                  <a:srgbClr val="333333"/>
                </a:solidFill>
                <a:effectLst/>
                <a:latin typeface="Consolas" panose="020B0609020204030204" pitchFamily="49" charset="0"/>
              </a:rPr>
              <a:t>    </a:t>
            </a: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a:p>
            <a:br>
              <a:rPr lang="en-US" altLang="zh-CN" sz="600" b="0" dirty="0">
                <a:solidFill>
                  <a:srgbClr val="333333"/>
                </a:solidFill>
                <a:effectLst/>
                <a:latin typeface="Consolas" panose="020B0609020204030204" pitchFamily="49" charset="0"/>
              </a:rPr>
            </a:br>
            <a:r>
              <a:rPr lang="en-US" altLang="zh-CN" sz="600" b="0" dirty="0">
                <a:solidFill>
                  <a:srgbClr val="777777"/>
                </a:solidFill>
                <a:effectLst/>
                <a:latin typeface="Consolas" panose="020B0609020204030204" pitchFamily="49" charset="0"/>
              </a:rPr>
              <a:t>}</a:t>
            </a:r>
            <a:endParaRPr lang="en-US" altLang="zh-CN" sz="600" b="0" dirty="0">
              <a:solidFill>
                <a:srgbClr val="333333"/>
              </a:solidFill>
              <a:effectLst/>
              <a:latin typeface="Consolas" panose="020B0609020204030204" pitchFamily="49" charset="0"/>
            </a:endParaRPr>
          </a:p>
        </p:txBody>
      </p:sp>
      <p:sp>
        <p:nvSpPr>
          <p:cNvPr id="19" name="文本框 18">
            <a:extLst>
              <a:ext uri="{FF2B5EF4-FFF2-40B4-BE49-F238E27FC236}">
                <a16:creationId xmlns:a16="http://schemas.microsoft.com/office/drawing/2014/main" id="{4B16F9B0-6394-5D62-5BFD-B308815FBD99}"/>
              </a:ext>
            </a:extLst>
          </p:cNvPr>
          <p:cNvSpPr txBox="1"/>
          <p:nvPr/>
        </p:nvSpPr>
        <p:spPr>
          <a:xfrm>
            <a:off x="4141451" y="5223778"/>
            <a:ext cx="2709396" cy="1323439"/>
          </a:xfrm>
          <a:prstGeom prst="rect">
            <a:avLst/>
          </a:prstGeom>
          <a:noFill/>
          <a:ln>
            <a:solidFill>
              <a:schemeClr val="tx1"/>
            </a:solidFill>
          </a:ln>
        </p:spPr>
        <p:txBody>
          <a:bodyPr wrap="none" rtlCol="0">
            <a:spAutoFit/>
          </a:bodyPr>
          <a:lstStyle/>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application</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Application</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beans</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binding</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Bindings</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beans</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binding</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StringExpression</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geometry</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Pos</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control</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Button</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control</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Label</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layout</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VBox</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stage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Stage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geometry</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Insets</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p:txBody>
      </p:sp>
      <p:sp>
        <p:nvSpPr>
          <p:cNvPr id="20" name="文本框 19">
            <a:extLst>
              <a:ext uri="{FF2B5EF4-FFF2-40B4-BE49-F238E27FC236}">
                <a16:creationId xmlns:a16="http://schemas.microsoft.com/office/drawing/2014/main" id="{66A135C3-2E89-12A8-73F7-041DA3DB5491}"/>
              </a:ext>
            </a:extLst>
          </p:cNvPr>
          <p:cNvSpPr txBox="1"/>
          <p:nvPr/>
        </p:nvSpPr>
        <p:spPr>
          <a:xfrm>
            <a:off x="260390" y="4307886"/>
            <a:ext cx="3733651" cy="157761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sz="1600" dirty="0"/>
              <a:t>Bind the property ahead of time</a:t>
            </a:r>
          </a:p>
          <a:p>
            <a:pPr marL="285750" indent="-285750">
              <a:lnSpc>
                <a:spcPct val="150000"/>
              </a:lnSpc>
              <a:buFont typeface="Arial" panose="020B0604020202020204" pitchFamily="34" charset="0"/>
              <a:buChar char="•"/>
            </a:pPr>
            <a:r>
              <a:rPr lang="en-US" altLang="zh-CN" sz="1600" dirty="0"/>
              <a:t>Change the property anytime you want</a:t>
            </a:r>
          </a:p>
          <a:p>
            <a:pPr marL="285750" indent="-285750">
              <a:lnSpc>
                <a:spcPct val="150000"/>
              </a:lnSpc>
              <a:buFont typeface="Arial" panose="020B0604020202020204" pitchFamily="34" charset="0"/>
              <a:buChar char="•"/>
            </a:pPr>
            <a:r>
              <a:rPr lang="en-US" altLang="zh-CN" sz="1600" dirty="0"/>
              <a:t>The label text is automatically changed</a:t>
            </a:r>
          </a:p>
          <a:p>
            <a:pPr marL="285750" indent="-285750">
              <a:lnSpc>
                <a:spcPct val="150000"/>
              </a:lnSpc>
              <a:buFont typeface="Arial" panose="020B0604020202020204" pitchFamily="34" charset="0"/>
              <a:buChar char="•"/>
            </a:pPr>
            <a:r>
              <a:rPr lang="en-US" altLang="zh-CN" sz="1600" dirty="0"/>
              <a:t>The duty is maintained by the callee</a:t>
            </a:r>
          </a:p>
        </p:txBody>
      </p:sp>
      <p:sp>
        <p:nvSpPr>
          <p:cNvPr id="21" name="文本框 20">
            <a:extLst>
              <a:ext uri="{FF2B5EF4-FFF2-40B4-BE49-F238E27FC236}">
                <a16:creationId xmlns:a16="http://schemas.microsoft.com/office/drawing/2014/main" id="{9F904294-7AD4-663E-E255-59AABD04FA02}"/>
              </a:ext>
            </a:extLst>
          </p:cNvPr>
          <p:cNvSpPr txBox="1"/>
          <p:nvPr/>
        </p:nvSpPr>
        <p:spPr>
          <a:xfrm>
            <a:off x="4439816" y="4859000"/>
            <a:ext cx="2073003" cy="307777"/>
          </a:xfrm>
          <a:prstGeom prst="rect">
            <a:avLst/>
          </a:prstGeom>
          <a:noFill/>
        </p:spPr>
        <p:txBody>
          <a:bodyPr wrap="none" rtlCol="0">
            <a:spAutoFit/>
          </a:bodyPr>
          <a:lstStyle/>
          <a:p>
            <a:r>
              <a:rPr lang="en-US" altLang="zh-CN" sz="1400" b="1" dirty="0">
                <a:solidFill>
                  <a:srgbClr val="7A3E9D"/>
                </a:solidFill>
                <a:effectLst/>
                <a:latin typeface="Consolas" panose="020B0609020204030204" pitchFamily="49" charset="0"/>
              </a:rPr>
              <a:t>CalleeMaintain.java</a:t>
            </a:r>
            <a:endParaRPr lang="zh-CN" altLang="en-US" sz="4000" dirty="0"/>
          </a:p>
        </p:txBody>
      </p:sp>
    </p:spTree>
    <p:extLst>
      <p:ext uri="{BB962C8B-B14F-4D97-AF65-F5344CB8AC3E}">
        <p14:creationId xmlns:p14="http://schemas.microsoft.com/office/powerpoint/2010/main" val="23266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9C9-F02B-53AC-9919-4B60AEBC07E8}"/>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2C88CEAC-39AA-AD98-6152-3AB69DBC25D1}"/>
              </a:ext>
            </a:extLst>
          </p:cNvPr>
          <p:cNvSpPr>
            <a:spLocks noGrp="1"/>
          </p:cNvSpPr>
          <p:nvPr>
            <p:ph type="title"/>
          </p:nvPr>
        </p:nvSpPr>
        <p:spPr>
          <a:xfrm>
            <a:off x="191344" y="71541"/>
            <a:ext cx="7884064" cy="835874"/>
          </a:xfrm>
        </p:spPr>
        <p:txBody>
          <a:bodyPr>
            <a:noAutofit/>
          </a:bodyPr>
          <a:lstStyle/>
          <a:p>
            <a:r>
              <a:rPr lang="en-US" altLang="zh-CN" sz="2000" dirty="0"/>
              <a:t>Handle Things with Delay/Recurrence</a:t>
            </a:r>
            <a:endParaRPr lang="zh-CN" sz="2000" dirty="0"/>
          </a:p>
        </p:txBody>
      </p:sp>
      <p:sp>
        <p:nvSpPr>
          <p:cNvPr id="7" name="文本框 6">
            <a:extLst>
              <a:ext uri="{FF2B5EF4-FFF2-40B4-BE49-F238E27FC236}">
                <a16:creationId xmlns:a16="http://schemas.microsoft.com/office/drawing/2014/main" id="{08F28783-CBD4-53EF-EA66-72B32BEC4CE1}"/>
              </a:ext>
            </a:extLst>
          </p:cNvPr>
          <p:cNvSpPr txBox="1"/>
          <p:nvPr/>
        </p:nvSpPr>
        <p:spPr>
          <a:xfrm>
            <a:off x="335360" y="1628800"/>
            <a:ext cx="6244017" cy="4647426"/>
          </a:xfrm>
          <a:prstGeom prst="rect">
            <a:avLst/>
          </a:prstGeom>
          <a:noFill/>
          <a:ln>
            <a:solidFill>
              <a:schemeClr val="tx1"/>
            </a:solidFill>
          </a:ln>
        </p:spPr>
        <p:txBody>
          <a:bodyPr wrap="none" rtlCol="0">
            <a:spAutoFit/>
          </a:bodyPr>
          <a:lstStyle/>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animation</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KeyFrame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animation</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Timeline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application</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Application</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layout</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StackPane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shape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Circle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stage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Stage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util</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Duration</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class</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TimelineExample</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extends</a:t>
            </a:r>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Application</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1" dirty="0">
                <a:solidFill>
                  <a:srgbClr val="7A3E9D"/>
                </a:solidFill>
                <a:effectLst/>
                <a:latin typeface="Consolas" panose="020B0609020204030204" pitchFamily="49" charset="0"/>
              </a:rPr>
              <a:t>Override</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void</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start</a:t>
            </a:r>
            <a:r>
              <a:rPr lang="en-US" altLang="zh-CN" sz="800" b="0" dirty="0">
                <a:solidFill>
                  <a:srgbClr val="777777"/>
                </a:solidFill>
                <a:effectLst/>
                <a:latin typeface="Consolas" panose="020B0609020204030204" pitchFamily="49" charset="0"/>
              </a:rPr>
              <a:t>(</a:t>
            </a:r>
            <a:r>
              <a:rPr lang="en-US" altLang="zh-CN" sz="800" b="1" dirty="0">
                <a:solidFill>
                  <a:srgbClr val="7A3E9D"/>
                </a:solidFill>
                <a:effectLst/>
                <a:latin typeface="Consolas" panose="020B0609020204030204" pitchFamily="49" charset="0"/>
              </a:rPr>
              <a:t>Stage</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primaryStage</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Circle</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circle</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Circle</a:t>
            </a:r>
            <a:r>
              <a:rPr lang="en-US" altLang="zh-CN" sz="800" b="0" dirty="0">
                <a:solidFill>
                  <a:srgbClr val="777777"/>
                </a:solidFill>
                <a:effectLst/>
                <a:latin typeface="Consolas" panose="020B0609020204030204" pitchFamily="49" charset="0"/>
              </a:rPr>
              <a:t>(</a:t>
            </a:r>
            <a:r>
              <a:rPr lang="en-US" altLang="zh-CN" sz="800" b="0" dirty="0">
                <a:solidFill>
                  <a:srgbClr val="9C5D27"/>
                </a:solidFill>
                <a:effectLst/>
                <a:latin typeface="Consolas" panose="020B0609020204030204" pitchFamily="49" charset="0"/>
              </a:rPr>
              <a:t>50</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777777"/>
                </a:solidFill>
                <a:effectLst/>
                <a:latin typeface="Consolas" panose="020B0609020204030204" pitchFamily="49" charset="0"/>
              </a:rPr>
              <a:t>        </a:t>
            </a:r>
            <a:r>
              <a:rPr lang="en-US" altLang="zh-CN" sz="800" b="0" i="1" dirty="0">
                <a:solidFill>
                  <a:srgbClr val="AAAAAA"/>
                </a:solidFill>
                <a:effectLst/>
                <a:latin typeface="Consolas" panose="020B0609020204030204" pitchFamily="49" charset="0"/>
              </a:rPr>
              <a:t>// Create a Timeline</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Timeline</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timeline</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Timeline</a:t>
            </a:r>
            <a:r>
              <a:rPr lang="en-US" altLang="zh-CN" sz="800" b="0" dirty="0">
                <a:solidFill>
                  <a:srgbClr val="777777"/>
                </a:solidFill>
                <a:effectLst/>
                <a:latin typeface="Consolas" panose="020B0609020204030204" pitchFamily="49" charset="0"/>
              </a:rPr>
              <a:t>(</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KeyFrame</a:t>
            </a:r>
            <a:r>
              <a:rPr lang="en-US" altLang="zh-CN" sz="800" b="0" dirty="0">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Duration</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millis</a:t>
            </a:r>
            <a:r>
              <a:rPr lang="en-US" altLang="zh-CN" sz="800" b="0" dirty="0">
                <a:solidFill>
                  <a:srgbClr val="777777"/>
                </a:solidFill>
                <a:effectLst/>
                <a:latin typeface="Consolas" panose="020B0609020204030204" pitchFamily="49" charset="0"/>
              </a:rPr>
              <a:t>(</a:t>
            </a:r>
            <a:r>
              <a:rPr lang="en-US" altLang="zh-CN" sz="800" b="0" dirty="0">
                <a:solidFill>
                  <a:srgbClr val="9C5D27"/>
                </a:solidFill>
                <a:effectLst/>
                <a:latin typeface="Consolas" panose="020B0609020204030204" pitchFamily="49" charset="0"/>
              </a:rPr>
              <a:t>500</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e</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-&gt;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777777"/>
                </a:solidFill>
                <a:effectLst/>
                <a:latin typeface="Consolas" panose="020B0609020204030204" pitchFamily="49" charset="0"/>
              </a:rPr>
              <a:t>            </a:t>
            </a:r>
            <a:r>
              <a:rPr lang="en-US" altLang="zh-CN" sz="800" b="0" i="1" dirty="0">
                <a:solidFill>
                  <a:srgbClr val="AAAAAA"/>
                </a:solidFill>
                <a:effectLst/>
                <a:latin typeface="Consolas" panose="020B0609020204030204" pitchFamily="49" charset="0"/>
              </a:rPr>
              <a:t>// Action to be performed every 500 milliseconds</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circle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setRadius</a:t>
            </a:r>
            <a:r>
              <a:rPr lang="en-US" altLang="zh-CN" sz="800" b="0" dirty="0">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circle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getRadius</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9C5D27"/>
                </a:solidFill>
                <a:effectLst/>
                <a:latin typeface="Consolas" panose="020B0609020204030204" pitchFamily="49" charset="0"/>
              </a:rPr>
              <a:t>8</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9C5D27"/>
                </a:solidFill>
                <a:effectLst/>
                <a:latin typeface="Consolas" panose="020B0609020204030204" pitchFamily="49" charset="0"/>
              </a:rPr>
              <a:t>100</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timeline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setCycleCount</a:t>
            </a:r>
            <a:r>
              <a:rPr lang="en-US" altLang="zh-CN" sz="800" b="0" dirty="0">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Timeline</a:t>
            </a:r>
            <a:r>
              <a:rPr lang="en-US" altLang="zh-CN" sz="800" b="0" dirty="0" err="1">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INDEFINITE</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i="1" dirty="0">
                <a:solidFill>
                  <a:srgbClr val="AAAAAA"/>
                </a:solidFill>
                <a:effectLst/>
                <a:latin typeface="Consolas" panose="020B0609020204030204" pitchFamily="49" charset="0"/>
              </a:rPr>
              <a:t>// Run the animation indefinitely (by default: 1 cycle)</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timeline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play</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i="1" dirty="0">
                <a:solidFill>
                  <a:srgbClr val="AAAAAA"/>
                </a:solidFill>
                <a:effectLst/>
                <a:latin typeface="Consolas" panose="020B0609020204030204" pitchFamily="49" charset="0"/>
              </a:rPr>
              <a:t>// Start the animation</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StackPane</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root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StackPane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root</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getChildren</a:t>
            </a:r>
            <a:r>
              <a:rPr lang="en-US" altLang="zh-CN" sz="800" b="0" dirty="0">
                <a:solidFill>
                  <a:srgbClr val="777777"/>
                </a:solidFill>
                <a:effectLst/>
                <a:latin typeface="Consolas" panose="020B0609020204030204" pitchFamily="49" charset="0"/>
              </a:rPr>
              <a:t>().</a:t>
            </a:r>
            <a:r>
              <a:rPr lang="en-US" altLang="zh-CN" sz="800" b="1" dirty="0">
                <a:solidFill>
                  <a:srgbClr val="AA3731"/>
                </a:solidFill>
                <a:effectLst/>
                <a:latin typeface="Consolas" panose="020B0609020204030204" pitchFamily="49" charset="0"/>
              </a:rPr>
              <a:t>add</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circle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Scene</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scene</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Scene</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root</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9C5D27"/>
                </a:solidFill>
                <a:effectLst/>
                <a:latin typeface="Consolas" panose="020B0609020204030204" pitchFamily="49" charset="0"/>
              </a:rPr>
              <a:t>300</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9C5D27"/>
                </a:solidFill>
                <a:effectLst/>
                <a:latin typeface="Consolas" panose="020B0609020204030204" pitchFamily="49" charset="0"/>
              </a:rPr>
              <a:t>250</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primaryStage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setTitle</a:t>
            </a:r>
            <a:r>
              <a:rPr lang="en-US" altLang="zh-CN" sz="800" b="0" dirty="0">
                <a:solidFill>
                  <a:srgbClr val="777777"/>
                </a:solidFill>
                <a:effectLst/>
                <a:latin typeface="Consolas" panose="020B0609020204030204" pitchFamily="49" charset="0"/>
              </a:rPr>
              <a:t>("</a:t>
            </a:r>
            <a:r>
              <a:rPr lang="en-US" altLang="zh-CN" sz="800" b="0" dirty="0">
                <a:solidFill>
                  <a:srgbClr val="448C27"/>
                </a:solidFill>
                <a:effectLst/>
                <a:latin typeface="Consolas" panose="020B0609020204030204" pitchFamily="49" charset="0"/>
              </a:rPr>
              <a:t>JavaFX Animation Example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primaryStage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setScene</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scene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primaryStage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show</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static</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void</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main</a:t>
            </a:r>
            <a:r>
              <a:rPr lang="en-US" altLang="zh-CN" sz="800" b="0" dirty="0">
                <a:solidFill>
                  <a:srgbClr val="777777"/>
                </a:solidFill>
                <a:effectLst/>
                <a:latin typeface="Consolas" panose="020B0609020204030204" pitchFamily="49" charset="0"/>
              </a:rPr>
              <a:t>(</a:t>
            </a:r>
            <a:r>
              <a:rPr lang="en-US" altLang="zh-CN" sz="800" b="1" dirty="0">
                <a:solidFill>
                  <a:srgbClr val="7A3E9D"/>
                </a:solidFill>
                <a:effectLst/>
                <a:latin typeface="Consolas" panose="020B0609020204030204" pitchFamily="49" charset="0"/>
              </a:rPr>
              <a:t>String</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args</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launch</a:t>
            </a:r>
            <a:r>
              <a:rPr lang="en-US" altLang="zh-CN" sz="800" b="0" dirty="0">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args</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p:txBody>
      </p:sp>
      <p:sp>
        <p:nvSpPr>
          <p:cNvPr id="10" name="文本框 9">
            <a:extLst>
              <a:ext uri="{FF2B5EF4-FFF2-40B4-BE49-F238E27FC236}">
                <a16:creationId xmlns:a16="http://schemas.microsoft.com/office/drawing/2014/main" id="{1909D11B-B9A7-F336-6FED-89D23F1E798C}"/>
              </a:ext>
            </a:extLst>
          </p:cNvPr>
          <p:cNvSpPr txBox="1"/>
          <p:nvPr/>
        </p:nvSpPr>
        <p:spPr>
          <a:xfrm>
            <a:off x="1631504" y="1196752"/>
            <a:ext cx="2172390" cy="307777"/>
          </a:xfrm>
          <a:prstGeom prst="rect">
            <a:avLst/>
          </a:prstGeom>
          <a:noFill/>
        </p:spPr>
        <p:txBody>
          <a:bodyPr wrap="none" rtlCol="0">
            <a:spAutoFit/>
          </a:bodyPr>
          <a:lstStyle/>
          <a:p>
            <a:r>
              <a:rPr lang="en-US" altLang="zh-CN" sz="1400" b="1" dirty="0">
                <a:solidFill>
                  <a:srgbClr val="7A3E9D"/>
                </a:solidFill>
                <a:effectLst/>
                <a:latin typeface="Consolas" panose="020B0609020204030204" pitchFamily="49" charset="0"/>
              </a:rPr>
              <a:t>TimelineExample.java</a:t>
            </a:r>
            <a:endParaRPr lang="zh-CN" altLang="en-US" sz="4000" dirty="0"/>
          </a:p>
        </p:txBody>
      </p:sp>
      <p:sp>
        <p:nvSpPr>
          <p:cNvPr id="15" name="文本框 14">
            <a:extLst>
              <a:ext uri="{FF2B5EF4-FFF2-40B4-BE49-F238E27FC236}">
                <a16:creationId xmlns:a16="http://schemas.microsoft.com/office/drawing/2014/main" id="{AF4E094F-6FFB-B2BB-3B73-3B43E8AD0B18}"/>
              </a:ext>
            </a:extLst>
          </p:cNvPr>
          <p:cNvSpPr txBox="1"/>
          <p:nvPr/>
        </p:nvSpPr>
        <p:spPr>
          <a:xfrm>
            <a:off x="7248128" y="4509120"/>
            <a:ext cx="4032447" cy="1339726"/>
          </a:xfrm>
          <a:prstGeom prst="rect">
            <a:avLst/>
          </a:prstGeom>
          <a:noFill/>
        </p:spPr>
        <p:txBody>
          <a:bodyPr wrap="square" rtlCol="0">
            <a:spAutoFit/>
          </a:bodyPr>
          <a:lstStyle/>
          <a:p>
            <a:pPr>
              <a:lnSpc>
                <a:spcPct val="200000"/>
              </a:lnSpc>
            </a:pPr>
            <a:r>
              <a:rPr lang="en-US" altLang="zh-CN" sz="1050" b="1" dirty="0"/>
              <a:t>Timeline</a:t>
            </a:r>
            <a:r>
              <a:rPr lang="en-US" altLang="zh-CN" sz="1050" dirty="0"/>
              <a:t> is a part of the JavaFX animation package that can be used to create animations by defining key frames and their durations. It's particularly useful for creating simple to complex animations by interpolating the values over time.</a:t>
            </a:r>
            <a:endParaRPr lang="zh-CN" altLang="en-US" sz="1050" dirty="0"/>
          </a:p>
        </p:txBody>
      </p:sp>
      <p:pic>
        <p:nvPicPr>
          <p:cNvPr id="3" name="图片 2">
            <a:extLst>
              <a:ext uri="{FF2B5EF4-FFF2-40B4-BE49-F238E27FC236}">
                <a16:creationId xmlns:a16="http://schemas.microsoft.com/office/drawing/2014/main" id="{41ECBE06-2539-287A-A779-D9FD3B91E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6160" y="1358198"/>
            <a:ext cx="3214739" cy="2700139"/>
          </a:xfrm>
          <a:prstGeom prst="rect">
            <a:avLst/>
          </a:prstGeom>
        </p:spPr>
      </p:pic>
    </p:spTree>
    <p:extLst>
      <p:ext uri="{BB962C8B-B14F-4D97-AF65-F5344CB8AC3E}">
        <p14:creationId xmlns:p14="http://schemas.microsoft.com/office/powerpoint/2010/main" val="386751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9C9-F02B-53AC-9919-4B60AEBC07E8}"/>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2C88CEAC-39AA-AD98-6152-3AB69DBC25D1}"/>
              </a:ext>
            </a:extLst>
          </p:cNvPr>
          <p:cNvSpPr>
            <a:spLocks noGrp="1"/>
          </p:cNvSpPr>
          <p:nvPr>
            <p:ph type="title"/>
          </p:nvPr>
        </p:nvSpPr>
        <p:spPr>
          <a:xfrm>
            <a:off x="191344" y="71541"/>
            <a:ext cx="7884064" cy="835874"/>
          </a:xfrm>
        </p:spPr>
        <p:txBody>
          <a:bodyPr>
            <a:noAutofit/>
          </a:bodyPr>
          <a:lstStyle/>
          <a:p>
            <a:r>
              <a:rPr lang="en-US" altLang="zh-CN" sz="2000" dirty="0"/>
              <a:t>Handle Things with Delay/Recurrence</a:t>
            </a:r>
            <a:endParaRPr lang="zh-CN" sz="2000" dirty="0"/>
          </a:p>
        </p:txBody>
      </p:sp>
      <p:sp>
        <p:nvSpPr>
          <p:cNvPr id="7" name="文本框 6">
            <a:extLst>
              <a:ext uri="{FF2B5EF4-FFF2-40B4-BE49-F238E27FC236}">
                <a16:creationId xmlns:a16="http://schemas.microsoft.com/office/drawing/2014/main" id="{08F28783-CBD4-53EF-EA66-72B32BEC4CE1}"/>
              </a:ext>
            </a:extLst>
          </p:cNvPr>
          <p:cNvSpPr txBox="1"/>
          <p:nvPr/>
        </p:nvSpPr>
        <p:spPr>
          <a:xfrm>
            <a:off x="335360" y="1628800"/>
            <a:ext cx="5472608" cy="4647426"/>
          </a:xfrm>
          <a:prstGeom prst="rect">
            <a:avLst/>
          </a:prstGeom>
          <a:noFill/>
          <a:ln>
            <a:solidFill>
              <a:schemeClr val="tx1"/>
            </a:solidFill>
          </a:ln>
        </p:spPr>
        <p:txBody>
          <a:bodyPr wrap="square" rtlCol="0">
            <a:spAutoFit/>
          </a:bodyPr>
          <a:lstStyle/>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animation</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AnimationTimer</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application</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Application</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layout</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StackPane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scene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shape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Circle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4B69C6"/>
                </a:solidFill>
                <a:effectLst/>
                <a:latin typeface="Consolas" panose="020B0609020204030204" pitchFamily="49" charset="0"/>
              </a:rPr>
              <a:t>import</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javafx</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stage</a:t>
            </a:r>
            <a:r>
              <a:rPr lang="en-US" altLang="zh-CN" sz="800" b="0" dirty="0" err="1">
                <a:solidFill>
                  <a:srgbClr val="777777"/>
                </a:solidFill>
                <a:effectLst/>
                <a:latin typeface="Consolas" panose="020B0609020204030204" pitchFamily="49" charset="0"/>
              </a:rPr>
              <a:t>.</a:t>
            </a:r>
            <a:r>
              <a:rPr lang="en-US" altLang="zh-CN" sz="800" b="1" dirty="0" err="1">
                <a:solidFill>
                  <a:srgbClr val="7A3E9D"/>
                </a:solidFill>
                <a:effectLst/>
                <a:latin typeface="Consolas" panose="020B0609020204030204" pitchFamily="49" charset="0"/>
              </a:rPr>
              <a:t>Stage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class</a:t>
            </a: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AnimationExample</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extends</a:t>
            </a:r>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Application</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1" dirty="0">
                <a:solidFill>
                  <a:srgbClr val="7A3E9D"/>
                </a:solidFill>
                <a:effectLst/>
                <a:latin typeface="Consolas" panose="020B0609020204030204" pitchFamily="49" charset="0"/>
              </a:rPr>
              <a:t>Override</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void</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start</a:t>
            </a:r>
            <a:r>
              <a:rPr lang="en-US" altLang="zh-CN" sz="800" b="0" dirty="0">
                <a:solidFill>
                  <a:srgbClr val="777777"/>
                </a:solidFill>
                <a:effectLst/>
                <a:latin typeface="Consolas" panose="020B0609020204030204" pitchFamily="49" charset="0"/>
              </a:rPr>
              <a:t>(</a:t>
            </a:r>
            <a:r>
              <a:rPr lang="en-US" altLang="zh-CN" sz="800" b="1" dirty="0">
                <a:solidFill>
                  <a:srgbClr val="7A3E9D"/>
                </a:solidFill>
                <a:effectLst/>
                <a:latin typeface="Consolas" panose="020B0609020204030204" pitchFamily="49" charset="0"/>
              </a:rPr>
              <a:t>Stage</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primaryStage</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Circle</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circle</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Circle</a:t>
            </a:r>
            <a:r>
              <a:rPr lang="en-US" altLang="zh-CN" sz="800" b="0" dirty="0">
                <a:solidFill>
                  <a:srgbClr val="777777"/>
                </a:solidFill>
                <a:effectLst/>
                <a:latin typeface="Consolas" panose="020B0609020204030204" pitchFamily="49" charset="0"/>
              </a:rPr>
              <a:t>(</a:t>
            </a:r>
            <a:r>
              <a:rPr lang="en-US" altLang="zh-CN" sz="800" b="0" dirty="0">
                <a:solidFill>
                  <a:srgbClr val="9C5D27"/>
                </a:solidFill>
                <a:effectLst/>
                <a:latin typeface="Consolas" panose="020B0609020204030204" pitchFamily="49" charset="0"/>
              </a:rPr>
              <a:t>50</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777777"/>
                </a:solidFill>
                <a:effectLst/>
                <a:latin typeface="Consolas" panose="020B0609020204030204" pitchFamily="49" charset="0"/>
              </a:rPr>
              <a:t>        </a:t>
            </a:r>
            <a:r>
              <a:rPr lang="en-US" altLang="zh-CN" sz="800" b="0" i="1" dirty="0">
                <a:solidFill>
                  <a:srgbClr val="AAAAAA"/>
                </a:solidFill>
                <a:effectLst/>
                <a:latin typeface="Consolas" panose="020B0609020204030204" pitchFamily="49" charset="0"/>
              </a:rPr>
              <a:t>// Create an </a:t>
            </a:r>
            <a:r>
              <a:rPr lang="en-US" altLang="zh-CN" sz="800" b="0" i="1" dirty="0" err="1">
                <a:solidFill>
                  <a:srgbClr val="AAAAAA"/>
                </a:solidFill>
                <a:effectLst/>
                <a:latin typeface="Consolas" panose="020B0609020204030204" pitchFamily="49" charset="0"/>
              </a:rPr>
              <a:t>AnimationTimer</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AnimationTimer</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timer</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AnimationTimer</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1" dirty="0">
                <a:solidFill>
                  <a:srgbClr val="7A3E9D"/>
                </a:solidFill>
                <a:effectLst/>
                <a:latin typeface="Consolas" panose="020B0609020204030204" pitchFamily="49" charset="0"/>
              </a:rPr>
              <a:t>Override</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void</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handle</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long</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now</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777777"/>
                </a:solidFill>
                <a:effectLst/>
                <a:latin typeface="Consolas" panose="020B0609020204030204" pitchFamily="49" charset="0"/>
              </a:rPr>
              <a:t>                </a:t>
            </a:r>
            <a:r>
              <a:rPr lang="en-US" altLang="zh-CN" sz="800" b="0" i="1" dirty="0">
                <a:solidFill>
                  <a:srgbClr val="AAAAAA"/>
                </a:solidFill>
                <a:effectLst/>
                <a:latin typeface="Consolas" panose="020B0609020204030204" pitchFamily="49" charset="0"/>
              </a:rPr>
              <a:t>// Action to be performed in every frame</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circle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setRadius</a:t>
            </a:r>
            <a:r>
              <a:rPr lang="en-US" altLang="zh-CN" sz="800" b="0" dirty="0">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circle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getRadius</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9C5D27"/>
                </a:solidFill>
                <a:effectLst/>
                <a:latin typeface="Consolas" panose="020B0609020204030204" pitchFamily="49" charset="0"/>
              </a:rPr>
              <a:t>1</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9C5D27"/>
                </a:solidFill>
                <a:effectLst/>
                <a:latin typeface="Consolas" panose="020B0609020204030204" pitchFamily="49" charset="0"/>
              </a:rPr>
              <a:t>100</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timer</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start</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i="1" dirty="0">
                <a:solidFill>
                  <a:srgbClr val="AAAAAA"/>
                </a:solidFill>
                <a:effectLst/>
                <a:latin typeface="Consolas" panose="020B0609020204030204" pitchFamily="49" charset="0"/>
              </a:rPr>
              <a:t>// Start the timer</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1" dirty="0" err="1">
                <a:solidFill>
                  <a:srgbClr val="7A3E9D"/>
                </a:solidFill>
                <a:effectLst/>
                <a:latin typeface="Consolas" panose="020B0609020204030204" pitchFamily="49" charset="0"/>
              </a:rPr>
              <a:t>StackPane</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root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err="1">
                <a:solidFill>
                  <a:srgbClr val="AA3731"/>
                </a:solidFill>
                <a:effectLst/>
                <a:latin typeface="Consolas" panose="020B0609020204030204" pitchFamily="49" charset="0"/>
              </a:rPr>
              <a:t>StackPane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root</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getChildren</a:t>
            </a:r>
            <a:r>
              <a:rPr lang="en-US" altLang="zh-CN" sz="800" b="0" dirty="0">
                <a:solidFill>
                  <a:srgbClr val="777777"/>
                </a:solidFill>
                <a:effectLst/>
                <a:latin typeface="Consolas" panose="020B0609020204030204" pitchFamily="49" charset="0"/>
              </a:rPr>
              <a:t>().</a:t>
            </a:r>
            <a:r>
              <a:rPr lang="en-US" altLang="zh-CN" sz="800" b="1" dirty="0">
                <a:solidFill>
                  <a:srgbClr val="AA3731"/>
                </a:solidFill>
                <a:effectLst/>
                <a:latin typeface="Consolas" panose="020B0609020204030204" pitchFamily="49" charset="0"/>
              </a:rPr>
              <a:t>add</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circle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a:solidFill>
                  <a:srgbClr val="7A3E9D"/>
                </a:solidFill>
                <a:effectLst/>
                <a:latin typeface="Consolas" panose="020B0609020204030204" pitchFamily="49" charset="0"/>
              </a:rPr>
              <a:t>Scene</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scene</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new</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Scene</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root</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9C5D27"/>
                </a:solidFill>
                <a:effectLst/>
                <a:latin typeface="Consolas" panose="020B0609020204030204" pitchFamily="49" charset="0"/>
              </a:rPr>
              <a:t>300</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9C5D27"/>
                </a:solidFill>
                <a:effectLst/>
                <a:latin typeface="Consolas" panose="020B0609020204030204" pitchFamily="49" charset="0"/>
              </a:rPr>
              <a:t>250</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primaryStage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setTitle</a:t>
            </a:r>
            <a:r>
              <a:rPr lang="en-US" altLang="zh-CN" sz="800" b="0" dirty="0">
                <a:solidFill>
                  <a:srgbClr val="777777"/>
                </a:solidFill>
                <a:effectLst/>
                <a:latin typeface="Consolas" panose="020B0609020204030204" pitchFamily="49" charset="0"/>
              </a:rPr>
              <a:t>("</a:t>
            </a:r>
            <a:r>
              <a:rPr lang="en-US" altLang="zh-CN" sz="800" b="0" dirty="0">
                <a:solidFill>
                  <a:srgbClr val="448C27"/>
                </a:solidFill>
                <a:effectLst/>
                <a:latin typeface="Consolas" panose="020B0609020204030204" pitchFamily="49" charset="0"/>
              </a:rPr>
              <a:t>JavaFX Timer Example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primaryStage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setScene</a:t>
            </a:r>
            <a:r>
              <a:rPr lang="en-US" altLang="zh-CN" sz="800" b="0" dirty="0">
                <a:solidFill>
                  <a:srgbClr val="777777"/>
                </a:solidFill>
                <a:effectLst/>
                <a:latin typeface="Consolas" panose="020B0609020204030204" pitchFamily="49" charset="0"/>
              </a:rPr>
              <a:t>(</a:t>
            </a:r>
            <a:r>
              <a:rPr lang="en-US" altLang="zh-CN" sz="800" b="0" dirty="0">
                <a:solidFill>
                  <a:srgbClr val="7A3E9D"/>
                </a:solidFill>
                <a:effectLst/>
                <a:latin typeface="Consolas" panose="020B0609020204030204" pitchFamily="49" charset="0"/>
              </a:rPr>
              <a:t>scene</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primaryStage</a:t>
            </a:r>
            <a:r>
              <a:rPr lang="en-US" altLang="zh-CN" sz="800" b="0" dirty="0" err="1">
                <a:solidFill>
                  <a:srgbClr val="777777"/>
                </a:solidFill>
                <a:effectLst/>
                <a:latin typeface="Consolas" panose="020B0609020204030204" pitchFamily="49" charset="0"/>
              </a:rPr>
              <a:t>.</a:t>
            </a:r>
            <a:r>
              <a:rPr lang="en-US" altLang="zh-CN" sz="800" b="1" dirty="0" err="1">
                <a:solidFill>
                  <a:srgbClr val="AA3731"/>
                </a:solidFill>
                <a:effectLst/>
                <a:latin typeface="Consolas" panose="020B0609020204030204" pitchFamily="49" charset="0"/>
              </a:rPr>
              <a:t>show</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br>
              <a:rPr lang="en-US" altLang="zh-CN" sz="800" b="0" dirty="0">
                <a:solidFill>
                  <a:srgbClr val="333333"/>
                </a:solidFill>
                <a:effectLst/>
                <a:latin typeface="Consolas" panose="020B0609020204030204" pitchFamily="49" charset="0"/>
              </a:rPr>
            </a:b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public</a:t>
            </a:r>
            <a:r>
              <a:rPr lang="en-US" altLang="zh-CN" sz="800" b="0" dirty="0">
                <a:solidFill>
                  <a:srgbClr val="333333"/>
                </a:solidFill>
                <a:effectLst/>
                <a:latin typeface="Consolas" panose="020B0609020204030204" pitchFamily="49" charset="0"/>
              </a:rPr>
              <a:t> </a:t>
            </a:r>
            <a:r>
              <a:rPr lang="en-US" altLang="zh-CN" sz="800" b="0" dirty="0">
                <a:solidFill>
                  <a:srgbClr val="4B69C6"/>
                </a:solidFill>
                <a:effectLst/>
                <a:latin typeface="Consolas" panose="020B0609020204030204" pitchFamily="49" charset="0"/>
              </a:rPr>
              <a:t>static</a:t>
            </a:r>
            <a:r>
              <a:rPr lang="en-US" altLang="zh-CN" sz="800" b="0" dirty="0">
                <a:solidFill>
                  <a:srgbClr val="333333"/>
                </a:solidFill>
                <a:effectLst/>
                <a:latin typeface="Consolas" panose="020B0609020204030204" pitchFamily="49" charset="0"/>
              </a:rPr>
              <a:t> </a:t>
            </a:r>
            <a:r>
              <a:rPr lang="en-US" altLang="zh-CN" sz="800" b="0" dirty="0">
                <a:solidFill>
                  <a:srgbClr val="7A3E9D"/>
                </a:solidFill>
                <a:effectLst/>
                <a:latin typeface="Consolas" panose="020B0609020204030204" pitchFamily="49" charset="0"/>
              </a:rPr>
              <a:t>void</a:t>
            </a:r>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main</a:t>
            </a:r>
            <a:r>
              <a:rPr lang="en-US" altLang="zh-CN" sz="800" b="0" dirty="0">
                <a:solidFill>
                  <a:srgbClr val="777777"/>
                </a:solidFill>
                <a:effectLst/>
                <a:latin typeface="Consolas" panose="020B0609020204030204" pitchFamily="49" charset="0"/>
              </a:rPr>
              <a:t>(</a:t>
            </a:r>
            <a:r>
              <a:rPr lang="en-US" altLang="zh-CN" sz="800" b="1" dirty="0">
                <a:solidFill>
                  <a:srgbClr val="7A3E9D"/>
                </a:solidFill>
                <a:effectLst/>
                <a:latin typeface="Consolas" panose="020B0609020204030204" pitchFamily="49" charset="0"/>
              </a:rPr>
              <a:t>String</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err="1">
                <a:solidFill>
                  <a:srgbClr val="7A3E9D"/>
                </a:solidFill>
                <a:effectLst/>
                <a:latin typeface="Consolas" panose="020B0609020204030204" pitchFamily="49" charset="0"/>
              </a:rPr>
              <a:t>args</a:t>
            </a:r>
            <a:r>
              <a:rPr lang="en-US" altLang="zh-CN" sz="800" b="0" dirty="0">
                <a:solidFill>
                  <a:srgbClr val="777777"/>
                </a:solidFill>
                <a:effectLst/>
                <a:latin typeface="Consolas" panose="020B0609020204030204" pitchFamily="49" charset="0"/>
              </a:rPr>
              <a:t>)</a:t>
            </a:r>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1" dirty="0">
                <a:solidFill>
                  <a:srgbClr val="AA3731"/>
                </a:solidFill>
                <a:effectLst/>
                <a:latin typeface="Consolas" panose="020B0609020204030204" pitchFamily="49" charset="0"/>
              </a:rPr>
              <a:t>launch</a:t>
            </a:r>
            <a:r>
              <a:rPr lang="en-US" altLang="zh-CN" sz="800" b="0" dirty="0">
                <a:solidFill>
                  <a:srgbClr val="777777"/>
                </a:solidFill>
                <a:effectLst/>
                <a:latin typeface="Consolas" panose="020B0609020204030204" pitchFamily="49" charset="0"/>
              </a:rPr>
              <a:t>(</a:t>
            </a:r>
            <a:r>
              <a:rPr lang="en-US" altLang="zh-CN" sz="800" b="0" dirty="0" err="1">
                <a:solidFill>
                  <a:srgbClr val="7A3E9D"/>
                </a:solidFill>
                <a:effectLst/>
                <a:latin typeface="Consolas" panose="020B0609020204030204" pitchFamily="49" charset="0"/>
              </a:rPr>
              <a:t>args</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333333"/>
                </a:solidFill>
                <a:effectLst/>
                <a:latin typeface="Consolas" panose="020B0609020204030204" pitchFamily="49" charset="0"/>
              </a:rPr>
              <a:t>    </a:t>
            </a:r>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a:p>
            <a:r>
              <a:rPr lang="en-US" altLang="zh-CN" sz="800" b="0" dirty="0">
                <a:solidFill>
                  <a:srgbClr val="777777"/>
                </a:solidFill>
                <a:effectLst/>
                <a:latin typeface="Consolas" panose="020B0609020204030204" pitchFamily="49" charset="0"/>
              </a:rPr>
              <a:t>}</a:t>
            </a:r>
            <a:endParaRPr lang="en-US" altLang="zh-CN" sz="800" b="0" dirty="0">
              <a:solidFill>
                <a:srgbClr val="333333"/>
              </a:solidFill>
              <a:effectLst/>
              <a:latin typeface="Consolas" panose="020B0609020204030204" pitchFamily="49" charset="0"/>
            </a:endParaRPr>
          </a:p>
        </p:txBody>
      </p:sp>
      <p:sp>
        <p:nvSpPr>
          <p:cNvPr id="10" name="文本框 9">
            <a:extLst>
              <a:ext uri="{FF2B5EF4-FFF2-40B4-BE49-F238E27FC236}">
                <a16:creationId xmlns:a16="http://schemas.microsoft.com/office/drawing/2014/main" id="{1909D11B-B9A7-F336-6FED-89D23F1E798C}"/>
              </a:ext>
            </a:extLst>
          </p:cNvPr>
          <p:cNvSpPr txBox="1"/>
          <p:nvPr/>
        </p:nvSpPr>
        <p:spPr>
          <a:xfrm>
            <a:off x="983432" y="1196752"/>
            <a:ext cx="2271776" cy="307777"/>
          </a:xfrm>
          <a:prstGeom prst="rect">
            <a:avLst/>
          </a:prstGeom>
          <a:noFill/>
        </p:spPr>
        <p:txBody>
          <a:bodyPr wrap="none" rtlCol="0">
            <a:spAutoFit/>
          </a:bodyPr>
          <a:lstStyle/>
          <a:p>
            <a:r>
              <a:rPr lang="en-US" altLang="zh-CN" sz="1400" b="1" dirty="0">
                <a:solidFill>
                  <a:srgbClr val="7A3E9D"/>
                </a:solidFill>
                <a:effectLst/>
                <a:latin typeface="Consolas" panose="020B0609020204030204" pitchFamily="49" charset="0"/>
              </a:rPr>
              <a:t>AnimationExample.java</a:t>
            </a:r>
            <a:endParaRPr lang="zh-CN" altLang="en-US" sz="4000" dirty="0"/>
          </a:p>
        </p:txBody>
      </p:sp>
      <p:sp>
        <p:nvSpPr>
          <p:cNvPr id="15" name="文本框 14">
            <a:extLst>
              <a:ext uri="{FF2B5EF4-FFF2-40B4-BE49-F238E27FC236}">
                <a16:creationId xmlns:a16="http://schemas.microsoft.com/office/drawing/2014/main" id="{AF4E094F-6FFB-B2BB-3B73-3B43E8AD0B18}"/>
              </a:ext>
            </a:extLst>
          </p:cNvPr>
          <p:cNvSpPr txBox="1"/>
          <p:nvPr/>
        </p:nvSpPr>
        <p:spPr>
          <a:xfrm>
            <a:off x="7248128" y="4509120"/>
            <a:ext cx="4032447" cy="1339726"/>
          </a:xfrm>
          <a:prstGeom prst="rect">
            <a:avLst/>
          </a:prstGeom>
          <a:noFill/>
        </p:spPr>
        <p:txBody>
          <a:bodyPr wrap="square" rtlCol="0">
            <a:spAutoFit/>
          </a:bodyPr>
          <a:lstStyle/>
          <a:p>
            <a:pPr>
              <a:lnSpc>
                <a:spcPct val="200000"/>
              </a:lnSpc>
            </a:pPr>
            <a:r>
              <a:rPr lang="en-US" altLang="zh-CN" sz="1050" b="1" dirty="0" err="1"/>
              <a:t>AnimationTimer</a:t>
            </a:r>
            <a:r>
              <a:rPr lang="en-US" altLang="zh-CN" sz="1050" dirty="0"/>
              <a:t> is another way to create animations or perform tasks in a frame-wise manner. It's useful when you need to update or check something in every frame while keeping up with the screen's refresh rate.</a:t>
            </a:r>
            <a:endParaRPr lang="zh-CN" altLang="en-US" sz="1050" dirty="0"/>
          </a:p>
        </p:txBody>
      </p:sp>
      <p:pic>
        <p:nvPicPr>
          <p:cNvPr id="4" name="图片 3">
            <a:extLst>
              <a:ext uri="{FF2B5EF4-FFF2-40B4-BE49-F238E27FC236}">
                <a16:creationId xmlns:a16="http://schemas.microsoft.com/office/drawing/2014/main" id="{2D5F6D3B-17FC-B5D1-DD2C-85653547D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136" y="1484784"/>
            <a:ext cx="3402472" cy="2857820"/>
          </a:xfrm>
          <a:prstGeom prst="rect">
            <a:avLst/>
          </a:prstGeom>
        </p:spPr>
      </p:pic>
    </p:spTree>
    <p:extLst>
      <p:ext uri="{BB962C8B-B14F-4D97-AF65-F5344CB8AC3E}">
        <p14:creationId xmlns:p14="http://schemas.microsoft.com/office/powerpoint/2010/main" val="33076265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fe9a046-a2a9-43bc-a645-b850c7246860"/>
  <p:tag name="COMMONDATA" val="eyJoZGlkIjoiZTA3OWNmMjM5Yzk3NTBiMmZkZTUxNTExMWY5ZTUxMGQ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8666</TotalTime>
  <Words>3692</Words>
  <Application>Microsoft Macintosh PowerPoint</Application>
  <PresentationFormat>Widescreen</PresentationFormat>
  <Paragraphs>518</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等线</vt:lpstr>
      <vt:lpstr>楷体</vt:lpstr>
      <vt:lpstr>微软雅黑</vt:lpstr>
      <vt:lpstr>Arial</vt:lpstr>
      <vt:lpstr>Calibri</vt:lpstr>
      <vt:lpstr>Calibri Light</vt:lpstr>
      <vt:lpstr>Consolas</vt:lpstr>
      <vt:lpstr>Segoe UI</vt:lpstr>
      <vt:lpstr>Wingdings</vt:lpstr>
      <vt:lpstr>Office 主题​​</vt:lpstr>
      <vt:lpstr>CSC1004 Tutorial 8 Weilin Cai</vt:lpstr>
      <vt:lpstr>Gomoku Game (Recall)</vt:lpstr>
      <vt:lpstr>Changing Labels for Information</vt:lpstr>
      <vt:lpstr>Changing Labels for Information – Caller Maintenance</vt:lpstr>
      <vt:lpstr>Changing Labels for Information – Caller Maintenance</vt:lpstr>
      <vt:lpstr>Changing Labels for Information – Callee Maintenance</vt:lpstr>
      <vt:lpstr>Changing Labels for Information – Callee Maintenance</vt:lpstr>
      <vt:lpstr>Handle Things with Delay/Recurrence</vt:lpstr>
      <vt:lpstr>Handle Things with Delay/Recurrence</vt:lpstr>
      <vt:lpstr>Handle Things with Delay/Recurrence</vt:lpstr>
      <vt:lpstr>Handle Things with Delay/Recurrence</vt:lpstr>
      <vt:lpstr>Handle Things with Delay/Recurrence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脉象组近期工作 20310917</dc:title>
  <dc:creator>TEL-AN00a</dc:creator>
  <cp:lastModifiedBy>Guiliang Liu</cp:lastModifiedBy>
  <cp:revision>438</cp:revision>
  <dcterms:created xsi:type="dcterms:W3CDTF">2021-09-16T09:09:00Z</dcterms:created>
  <dcterms:modified xsi:type="dcterms:W3CDTF">2024-03-23T02:41:46Z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DEF2CC9F1FF44862A3C220416D675C3E</vt:lpwstr>
  </property>
  <property fmtid="{D5CDD505-2E9C-101B-9397-08002B2CF9AE}" pid="3" name="KSOProductBuildVer">
    <vt:lpwstr>2052-11.1.0.13703</vt:lpwstr>
  </property>
</Properties>
</file>