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27432000" cx="48768000"/>
  <p:notesSz cx="6858000" cy="9144000"/>
  <p:embeddedFontLst>
    <p:embeddedFont>
      <p:font typeface="Caveat"/>
      <p:regular r:id="rId7"/>
      <p:bold r:id="rId8"/>
    </p:embeddedFont>
    <p:embeddedFont>
      <p:font typeface="Open Sans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536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3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italic.fntdata"/><Relationship Id="rId10" Type="http://schemas.openxmlformats.org/officeDocument/2006/relationships/font" Target="fonts/OpenSans-bold.fntdata"/><Relationship Id="rId12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Caveat-regular.fntdata"/><Relationship Id="rId8" Type="http://schemas.openxmlformats.org/officeDocument/2006/relationships/font" Target="fonts/Cave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662445" y="3971067"/>
            <a:ext cx="45443100" cy="10947300"/>
          </a:xfrm>
          <a:prstGeom prst="rect">
            <a:avLst/>
          </a:prstGeom>
        </p:spPr>
        <p:txBody>
          <a:bodyPr anchorCtr="0" anchor="b" bIns="487600" lIns="487600" spcFirstLastPara="1" rIns="487600" wrap="square" tIns="4876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2pPr>
            <a:lvl3pPr lvl="2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3pPr>
            <a:lvl4pPr lvl="3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4pPr>
            <a:lvl5pPr lvl="4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5pPr>
            <a:lvl6pPr lvl="5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6pPr>
            <a:lvl7pPr lvl="6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7pPr>
            <a:lvl8pPr lvl="7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8pPr>
            <a:lvl9pPr lvl="8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662400" y="15115333"/>
            <a:ext cx="45443100" cy="4227300"/>
          </a:xfrm>
          <a:prstGeom prst="rect">
            <a:avLst/>
          </a:prstGeom>
        </p:spPr>
        <p:txBody>
          <a:bodyPr anchorCtr="0" anchor="t" bIns="487600" lIns="487600" spcFirstLastPara="1" rIns="487600" wrap="square" tIns="4876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45186442" y="24870490"/>
            <a:ext cx="2926500" cy="20991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662400" y="5899333"/>
            <a:ext cx="45443100" cy="10472100"/>
          </a:xfrm>
          <a:prstGeom prst="rect">
            <a:avLst/>
          </a:prstGeom>
        </p:spPr>
        <p:txBody>
          <a:bodyPr anchorCtr="0" anchor="b" bIns="487600" lIns="487600" spcFirstLastPara="1" rIns="487600" wrap="square" tIns="4876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662400" y="16811867"/>
            <a:ext cx="45443100" cy="6937500"/>
          </a:xfrm>
          <a:prstGeom prst="rect">
            <a:avLst/>
          </a:prstGeom>
        </p:spPr>
        <p:txBody>
          <a:bodyPr anchorCtr="0" anchor="t" bIns="487600" lIns="487600" spcFirstLastPara="1" rIns="487600" wrap="square" tIns="487600">
            <a:normAutofit/>
          </a:bodyPr>
          <a:lstStyle>
            <a:lvl1pPr indent="-838200" lvl="0" marL="457200" algn="ctr">
              <a:spcBef>
                <a:spcPts val="0"/>
              </a:spcBef>
              <a:spcAft>
                <a:spcPts val="0"/>
              </a:spcAft>
              <a:buSzPts val="9600"/>
              <a:buChar char="●"/>
              <a:defRPr/>
            </a:lvl1pPr>
            <a:lvl2pPr indent="-704850" lvl="1" marL="914400" algn="ctr"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2pPr>
            <a:lvl3pPr indent="-704850" lvl="2" marL="1371600" algn="ctr"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3pPr>
            <a:lvl4pPr indent="-704850" lvl="3" marL="1828800" algn="ctr">
              <a:spcBef>
                <a:spcPts val="0"/>
              </a:spcBef>
              <a:spcAft>
                <a:spcPts val="0"/>
              </a:spcAft>
              <a:buSzPts val="7500"/>
              <a:buChar char="●"/>
              <a:defRPr/>
            </a:lvl4pPr>
            <a:lvl5pPr indent="-704850" lvl="4" marL="2286000" algn="ctr"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5pPr>
            <a:lvl6pPr indent="-704850" lvl="5" marL="2743200" algn="ctr"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6pPr>
            <a:lvl7pPr indent="-704850" lvl="6" marL="3200400" algn="ctr">
              <a:spcBef>
                <a:spcPts val="0"/>
              </a:spcBef>
              <a:spcAft>
                <a:spcPts val="0"/>
              </a:spcAft>
              <a:buSzPts val="7500"/>
              <a:buChar char="●"/>
              <a:defRPr/>
            </a:lvl7pPr>
            <a:lvl8pPr indent="-704850" lvl="7" marL="3657600" algn="ctr"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8pPr>
            <a:lvl9pPr indent="-704850" lvl="8" marL="4114800" algn="ctr"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45186442" y="24870490"/>
            <a:ext cx="2926500" cy="20991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45186442" y="24870490"/>
            <a:ext cx="2926500" cy="20991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662400" y="11471200"/>
            <a:ext cx="45443100" cy="44895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45186442" y="24870490"/>
            <a:ext cx="2926500" cy="20991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662400" y="2373467"/>
            <a:ext cx="45443100" cy="3054300"/>
          </a:xfrm>
          <a:prstGeom prst="rect">
            <a:avLst/>
          </a:prstGeom>
        </p:spPr>
        <p:txBody>
          <a:bodyPr anchorCtr="0" anchor="t" bIns="487600" lIns="487600" spcFirstLastPara="1" rIns="487600" wrap="square" tIns="4876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662400" y="6146533"/>
            <a:ext cx="45443100" cy="18220800"/>
          </a:xfrm>
          <a:prstGeom prst="rect">
            <a:avLst/>
          </a:prstGeom>
        </p:spPr>
        <p:txBody>
          <a:bodyPr anchorCtr="0" anchor="t" bIns="487600" lIns="487600" spcFirstLastPara="1" rIns="487600" wrap="square" tIns="487600">
            <a:normAutofit/>
          </a:bodyPr>
          <a:lstStyle>
            <a:lvl1pPr indent="-838200" lvl="0" marL="457200">
              <a:spcBef>
                <a:spcPts val="0"/>
              </a:spcBef>
              <a:spcAft>
                <a:spcPts val="0"/>
              </a:spcAft>
              <a:buSzPts val="9600"/>
              <a:buChar char="●"/>
              <a:defRPr/>
            </a:lvl1pPr>
            <a:lvl2pPr indent="-704850" lvl="1" marL="914400"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2pPr>
            <a:lvl3pPr indent="-704850" lvl="2" marL="1371600"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3pPr>
            <a:lvl4pPr indent="-704850" lvl="3" marL="1828800">
              <a:spcBef>
                <a:spcPts val="0"/>
              </a:spcBef>
              <a:spcAft>
                <a:spcPts val="0"/>
              </a:spcAft>
              <a:buSzPts val="7500"/>
              <a:buChar char="●"/>
              <a:defRPr/>
            </a:lvl4pPr>
            <a:lvl5pPr indent="-704850" lvl="4" marL="2286000"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5pPr>
            <a:lvl6pPr indent="-704850" lvl="5" marL="2743200"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6pPr>
            <a:lvl7pPr indent="-704850" lvl="6" marL="3200400">
              <a:spcBef>
                <a:spcPts val="0"/>
              </a:spcBef>
              <a:spcAft>
                <a:spcPts val="0"/>
              </a:spcAft>
              <a:buSzPts val="7500"/>
              <a:buChar char="●"/>
              <a:defRPr/>
            </a:lvl7pPr>
            <a:lvl8pPr indent="-704850" lvl="7" marL="3657600"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8pPr>
            <a:lvl9pPr indent="-704850" lvl="8" marL="4114800"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45186442" y="24870490"/>
            <a:ext cx="2926500" cy="20991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662400" y="2373467"/>
            <a:ext cx="45443100" cy="3054300"/>
          </a:xfrm>
          <a:prstGeom prst="rect">
            <a:avLst/>
          </a:prstGeom>
        </p:spPr>
        <p:txBody>
          <a:bodyPr anchorCtr="0" anchor="t" bIns="487600" lIns="487600" spcFirstLastPara="1" rIns="487600" wrap="square" tIns="4876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662400" y="6146533"/>
            <a:ext cx="21332700" cy="18220800"/>
          </a:xfrm>
          <a:prstGeom prst="rect">
            <a:avLst/>
          </a:prstGeom>
        </p:spPr>
        <p:txBody>
          <a:bodyPr anchorCtr="0" anchor="t" bIns="487600" lIns="487600" spcFirstLastPara="1" rIns="487600" wrap="square" tIns="487600">
            <a:normAutofit/>
          </a:bodyPr>
          <a:lstStyle>
            <a:lvl1pPr indent="-704850" lvl="0" marL="457200">
              <a:spcBef>
                <a:spcPts val="0"/>
              </a:spcBef>
              <a:spcAft>
                <a:spcPts val="0"/>
              </a:spcAft>
              <a:buSzPts val="7500"/>
              <a:buChar char="●"/>
              <a:defRPr sz="7500"/>
            </a:lvl1pPr>
            <a:lvl2pPr indent="-635000" lvl="1" marL="914400"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2pPr>
            <a:lvl3pPr indent="-635000" lvl="2" marL="1371600"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3pPr>
            <a:lvl4pPr indent="-635000" lvl="3" marL="1828800"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4pPr>
            <a:lvl5pPr indent="-635000" lvl="4" marL="2286000"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5pPr>
            <a:lvl6pPr indent="-635000" lvl="5" marL="2743200"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6pPr>
            <a:lvl7pPr indent="-635000" lvl="6" marL="3200400"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7pPr>
            <a:lvl8pPr indent="-635000" lvl="7" marL="3657600"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8pPr>
            <a:lvl9pPr indent="-635000" lvl="8" marL="4114800"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25772800" y="6146533"/>
            <a:ext cx="21332700" cy="18220800"/>
          </a:xfrm>
          <a:prstGeom prst="rect">
            <a:avLst/>
          </a:prstGeom>
        </p:spPr>
        <p:txBody>
          <a:bodyPr anchorCtr="0" anchor="t" bIns="487600" lIns="487600" spcFirstLastPara="1" rIns="487600" wrap="square" tIns="487600">
            <a:normAutofit/>
          </a:bodyPr>
          <a:lstStyle>
            <a:lvl1pPr indent="-704850" lvl="0" marL="457200">
              <a:spcBef>
                <a:spcPts val="0"/>
              </a:spcBef>
              <a:spcAft>
                <a:spcPts val="0"/>
              </a:spcAft>
              <a:buSzPts val="7500"/>
              <a:buChar char="●"/>
              <a:defRPr sz="7500"/>
            </a:lvl1pPr>
            <a:lvl2pPr indent="-635000" lvl="1" marL="914400"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2pPr>
            <a:lvl3pPr indent="-635000" lvl="2" marL="1371600"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3pPr>
            <a:lvl4pPr indent="-635000" lvl="3" marL="1828800"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4pPr>
            <a:lvl5pPr indent="-635000" lvl="4" marL="2286000"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5pPr>
            <a:lvl6pPr indent="-635000" lvl="5" marL="2743200"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6pPr>
            <a:lvl7pPr indent="-635000" lvl="6" marL="3200400"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7pPr>
            <a:lvl8pPr indent="-635000" lvl="7" marL="3657600"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8pPr>
            <a:lvl9pPr indent="-635000" lvl="8" marL="4114800"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45186442" y="24870490"/>
            <a:ext cx="2926500" cy="20991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662400" y="2373467"/>
            <a:ext cx="45443100" cy="3054300"/>
          </a:xfrm>
          <a:prstGeom prst="rect">
            <a:avLst/>
          </a:prstGeom>
        </p:spPr>
        <p:txBody>
          <a:bodyPr anchorCtr="0" anchor="t" bIns="487600" lIns="487600" spcFirstLastPara="1" rIns="487600" wrap="square" tIns="4876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45186442" y="24870490"/>
            <a:ext cx="2926500" cy="20991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662400" y="2963200"/>
            <a:ext cx="14976000" cy="4030500"/>
          </a:xfrm>
          <a:prstGeom prst="rect">
            <a:avLst/>
          </a:prstGeom>
        </p:spPr>
        <p:txBody>
          <a:bodyPr anchorCtr="0" anchor="b" bIns="487600" lIns="487600" spcFirstLastPara="1" rIns="487600" wrap="square" tIns="4876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1pPr>
            <a:lvl2pPr lvl="1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2pPr>
            <a:lvl3pPr lvl="2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3pPr>
            <a:lvl4pPr lvl="3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4pPr>
            <a:lvl5pPr lvl="4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5pPr>
            <a:lvl6pPr lvl="5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6pPr>
            <a:lvl7pPr lvl="6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7pPr>
            <a:lvl8pPr lvl="7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8pPr>
            <a:lvl9pPr lvl="8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662400" y="7411200"/>
            <a:ext cx="14976000" cy="16956900"/>
          </a:xfrm>
          <a:prstGeom prst="rect">
            <a:avLst/>
          </a:prstGeom>
        </p:spPr>
        <p:txBody>
          <a:bodyPr anchorCtr="0" anchor="t" bIns="487600" lIns="487600" spcFirstLastPara="1" rIns="487600" wrap="square" tIns="487600">
            <a:normAutofit/>
          </a:bodyPr>
          <a:lstStyle>
            <a:lvl1pPr indent="-635000" lvl="0" marL="457200"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1pPr>
            <a:lvl2pPr indent="-635000" lvl="1" marL="914400"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2pPr>
            <a:lvl3pPr indent="-635000" lvl="2" marL="1371600"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3pPr>
            <a:lvl4pPr indent="-635000" lvl="3" marL="1828800"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4pPr>
            <a:lvl5pPr indent="-635000" lvl="4" marL="2286000"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5pPr>
            <a:lvl6pPr indent="-635000" lvl="5" marL="2743200"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6pPr>
            <a:lvl7pPr indent="-635000" lvl="6" marL="3200400"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7pPr>
            <a:lvl8pPr indent="-635000" lvl="7" marL="3657600"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8pPr>
            <a:lvl9pPr indent="-635000" lvl="8" marL="4114800"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45186442" y="24870490"/>
            <a:ext cx="2926500" cy="20991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2614667" y="2400800"/>
            <a:ext cx="33961500" cy="218175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1pPr>
            <a:lvl2pPr lvl="1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2pPr>
            <a:lvl3pPr lvl="2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3pPr>
            <a:lvl4pPr lvl="3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4pPr>
            <a:lvl5pPr lvl="4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5pPr>
            <a:lvl6pPr lvl="5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6pPr>
            <a:lvl7pPr lvl="6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7pPr>
            <a:lvl8pPr lvl="7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8pPr>
            <a:lvl9pPr lvl="8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45186442" y="24870490"/>
            <a:ext cx="2926500" cy="20991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24384000" y="-667"/>
            <a:ext cx="24384000" cy="2743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87600" lIns="487600" spcFirstLastPara="1" rIns="487600" wrap="square" tIns="487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1416000" y="6576933"/>
            <a:ext cx="21574500" cy="7905600"/>
          </a:xfrm>
          <a:prstGeom prst="rect">
            <a:avLst/>
          </a:prstGeom>
        </p:spPr>
        <p:txBody>
          <a:bodyPr anchorCtr="0" anchor="b" bIns="487600" lIns="487600" spcFirstLastPara="1" rIns="487600" wrap="square" tIns="4876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1416000" y="14949733"/>
            <a:ext cx="21574500" cy="6587100"/>
          </a:xfrm>
          <a:prstGeom prst="rect">
            <a:avLst/>
          </a:prstGeom>
        </p:spPr>
        <p:txBody>
          <a:bodyPr anchorCtr="0" anchor="t" bIns="487600" lIns="487600" spcFirstLastPara="1" rIns="487600" wrap="square" tIns="4876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26344000" y="3861733"/>
            <a:ext cx="20463900" cy="197073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rmAutofit/>
          </a:bodyPr>
          <a:lstStyle>
            <a:lvl1pPr indent="-838200" lvl="0" marL="457200">
              <a:spcBef>
                <a:spcPts val="0"/>
              </a:spcBef>
              <a:spcAft>
                <a:spcPts val="0"/>
              </a:spcAft>
              <a:buSzPts val="9600"/>
              <a:buChar char="●"/>
              <a:defRPr/>
            </a:lvl1pPr>
            <a:lvl2pPr indent="-704850" lvl="1" marL="914400"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2pPr>
            <a:lvl3pPr indent="-704850" lvl="2" marL="1371600"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3pPr>
            <a:lvl4pPr indent="-704850" lvl="3" marL="1828800">
              <a:spcBef>
                <a:spcPts val="0"/>
              </a:spcBef>
              <a:spcAft>
                <a:spcPts val="0"/>
              </a:spcAft>
              <a:buSzPts val="7500"/>
              <a:buChar char="●"/>
              <a:defRPr/>
            </a:lvl4pPr>
            <a:lvl5pPr indent="-704850" lvl="4" marL="2286000"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5pPr>
            <a:lvl6pPr indent="-704850" lvl="5" marL="2743200"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6pPr>
            <a:lvl7pPr indent="-704850" lvl="6" marL="3200400">
              <a:spcBef>
                <a:spcPts val="0"/>
              </a:spcBef>
              <a:spcAft>
                <a:spcPts val="0"/>
              </a:spcAft>
              <a:buSzPts val="7500"/>
              <a:buChar char="●"/>
              <a:defRPr/>
            </a:lvl7pPr>
            <a:lvl8pPr indent="-704850" lvl="7" marL="3657600"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8pPr>
            <a:lvl9pPr indent="-704850" lvl="8" marL="4114800"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45186442" y="24870490"/>
            <a:ext cx="2926500" cy="20991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662400" y="22563067"/>
            <a:ext cx="31993500" cy="32271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45186442" y="24870490"/>
            <a:ext cx="2926500" cy="20991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662400" y="2373467"/>
            <a:ext cx="45443100" cy="30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7600" lIns="487600" spcFirstLastPara="1" rIns="487600" wrap="square" tIns="4876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662400" y="6146533"/>
            <a:ext cx="45443100" cy="18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7600" lIns="487600" spcFirstLastPara="1" rIns="487600" wrap="square" tIns="487600">
            <a:normAutofit/>
          </a:bodyPr>
          <a:lstStyle>
            <a:lvl1pPr indent="-838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Char char="●"/>
              <a:defRPr sz="9600">
                <a:solidFill>
                  <a:schemeClr val="dk2"/>
                </a:solidFill>
              </a:defRPr>
            </a:lvl1pPr>
            <a:lvl2pPr indent="-704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Char char="○"/>
              <a:defRPr sz="7500">
                <a:solidFill>
                  <a:schemeClr val="dk2"/>
                </a:solidFill>
              </a:defRPr>
            </a:lvl2pPr>
            <a:lvl3pPr indent="-704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Char char="■"/>
              <a:defRPr sz="7500">
                <a:solidFill>
                  <a:schemeClr val="dk2"/>
                </a:solidFill>
              </a:defRPr>
            </a:lvl3pPr>
            <a:lvl4pPr indent="-704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Char char="●"/>
              <a:defRPr sz="7500">
                <a:solidFill>
                  <a:schemeClr val="dk2"/>
                </a:solidFill>
              </a:defRPr>
            </a:lvl4pPr>
            <a:lvl5pPr indent="-704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Char char="○"/>
              <a:defRPr sz="7500">
                <a:solidFill>
                  <a:schemeClr val="dk2"/>
                </a:solidFill>
              </a:defRPr>
            </a:lvl5pPr>
            <a:lvl6pPr indent="-704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Char char="■"/>
              <a:defRPr sz="7500">
                <a:solidFill>
                  <a:schemeClr val="dk2"/>
                </a:solidFill>
              </a:defRPr>
            </a:lvl6pPr>
            <a:lvl7pPr indent="-704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Char char="●"/>
              <a:defRPr sz="7500">
                <a:solidFill>
                  <a:schemeClr val="dk2"/>
                </a:solidFill>
              </a:defRPr>
            </a:lvl7pPr>
            <a:lvl8pPr indent="-704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Char char="○"/>
              <a:defRPr sz="7500">
                <a:solidFill>
                  <a:schemeClr val="dk2"/>
                </a:solidFill>
              </a:defRPr>
            </a:lvl8pPr>
            <a:lvl9pPr indent="-704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Char char="■"/>
              <a:defRPr sz="7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5186442" y="24870490"/>
            <a:ext cx="2926500" cy="20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7600" lIns="487600" spcFirstLastPara="1" rIns="487600" wrap="square" tIns="487600">
            <a:normAutofit/>
          </a:bodyPr>
          <a:lstStyle>
            <a:lvl1pPr lvl="0" algn="r">
              <a:buNone/>
              <a:defRPr sz="5300">
                <a:solidFill>
                  <a:schemeClr val="dk2"/>
                </a:solidFill>
              </a:defRPr>
            </a:lvl1pPr>
            <a:lvl2pPr lvl="1" algn="r">
              <a:buNone/>
              <a:defRPr sz="5300">
                <a:solidFill>
                  <a:schemeClr val="dk2"/>
                </a:solidFill>
              </a:defRPr>
            </a:lvl2pPr>
            <a:lvl3pPr lvl="2" algn="r">
              <a:buNone/>
              <a:defRPr sz="5300">
                <a:solidFill>
                  <a:schemeClr val="dk2"/>
                </a:solidFill>
              </a:defRPr>
            </a:lvl3pPr>
            <a:lvl4pPr lvl="3" algn="r">
              <a:buNone/>
              <a:defRPr sz="5300">
                <a:solidFill>
                  <a:schemeClr val="dk2"/>
                </a:solidFill>
              </a:defRPr>
            </a:lvl4pPr>
            <a:lvl5pPr lvl="4" algn="r">
              <a:buNone/>
              <a:defRPr sz="5300">
                <a:solidFill>
                  <a:schemeClr val="dk2"/>
                </a:solidFill>
              </a:defRPr>
            </a:lvl5pPr>
            <a:lvl6pPr lvl="5" algn="r">
              <a:buNone/>
              <a:defRPr sz="5300">
                <a:solidFill>
                  <a:schemeClr val="dk2"/>
                </a:solidFill>
              </a:defRPr>
            </a:lvl6pPr>
            <a:lvl7pPr lvl="6" algn="r">
              <a:buNone/>
              <a:defRPr sz="5300">
                <a:solidFill>
                  <a:schemeClr val="dk2"/>
                </a:solidFill>
              </a:defRPr>
            </a:lvl7pPr>
            <a:lvl8pPr lvl="7" algn="r">
              <a:buNone/>
              <a:defRPr sz="5300">
                <a:solidFill>
                  <a:schemeClr val="dk2"/>
                </a:solidFill>
              </a:defRPr>
            </a:lvl8pPr>
            <a:lvl9pPr lvl="8" algn="r">
              <a:buNone/>
              <a:defRPr sz="5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2.png"/><Relationship Id="rId10" Type="http://schemas.openxmlformats.org/officeDocument/2006/relationships/image" Target="../media/image10.png"/><Relationship Id="rId13" Type="http://schemas.openxmlformats.org/officeDocument/2006/relationships/image" Target="../media/image4.png"/><Relationship Id="rId1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11.png"/><Relationship Id="rId7" Type="http://schemas.openxmlformats.org/officeDocument/2006/relationships/image" Target="../media/image7.png"/><Relationship Id="rId8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5600" y="9369325"/>
            <a:ext cx="16146900" cy="100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-80925" y="13913600"/>
            <a:ext cx="48906900" cy="123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-4725" y="3066075"/>
            <a:ext cx="48851100" cy="105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405413" y="357675"/>
            <a:ext cx="48233400" cy="22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674EA7"/>
                </a:solidFill>
                <a:latin typeface="Open Sans"/>
                <a:ea typeface="Open Sans"/>
                <a:cs typeface="Open Sans"/>
                <a:sym typeface="Open Sans"/>
              </a:rPr>
              <a:t>Inverse Constrained Reinforcement Learning</a:t>
            </a:r>
            <a:endParaRPr sz="8000">
              <a:solidFill>
                <a:srgbClr val="674EA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4500">
                <a:latin typeface="Open Sans"/>
                <a:ea typeface="Open Sans"/>
                <a:cs typeface="Open Sans"/>
                <a:sym typeface="Open Sans"/>
              </a:rPr>
              <a:t>Usman Anwar, Shehryar Malik, Alireza Aghasi, Ali Ahmed</a:t>
            </a:r>
            <a:endParaRPr sz="4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363200" y="3213075"/>
            <a:ext cx="10985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351C75"/>
                </a:solidFill>
                <a:latin typeface="Open Sans"/>
                <a:ea typeface="Open Sans"/>
                <a:cs typeface="Open Sans"/>
                <a:sym typeface="Open Sans"/>
              </a:rPr>
              <a:t>Introduction &amp; Motivation</a:t>
            </a:r>
            <a:endParaRPr b="1" sz="4800">
              <a:solidFill>
                <a:srgbClr val="351C7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2252850" y="14086149"/>
            <a:ext cx="10985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351C75"/>
                </a:solidFill>
                <a:latin typeface="Open Sans"/>
                <a:ea typeface="Open Sans"/>
                <a:cs typeface="Open Sans"/>
                <a:sym typeface="Open Sans"/>
              </a:rPr>
              <a:t>Comparison With Baselines</a:t>
            </a:r>
            <a:endParaRPr b="1" sz="4800">
              <a:solidFill>
                <a:srgbClr val="351C7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8178650" y="14095901"/>
            <a:ext cx="10985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351C75"/>
                </a:solidFill>
                <a:latin typeface="Open Sans"/>
                <a:ea typeface="Open Sans"/>
                <a:cs typeface="Open Sans"/>
                <a:sym typeface="Open Sans"/>
              </a:rPr>
              <a:t>Transfer Experiments</a:t>
            </a:r>
            <a:endParaRPr b="1" sz="4800">
              <a:solidFill>
                <a:srgbClr val="351C7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4866450" y="14132575"/>
            <a:ext cx="10985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351C75"/>
                </a:solidFill>
                <a:latin typeface="Open Sans"/>
                <a:ea typeface="Open Sans"/>
                <a:cs typeface="Open Sans"/>
                <a:sym typeface="Open Sans"/>
              </a:rPr>
              <a:t>Ablation Study</a:t>
            </a:r>
            <a:endParaRPr b="1" sz="4800">
              <a:solidFill>
                <a:srgbClr val="351C7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50" y="1933876"/>
            <a:ext cx="4036367" cy="72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150" y="143025"/>
            <a:ext cx="3115502" cy="169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700" y="17244300"/>
            <a:ext cx="14919650" cy="977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053800" y="18256725"/>
            <a:ext cx="9833450" cy="89836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/>
        </p:nvSpPr>
        <p:spPr>
          <a:xfrm>
            <a:off x="16733850" y="15289500"/>
            <a:ext cx="14919600" cy="27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Open Sans"/>
                <a:ea typeface="Open Sans"/>
                <a:cs typeface="Open Sans"/>
                <a:sym typeface="Open Sans"/>
              </a:rPr>
              <a:t>Question</a:t>
            </a:r>
            <a:r>
              <a:rPr lang="en" sz="4000">
                <a:latin typeface="Open Sans"/>
                <a:ea typeface="Open Sans"/>
                <a:cs typeface="Open Sans"/>
                <a:sym typeface="Open Sans"/>
              </a:rPr>
              <a:t>: Can constraint net obtained from demonstration of one agent transfer to other agents?</a:t>
            </a:r>
            <a:endParaRPr sz="4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4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Answer</a:t>
            </a:r>
            <a:r>
              <a:rPr lang="en" sz="4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Yes. Even when new agents differ in morphology or have different dynamics.</a:t>
            </a:r>
            <a:endParaRPr sz="4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18048625" y="3213073"/>
            <a:ext cx="10985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351C75"/>
                </a:solidFill>
                <a:latin typeface="Open Sans"/>
                <a:ea typeface="Open Sans"/>
                <a:cs typeface="Open Sans"/>
                <a:sym typeface="Open Sans"/>
              </a:rPr>
              <a:t>Training Objective</a:t>
            </a:r>
            <a:endParaRPr b="1" sz="4800">
              <a:solidFill>
                <a:srgbClr val="351C7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728425" y="15436975"/>
            <a:ext cx="149196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Open Sans"/>
                <a:ea typeface="Open Sans"/>
                <a:cs typeface="Open Sans"/>
                <a:sym typeface="Open Sans"/>
              </a:rPr>
              <a:t>We benchmark the algorithm against a </a:t>
            </a:r>
            <a:r>
              <a:rPr i="1" lang="en" sz="3900">
                <a:latin typeface="Open Sans"/>
                <a:ea typeface="Open Sans"/>
                <a:cs typeface="Open Sans"/>
                <a:sym typeface="Open Sans"/>
              </a:rPr>
              <a:t>binary classifier baseline</a:t>
            </a:r>
            <a:r>
              <a:rPr lang="en" sz="3900">
                <a:latin typeface="Open Sans"/>
                <a:ea typeface="Open Sans"/>
                <a:cs typeface="Open Sans"/>
                <a:sym typeface="Open Sans"/>
              </a:rPr>
              <a:t> and a </a:t>
            </a:r>
            <a:r>
              <a:rPr i="1" lang="en" sz="3900">
                <a:latin typeface="Open Sans"/>
                <a:ea typeface="Open Sans"/>
                <a:cs typeface="Open Sans"/>
                <a:sym typeface="Open Sans"/>
              </a:rPr>
              <a:t>GAIL inspired baseline</a:t>
            </a:r>
            <a:r>
              <a:rPr lang="en" sz="3900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3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841425" y="6290555"/>
            <a:ext cx="9407786" cy="1746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193266" y="6258491"/>
            <a:ext cx="4984984" cy="174642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 txBox="1"/>
          <p:nvPr/>
        </p:nvSpPr>
        <p:spPr>
          <a:xfrm>
            <a:off x="27607775" y="10786500"/>
            <a:ext cx="47088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latin typeface="Caveat"/>
                <a:ea typeface="Caveat"/>
                <a:cs typeface="Caveat"/>
                <a:sym typeface="Caveat"/>
              </a:rPr>
              <a:t>Regularizer: Puts Penalty On Over Constraining,</a:t>
            </a:r>
            <a:endParaRPr sz="490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22079100" y="8794088"/>
            <a:ext cx="4708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rgbClr val="4A86E8"/>
                </a:solidFill>
                <a:latin typeface="Caveat"/>
                <a:ea typeface="Caveat"/>
                <a:cs typeface="Caveat"/>
                <a:sym typeface="Caveat"/>
              </a:rPr>
              <a:t>Samples From    Training Agent   </a:t>
            </a:r>
            <a:endParaRPr sz="4900">
              <a:solidFill>
                <a:srgbClr val="4A86E8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16863575" y="8805300"/>
            <a:ext cx="4708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900">
                <a:solidFill>
                  <a:srgbClr val="FF9900"/>
                </a:solidFill>
                <a:latin typeface="Caveat"/>
                <a:ea typeface="Caveat"/>
                <a:cs typeface="Caveat"/>
                <a:sym typeface="Caveat"/>
              </a:rPr>
              <a:t>Samples From Expert</a:t>
            </a:r>
            <a:endParaRPr b="1" sz="4900">
              <a:solidFill>
                <a:srgbClr val="FF99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17015975" y="4233300"/>
            <a:ext cx="13650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900">
                <a:solidFill>
                  <a:srgbClr val="FF00FF"/>
                </a:solidFill>
                <a:latin typeface="Caveat"/>
                <a:ea typeface="Caveat"/>
                <a:cs typeface="Caveat"/>
                <a:sym typeface="Caveat"/>
              </a:rPr>
              <a:t>Neural Network based soft parametrization of indicator set over constrained trajectories.</a:t>
            </a:r>
            <a:endParaRPr b="1" sz="4900">
              <a:solidFill>
                <a:srgbClr val="FF00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20167725" y="5866675"/>
            <a:ext cx="292525" cy="1007575"/>
          </a:xfrm>
          <a:custGeom>
            <a:rect b="b" l="l" r="r" t="t"/>
            <a:pathLst>
              <a:path extrusionOk="0" h="40303" w="11701">
                <a:moveTo>
                  <a:pt x="0" y="40303"/>
                </a:moveTo>
                <a:cubicBezTo>
                  <a:pt x="3467" y="35103"/>
                  <a:pt x="6650" y="29702"/>
                  <a:pt x="10401" y="24702"/>
                </a:cubicBezTo>
                <a:cubicBezTo>
                  <a:pt x="13002" y="21235"/>
                  <a:pt x="10401" y="16035"/>
                  <a:pt x="10401" y="11701"/>
                </a:cubicBezTo>
                <a:cubicBezTo>
                  <a:pt x="10401" y="9101"/>
                  <a:pt x="12727" y="5063"/>
                  <a:pt x="10401" y="3900"/>
                </a:cubicBezTo>
                <a:cubicBezTo>
                  <a:pt x="8666" y="3033"/>
                  <a:pt x="6717" y="4333"/>
                  <a:pt x="6500" y="3900"/>
                </a:cubicBezTo>
                <a:cubicBezTo>
                  <a:pt x="5919" y="2737"/>
                  <a:pt x="6500" y="1300"/>
                  <a:pt x="6500" y="0"/>
                </a:cubicBezTo>
              </a:path>
            </a:pathLst>
          </a:cu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76" name="Google Shape;76;p13"/>
          <p:cNvSpPr/>
          <p:nvPr/>
        </p:nvSpPr>
        <p:spPr>
          <a:xfrm>
            <a:off x="23873000" y="5606650"/>
            <a:ext cx="1298225" cy="1235100"/>
          </a:xfrm>
          <a:custGeom>
            <a:rect b="b" l="l" r="r" t="t"/>
            <a:pathLst>
              <a:path extrusionOk="0" h="49404" w="51929">
                <a:moveTo>
                  <a:pt x="45503" y="49404"/>
                </a:moveTo>
                <a:cubicBezTo>
                  <a:pt x="46987" y="41982"/>
                  <a:pt x="50703" y="34870"/>
                  <a:pt x="50703" y="27302"/>
                </a:cubicBezTo>
                <a:cubicBezTo>
                  <a:pt x="50703" y="25569"/>
                  <a:pt x="51929" y="23328"/>
                  <a:pt x="50703" y="22102"/>
                </a:cubicBezTo>
                <a:cubicBezTo>
                  <a:pt x="45752" y="17151"/>
                  <a:pt x="38203" y="29903"/>
                  <a:pt x="31202" y="29903"/>
                </a:cubicBezTo>
                <a:cubicBezTo>
                  <a:pt x="29469" y="29903"/>
                  <a:pt x="26550" y="31547"/>
                  <a:pt x="26002" y="29903"/>
                </a:cubicBezTo>
                <a:cubicBezTo>
                  <a:pt x="24769" y="26203"/>
                  <a:pt x="29491" y="19946"/>
                  <a:pt x="26002" y="18202"/>
                </a:cubicBezTo>
                <a:cubicBezTo>
                  <a:pt x="22713" y="16558"/>
                  <a:pt x="21690" y="11564"/>
                  <a:pt x="18201" y="10401"/>
                </a:cubicBezTo>
                <a:cubicBezTo>
                  <a:pt x="13679" y="8894"/>
                  <a:pt x="7271" y="13772"/>
                  <a:pt x="3900" y="10401"/>
                </a:cubicBezTo>
                <a:cubicBezTo>
                  <a:pt x="1282" y="7783"/>
                  <a:pt x="0" y="3703"/>
                  <a:pt x="0" y="0"/>
                </a:cubicBezTo>
              </a:path>
            </a:pathLst>
          </a:cu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77" name="Google Shape;77;p13"/>
          <p:cNvSpPr/>
          <p:nvPr/>
        </p:nvSpPr>
        <p:spPr>
          <a:xfrm>
            <a:off x="26993225" y="5260436"/>
            <a:ext cx="3412750" cy="1483825"/>
          </a:xfrm>
          <a:custGeom>
            <a:rect b="b" l="l" r="r" t="t"/>
            <a:pathLst>
              <a:path extrusionOk="0" h="59353" w="136510">
                <a:moveTo>
                  <a:pt x="136510" y="59353"/>
                </a:moveTo>
                <a:cubicBezTo>
                  <a:pt x="135541" y="57415"/>
                  <a:pt x="132841" y="56984"/>
                  <a:pt x="131309" y="55452"/>
                </a:cubicBezTo>
                <a:cubicBezTo>
                  <a:pt x="127141" y="51284"/>
                  <a:pt x="123942" y="46205"/>
                  <a:pt x="120909" y="41151"/>
                </a:cubicBezTo>
                <a:cubicBezTo>
                  <a:pt x="117564" y="35577"/>
                  <a:pt x="114617" y="29156"/>
                  <a:pt x="109208" y="25550"/>
                </a:cubicBezTo>
                <a:cubicBezTo>
                  <a:pt x="106684" y="23867"/>
                  <a:pt x="103141" y="25550"/>
                  <a:pt x="100107" y="25550"/>
                </a:cubicBezTo>
                <a:cubicBezTo>
                  <a:pt x="92294" y="25550"/>
                  <a:pt x="84117" y="26720"/>
                  <a:pt x="76705" y="24250"/>
                </a:cubicBezTo>
                <a:cubicBezTo>
                  <a:pt x="68607" y="21551"/>
                  <a:pt x="60506" y="18432"/>
                  <a:pt x="53304" y="13849"/>
                </a:cubicBezTo>
                <a:cubicBezTo>
                  <a:pt x="47014" y="9846"/>
                  <a:pt x="42175" y="3206"/>
                  <a:pt x="35102" y="848"/>
                </a:cubicBezTo>
                <a:cubicBezTo>
                  <a:pt x="30017" y="-847"/>
                  <a:pt x="24295" y="2351"/>
                  <a:pt x="19501" y="4749"/>
                </a:cubicBezTo>
                <a:cubicBezTo>
                  <a:pt x="13674" y="7663"/>
                  <a:pt x="6515" y="6049"/>
                  <a:pt x="0" y="6049"/>
                </a:cubicBezTo>
              </a:path>
            </a:pathLst>
          </a:cu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78" name="Google Shape;78;p13"/>
          <p:cNvSpPr/>
          <p:nvPr/>
        </p:nvSpPr>
        <p:spPr>
          <a:xfrm>
            <a:off x="17015974" y="8141850"/>
            <a:ext cx="4181830" cy="700825"/>
          </a:xfrm>
          <a:custGeom>
            <a:rect b="b" l="l" r="r" t="t"/>
            <a:pathLst>
              <a:path extrusionOk="0" h="28033" w="202094">
                <a:moveTo>
                  <a:pt x="188759" y="0"/>
                </a:moveTo>
                <a:cubicBezTo>
                  <a:pt x="188759" y="4334"/>
                  <a:pt x="218445" y="22102"/>
                  <a:pt x="188759" y="26002"/>
                </a:cubicBezTo>
                <a:cubicBezTo>
                  <a:pt x="159074" y="29902"/>
                  <a:pt x="38598" y="27301"/>
                  <a:pt x="10646" y="23401"/>
                </a:cubicBezTo>
                <a:cubicBezTo>
                  <a:pt x="-17306" y="19501"/>
                  <a:pt x="19314" y="6067"/>
                  <a:pt x="21047" y="2600"/>
                </a:cubicBezTo>
              </a:path>
            </a:pathLst>
          </a:custGeom>
          <a:noFill/>
          <a:ln cap="flat" cmpd="sng" w="762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Google Shape;79;p13"/>
          <p:cNvSpPr txBox="1"/>
          <p:nvPr/>
        </p:nvSpPr>
        <p:spPr>
          <a:xfrm>
            <a:off x="227050" y="4365491"/>
            <a:ext cx="15258000" cy="44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76250" lvl="0" marL="4572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Open Sans"/>
              <a:buChar char="●"/>
            </a:pPr>
            <a:r>
              <a:rPr lang="en" sz="3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Constraints are physically possible actions that should be avoided, for example, driving the car above the speed limit or </a:t>
            </a:r>
            <a:r>
              <a:rPr lang="en" sz="3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breaking</a:t>
            </a:r>
            <a:r>
              <a:rPr lang="en" sz="3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 traffic signals are examples of constraint violations.</a:t>
            </a:r>
            <a:endParaRPr sz="3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76250" lvl="0" marL="457200" rtl="0" algn="just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Open Sans"/>
              <a:buChar char="●"/>
            </a:pPr>
            <a:r>
              <a:rPr lang="en" sz="3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 any realistic environment (e.g. home), there are </a:t>
            </a:r>
            <a:r>
              <a:rPr b="1" lang="en" sz="3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too </a:t>
            </a:r>
            <a:r>
              <a:rPr b="1" lang="en" sz="3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many</a:t>
            </a:r>
            <a:r>
              <a:rPr b="1" lang="en" sz="3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constraints to enumerate</a:t>
            </a:r>
            <a:r>
              <a:rPr lang="en" sz="3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3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76250" lvl="0" marL="457200" rtl="0" algn="just">
              <a:lnSpc>
                <a:spcPct val="110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3900"/>
              <a:buFont typeface="Open Sans"/>
              <a:buChar char="●"/>
            </a:pPr>
            <a:r>
              <a:rPr lang="en" sz="3900">
                <a:solidFill>
                  <a:schemeClr val="dk1"/>
                </a:solidFill>
                <a:highlight>
                  <a:schemeClr val="accent6"/>
                </a:highlight>
                <a:latin typeface="Open Sans"/>
                <a:ea typeface="Open Sans"/>
                <a:cs typeface="Open Sans"/>
                <a:sym typeface="Open Sans"/>
              </a:rPr>
              <a:t>Focus of this work: automated learning of constraints.</a:t>
            </a:r>
            <a:endParaRPr sz="3900">
              <a:solidFill>
                <a:schemeClr val="dk1"/>
              </a:solidFill>
              <a:highlight>
                <a:schemeClr val="accent6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0" name="Google Shape;80;p13"/>
          <p:cNvCxnSpPr/>
          <p:nvPr/>
        </p:nvCxnSpPr>
        <p:spPr>
          <a:xfrm>
            <a:off x="-41550" y="3055425"/>
            <a:ext cx="48906900" cy="37200"/>
          </a:xfrm>
          <a:prstGeom prst="straightConnector1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3"/>
          <p:cNvCxnSpPr/>
          <p:nvPr/>
        </p:nvCxnSpPr>
        <p:spPr>
          <a:xfrm flipH="1" rot="10800000">
            <a:off x="-41550" y="13861225"/>
            <a:ext cx="48935100" cy="55500"/>
          </a:xfrm>
          <a:prstGeom prst="straightConnector1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3"/>
          <p:cNvCxnSpPr/>
          <p:nvPr/>
        </p:nvCxnSpPr>
        <p:spPr>
          <a:xfrm rot="10800000">
            <a:off x="32031075" y="3136550"/>
            <a:ext cx="0" cy="24311700"/>
          </a:xfrm>
          <a:prstGeom prst="straightConnector1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3"/>
          <p:cNvCxnSpPr/>
          <p:nvPr/>
        </p:nvCxnSpPr>
        <p:spPr>
          <a:xfrm>
            <a:off x="16169925" y="3071475"/>
            <a:ext cx="0" cy="24441900"/>
          </a:xfrm>
          <a:prstGeom prst="straightConnector1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13"/>
          <p:cNvSpPr/>
          <p:nvPr/>
        </p:nvSpPr>
        <p:spPr>
          <a:xfrm>
            <a:off x="21419975" y="8141850"/>
            <a:ext cx="5150366" cy="700825"/>
          </a:xfrm>
          <a:custGeom>
            <a:rect b="b" l="l" r="r" t="t"/>
            <a:pathLst>
              <a:path extrusionOk="0" h="28033" w="202094">
                <a:moveTo>
                  <a:pt x="188759" y="0"/>
                </a:moveTo>
                <a:cubicBezTo>
                  <a:pt x="188759" y="4334"/>
                  <a:pt x="218445" y="22102"/>
                  <a:pt x="188759" y="26002"/>
                </a:cubicBezTo>
                <a:cubicBezTo>
                  <a:pt x="159074" y="29902"/>
                  <a:pt x="38598" y="27301"/>
                  <a:pt x="10646" y="23401"/>
                </a:cubicBezTo>
                <a:cubicBezTo>
                  <a:pt x="-17306" y="19501"/>
                  <a:pt x="19314" y="6067"/>
                  <a:pt x="21047" y="2600"/>
                </a:cubicBezTo>
              </a:path>
            </a:pathLst>
          </a:cu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Google Shape;85;p13"/>
          <p:cNvSpPr txBox="1"/>
          <p:nvPr/>
        </p:nvSpPr>
        <p:spPr>
          <a:xfrm>
            <a:off x="16733850" y="10938900"/>
            <a:ext cx="96084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latin typeface="Caveat"/>
                <a:ea typeface="Caveat"/>
                <a:cs typeface="Caveat"/>
                <a:sym typeface="Caveat"/>
              </a:rPr>
              <a:t>Objective can be loosely interpreted as trying to match average soft cost for both expert and  RL agent.</a:t>
            </a:r>
            <a:endParaRPr sz="4900">
              <a:latin typeface="Caveat"/>
              <a:ea typeface="Caveat"/>
              <a:cs typeface="Caveat"/>
              <a:sym typeface="Caveat"/>
            </a:endParaRPr>
          </a:p>
        </p:txBody>
      </p:sp>
      <p:cxnSp>
        <p:nvCxnSpPr>
          <p:cNvPr id="86" name="Google Shape;86;p13"/>
          <p:cNvCxnSpPr/>
          <p:nvPr/>
        </p:nvCxnSpPr>
        <p:spPr>
          <a:xfrm flipH="1">
            <a:off x="16709100" y="7884350"/>
            <a:ext cx="10132800" cy="3020100"/>
          </a:xfrm>
          <a:prstGeom prst="bentConnector3">
            <a:avLst>
              <a:gd fmla="val 242" name="adj1"/>
            </a:avLst>
          </a:prstGeom>
          <a:noFill/>
          <a:ln cap="flat" cmpd="sng" w="76200">
            <a:solidFill>
              <a:srgbClr val="000000"/>
            </a:solidFill>
            <a:prstDash val="dashDot"/>
            <a:round/>
            <a:headEnd len="med" w="med" type="none"/>
            <a:tailEnd len="med" w="med" type="none"/>
          </a:ln>
        </p:spPr>
      </p:cxnSp>
      <p:cxnSp>
        <p:nvCxnSpPr>
          <p:cNvPr id="87" name="Google Shape;87;p13"/>
          <p:cNvCxnSpPr/>
          <p:nvPr/>
        </p:nvCxnSpPr>
        <p:spPr>
          <a:xfrm flipH="1" rot="10800000">
            <a:off x="16819975" y="8109550"/>
            <a:ext cx="32400" cy="2827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dashDot"/>
            <a:round/>
            <a:headEnd len="med" w="med" type="none"/>
            <a:tailEnd len="med" w="med" type="none"/>
          </a:ln>
        </p:spPr>
      </p:cxnSp>
      <p:sp>
        <p:nvSpPr>
          <p:cNvPr id="88" name="Google Shape;88;p13"/>
          <p:cNvSpPr/>
          <p:nvPr/>
        </p:nvSpPr>
        <p:spPr>
          <a:xfrm flipH="1" rot="6255515">
            <a:off x="27678930" y="8460806"/>
            <a:ext cx="3412771" cy="1483834"/>
          </a:xfrm>
          <a:custGeom>
            <a:rect b="b" l="l" r="r" t="t"/>
            <a:pathLst>
              <a:path extrusionOk="0" h="59353" w="136510">
                <a:moveTo>
                  <a:pt x="136510" y="59353"/>
                </a:moveTo>
                <a:cubicBezTo>
                  <a:pt x="135541" y="57415"/>
                  <a:pt x="132841" y="56984"/>
                  <a:pt x="131309" y="55452"/>
                </a:cubicBezTo>
                <a:cubicBezTo>
                  <a:pt x="127141" y="51284"/>
                  <a:pt x="123942" y="46205"/>
                  <a:pt x="120909" y="41151"/>
                </a:cubicBezTo>
                <a:cubicBezTo>
                  <a:pt x="117564" y="35577"/>
                  <a:pt x="114617" y="29156"/>
                  <a:pt x="109208" y="25550"/>
                </a:cubicBezTo>
                <a:cubicBezTo>
                  <a:pt x="106684" y="23867"/>
                  <a:pt x="103141" y="25550"/>
                  <a:pt x="100107" y="25550"/>
                </a:cubicBezTo>
                <a:cubicBezTo>
                  <a:pt x="92294" y="25550"/>
                  <a:pt x="84117" y="26720"/>
                  <a:pt x="76705" y="24250"/>
                </a:cubicBezTo>
                <a:cubicBezTo>
                  <a:pt x="68607" y="21551"/>
                  <a:pt x="60506" y="18432"/>
                  <a:pt x="53304" y="13849"/>
                </a:cubicBezTo>
                <a:cubicBezTo>
                  <a:pt x="47014" y="9846"/>
                  <a:pt x="42175" y="3206"/>
                  <a:pt x="35102" y="848"/>
                </a:cubicBezTo>
                <a:cubicBezTo>
                  <a:pt x="30017" y="-847"/>
                  <a:pt x="24295" y="2351"/>
                  <a:pt x="19501" y="4749"/>
                </a:cubicBezTo>
                <a:cubicBezTo>
                  <a:pt x="13674" y="7663"/>
                  <a:pt x="6515" y="6049"/>
                  <a:pt x="0" y="6049"/>
                </a:cubicBezTo>
              </a:path>
            </a:pathLst>
          </a:custGeom>
          <a:noFill/>
          <a:ln cap="flat" cmpd="sng" w="76200">
            <a:solidFill>
              <a:srgbClr val="000000"/>
            </a:solidFill>
            <a:prstDash val="dashDot"/>
            <a:round/>
            <a:headEnd len="med" w="med" type="none"/>
            <a:tailEnd len="med" w="med" type="stealth"/>
          </a:ln>
        </p:spPr>
      </p:sp>
      <p:pic>
        <p:nvPicPr>
          <p:cNvPr id="89" name="Google Shape;89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408700" y="18067500"/>
            <a:ext cx="15690476" cy="856187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34702800" y="3183198"/>
            <a:ext cx="10985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351C75"/>
                </a:solidFill>
                <a:latin typeface="Open Sans"/>
                <a:ea typeface="Open Sans"/>
                <a:cs typeface="Open Sans"/>
                <a:sym typeface="Open Sans"/>
              </a:rPr>
              <a:t>Training Tricks</a:t>
            </a:r>
            <a:endParaRPr b="1" sz="4800">
              <a:solidFill>
                <a:srgbClr val="351C7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2164175" y="4365473"/>
            <a:ext cx="10985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Open Sans"/>
                <a:ea typeface="Open Sans"/>
                <a:cs typeface="Open Sans"/>
                <a:sym typeface="Open Sans"/>
              </a:rPr>
              <a:t>Importance Sampling</a:t>
            </a:r>
            <a:endParaRPr b="1" sz="48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2" name="Google Shape;92;p13"/>
          <p:cNvCxnSpPr/>
          <p:nvPr/>
        </p:nvCxnSpPr>
        <p:spPr>
          <a:xfrm>
            <a:off x="-16250" y="4105775"/>
            <a:ext cx="48851100" cy="97500"/>
          </a:xfrm>
          <a:prstGeom prst="straightConnector1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3"/>
          <p:cNvSpPr txBox="1"/>
          <p:nvPr/>
        </p:nvSpPr>
        <p:spPr>
          <a:xfrm>
            <a:off x="32200275" y="5211650"/>
            <a:ext cx="16146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500">
                <a:latin typeface="Open Sans"/>
                <a:ea typeface="Open Sans"/>
                <a:cs typeface="Open Sans"/>
                <a:sym typeface="Open Sans"/>
              </a:rPr>
              <a:t>Sampling from training RL agent </a:t>
            </a:r>
            <a:r>
              <a:rPr lang="en" sz="3500">
                <a:latin typeface="Open Sans"/>
                <a:ea typeface="Open Sans"/>
                <a:cs typeface="Open Sans"/>
                <a:sym typeface="Open Sans"/>
              </a:rPr>
              <a:t>involves</a:t>
            </a:r>
            <a:r>
              <a:rPr lang="en" sz="3500">
                <a:latin typeface="Open Sans"/>
                <a:ea typeface="Open Sans"/>
                <a:cs typeface="Open Sans"/>
                <a:sym typeface="Open Sans"/>
              </a:rPr>
              <a:t> solving forward RL problem. That is expensive!  Solution: use importance sampling!</a:t>
            </a:r>
            <a:endParaRPr sz="35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4" name="Google Shape;94;p13"/>
          <p:cNvPicPr preferRelativeResize="0"/>
          <p:nvPr/>
        </p:nvPicPr>
        <p:blipFill rotWithShape="1">
          <a:blip r:embed="rId10">
            <a:alphaModFix/>
          </a:blip>
          <a:srcRect b="0" l="6655" r="0" t="0"/>
          <a:stretch/>
        </p:blipFill>
        <p:spPr>
          <a:xfrm>
            <a:off x="32521426" y="6625163"/>
            <a:ext cx="5624650" cy="223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 txBox="1"/>
          <p:nvPr/>
        </p:nvSpPr>
        <p:spPr>
          <a:xfrm>
            <a:off x="32316575" y="9013673"/>
            <a:ext cx="10985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Open Sans"/>
                <a:ea typeface="Open Sans"/>
                <a:cs typeface="Open Sans"/>
                <a:sym typeface="Open Sans"/>
              </a:rPr>
              <a:t>KL Based Early Stopping</a:t>
            </a:r>
            <a:endParaRPr b="1" sz="4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32352675" y="9936050"/>
            <a:ext cx="16146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500">
                <a:latin typeface="Open Sans"/>
                <a:ea typeface="Open Sans"/>
                <a:cs typeface="Open Sans"/>
                <a:sym typeface="Open Sans"/>
              </a:rPr>
              <a:t>Use KL Based Early stopping to control for variance introduced by IS.</a:t>
            </a:r>
            <a:endParaRPr sz="35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7" name="Google Shape;97;p13"/>
          <p:cNvPicPr preferRelativeResize="0"/>
          <p:nvPr/>
        </p:nvPicPr>
        <p:blipFill rotWithShape="1">
          <a:blip r:embed="rId11">
            <a:alphaModFix/>
          </a:blip>
          <a:srcRect b="14383" l="0" r="0" t="0"/>
          <a:stretch/>
        </p:blipFill>
        <p:spPr>
          <a:xfrm>
            <a:off x="34279775" y="10694650"/>
            <a:ext cx="6754500" cy="10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4702800" y="11701975"/>
            <a:ext cx="11921327" cy="17464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3"/>
          <p:cNvSpPr txBox="1"/>
          <p:nvPr/>
        </p:nvSpPr>
        <p:spPr>
          <a:xfrm>
            <a:off x="32735850" y="15441900"/>
            <a:ext cx="14919600" cy="20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latin typeface="Open Sans"/>
                <a:ea typeface="Open Sans"/>
                <a:cs typeface="Open Sans"/>
                <a:sym typeface="Open Sans"/>
              </a:rPr>
              <a:t>Question</a:t>
            </a:r>
            <a:r>
              <a:rPr lang="en" sz="3800">
                <a:latin typeface="Open Sans"/>
                <a:ea typeface="Open Sans"/>
                <a:cs typeface="Open Sans"/>
                <a:sym typeface="Open Sans"/>
              </a:rPr>
              <a:t>: What components of the algorithm are critical to its performance?</a:t>
            </a:r>
            <a:endParaRPr sz="3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3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Answer</a:t>
            </a:r>
            <a:r>
              <a:rPr lang="en" sz="3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All of them!</a:t>
            </a:r>
            <a:endParaRPr sz="3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2287000" y="9461475"/>
            <a:ext cx="10985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351C75"/>
                </a:solidFill>
                <a:latin typeface="Open Sans"/>
                <a:ea typeface="Open Sans"/>
                <a:cs typeface="Open Sans"/>
                <a:sym typeface="Open Sans"/>
              </a:rPr>
              <a:t>Contributions</a:t>
            </a:r>
            <a:endParaRPr b="1" sz="4800">
              <a:solidFill>
                <a:srgbClr val="351C7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227050" y="10613891"/>
            <a:ext cx="15258000" cy="27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76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Open Sans"/>
              <a:buChar char="●"/>
            </a:pPr>
            <a:r>
              <a:rPr lang="en" sz="3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Provide a </a:t>
            </a:r>
            <a:r>
              <a:rPr b="1" lang="en" sz="3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model free</a:t>
            </a:r>
            <a:r>
              <a:rPr lang="en" sz="3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constraint learning method for </a:t>
            </a:r>
            <a:r>
              <a:rPr b="1" lang="en" sz="3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high dimensional, continuous setting</a:t>
            </a:r>
            <a:r>
              <a:rPr lang="en" sz="3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3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76250" lvl="0" marL="457200" rtl="0" algn="just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900"/>
              <a:buFont typeface="Open Sans"/>
              <a:buChar char="●"/>
            </a:pPr>
            <a:r>
              <a:rPr lang="en" sz="3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Empirically show that </a:t>
            </a:r>
            <a:r>
              <a:rPr b="1" lang="en" sz="3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learned constraints transfer</a:t>
            </a:r>
            <a:r>
              <a:rPr lang="en" sz="3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to agents with different dynamics and morphologies.</a:t>
            </a:r>
            <a:endParaRPr sz="3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2" name="Google Shape;102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2230022" y="-458672"/>
            <a:ext cx="6269552" cy="45546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3"/>
          <p:cNvCxnSpPr/>
          <p:nvPr/>
        </p:nvCxnSpPr>
        <p:spPr>
          <a:xfrm rot="10800000">
            <a:off x="-31550" y="9313525"/>
            <a:ext cx="16261200" cy="0"/>
          </a:xfrm>
          <a:prstGeom prst="straightConnector1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3"/>
          <p:cNvCxnSpPr/>
          <p:nvPr/>
        </p:nvCxnSpPr>
        <p:spPr>
          <a:xfrm rot="10800000">
            <a:off x="-31550" y="10456525"/>
            <a:ext cx="16261200" cy="0"/>
          </a:xfrm>
          <a:prstGeom prst="straightConnector1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3"/>
          <p:cNvSpPr txBox="1"/>
          <p:nvPr/>
        </p:nvSpPr>
        <p:spPr>
          <a:xfrm>
            <a:off x="40261525" y="6424125"/>
            <a:ext cx="86235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900">
                <a:solidFill>
                  <a:srgbClr val="DD7E6B"/>
                </a:solidFill>
                <a:latin typeface="Caveat"/>
                <a:ea typeface="Caveat"/>
                <a:cs typeface="Caveat"/>
                <a:sym typeface="Caveat"/>
              </a:rPr>
              <a:t>Current Neural Network</a:t>
            </a:r>
            <a:endParaRPr b="1" sz="4900">
              <a:solidFill>
                <a:srgbClr val="DD7E6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40021150" y="7490300"/>
            <a:ext cx="86235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900">
                <a:solidFill>
                  <a:srgbClr val="38761D"/>
                </a:solidFill>
                <a:latin typeface="Caveat"/>
                <a:ea typeface="Caveat"/>
                <a:cs typeface="Caveat"/>
                <a:sym typeface="Caveat"/>
              </a:rPr>
              <a:t>Sampling Neural Network</a:t>
            </a:r>
            <a:endParaRPr b="1" sz="4900">
              <a:solidFill>
                <a:srgbClr val="38761D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07" name="Google Shape;107;p13"/>
          <p:cNvSpPr/>
          <p:nvPr/>
        </p:nvSpPr>
        <p:spPr>
          <a:xfrm>
            <a:off x="36307325" y="6578656"/>
            <a:ext cx="3563350" cy="410675"/>
          </a:xfrm>
          <a:custGeom>
            <a:rect b="b" l="l" r="r" t="t"/>
            <a:pathLst>
              <a:path extrusionOk="0" h="16427" w="142534">
                <a:moveTo>
                  <a:pt x="0" y="9949"/>
                </a:moveTo>
                <a:cubicBezTo>
                  <a:pt x="5122" y="8241"/>
                  <a:pt x="9307" y="3161"/>
                  <a:pt x="14706" y="3161"/>
                </a:cubicBezTo>
                <a:cubicBezTo>
                  <a:pt x="23078" y="3161"/>
                  <a:pt x="31650" y="9203"/>
                  <a:pt x="39593" y="6555"/>
                </a:cubicBezTo>
                <a:cubicBezTo>
                  <a:pt x="45932" y="4442"/>
                  <a:pt x="52847" y="-2088"/>
                  <a:pt x="58824" y="899"/>
                </a:cubicBezTo>
                <a:cubicBezTo>
                  <a:pt x="65842" y="4407"/>
                  <a:pt x="70610" y="11993"/>
                  <a:pt x="78054" y="14473"/>
                </a:cubicBezTo>
                <a:cubicBezTo>
                  <a:pt x="87005" y="17456"/>
                  <a:pt x="97384" y="16325"/>
                  <a:pt x="106335" y="13342"/>
                </a:cubicBezTo>
                <a:cubicBezTo>
                  <a:pt x="117782" y="9527"/>
                  <a:pt x="130468" y="13342"/>
                  <a:pt x="142534" y="13342"/>
                </a:cubicBezTo>
              </a:path>
            </a:pathLst>
          </a:custGeom>
          <a:noFill/>
          <a:ln cap="flat" cmpd="sng" w="38100">
            <a:solidFill>
              <a:srgbClr val="DD7E6B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08" name="Google Shape;108;p13"/>
          <p:cNvSpPr/>
          <p:nvPr/>
        </p:nvSpPr>
        <p:spPr>
          <a:xfrm>
            <a:off x="35964872" y="8015150"/>
            <a:ext cx="3764400" cy="713250"/>
          </a:xfrm>
          <a:custGeom>
            <a:rect b="b" l="l" r="r" t="t"/>
            <a:pathLst>
              <a:path extrusionOk="0" h="28530" w="150576">
                <a:moveTo>
                  <a:pt x="1255" y="13574"/>
                </a:moveTo>
                <a:cubicBezTo>
                  <a:pt x="1255" y="16591"/>
                  <a:pt x="-1255" y="20951"/>
                  <a:pt x="1255" y="22624"/>
                </a:cubicBezTo>
                <a:cubicBezTo>
                  <a:pt x="7225" y="26603"/>
                  <a:pt x="15618" y="22963"/>
                  <a:pt x="22748" y="23755"/>
                </a:cubicBezTo>
                <a:cubicBezTo>
                  <a:pt x="31812" y="24762"/>
                  <a:pt x="41740" y="31228"/>
                  <a:pt x="49897" y="27149"/>
                </a:cubicBezTo>
                <a:cubicBezTo>
                  <a:pt x="54422" y="24886"/>
                  <a:pt x="58673" y="21962"/>
                  <a:pt x="63472" y="20362"/>
                </a:cubicBezTo>
                <a:cubicBezTo>
                  <a:pt x="65261" y="19766"/>
                  <a:pt x="67299" y="20820"/>
                  <a:pt x="69128" y="20362"/>
                </a:cubicBezTo>
                <a:cubicBezTo>
                  <a:pt x="71441" y="19783"/>
                  <a:pt x="73870" y="16872"/>
                  <a:pt x="75915" y="18099"/>
                </a:cubicBezTo>
                <a:cubicBezTo>
                  <a:pt x="80273" y="20714"/>
                  <a:pt x="79851" y="22624"/>
                  <a:pt x="81571" y="22624"/>
                </a:cubicBezTo>
                <a:cubicBezTo>
                  <a:pt x="93187" y="22624"/>
                  <a:pt x="101638" y="10476"/>
                  <a:pt x="109852" y="2262"/>
                </a:cubicBezTo>
                <a:cubicBezTo>
                  <a:pt x="111985" y="129"/>
                  <a:pt x="115885" y="2262"/>
                  <a:pt x="118902" y="2262"/>
                </a:cubicBezTo>
                <a:cubicBezTo>
                  <a:pt x="129487" y="2262"/>
                  <a:pt x="143088" y="7481"/>
                  <a:pt x="150576" y="0"/>
                </a:cubicBezTo>
              </a:path>
            </a:pathLst>
          </a:custGeom>
          <a:noFill/>
          <a:ln cap="flat" cmpd="sng" w="38100">
            <a:solidFill>
              <a:srgbClr val="38761D"/>
            </a:solidFill>
            <a:prstDash val="solid"/>
            <a:round/>
            <a:headEnd len="med" w="med" type="none"/>
            <a:tailEnd len="med" w="med" type="stealth"/>
          </a:ln>
        </p:spPr>
      </p:sp>
      <p:cxnSp>
        <p:nvCxnSpPr>
          <p:cNvPr id="109" name="Google Shape;109;p13"/>
          <p:cNvCxnSpPr/>
          <p:nvPr/>
        </p:nvCxnSpPr>
        <p:spPr>
          <a:xfrm flipH="1" rot="10800000">
            <a:off x="-117750" y="15156625"/>
            <a:ext cx="48935100" cy="55500"/>
          </a:xfrm>
          <a:prstGeom prst="straightConnector1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