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9" r:id="rId2"/>
    <p:sldId id="282" r:id="rId3"/>
    <p:sldId id="283" r:id="rId4"/>
    <p:sldId id="284" r:id="rId5"/>
    <p:sldId id="276" r:id="rId6"/>
    <p:sldId id="264" r:id="rId7"/>
    <p:sldId id="272" r:id="rId8"/>
    <p:sldId id="270" r:id="rId9"/>
    <p:sldId id="271" r:id="rId10"/>
    <p:sldId id="265" r:id="rId11"/>
    <p:sldId id="260" r:id="rId12"/>
    <p:sldId id="266" r:id="rId13"/>
    <p:sldId id="267" r:id="rId14"/>
    <p:sldId id="262" r:id="rId15"/>
    <p:sldId id="257" r:id="rId16"/>
    <p:sldId id="275" r:id="rId17"/>
    <p:sldId id="258" r:id="rId18"/>
    <p:sldId id="273" r:id="rId19"/>
    <p:sldId id="277" r:id="rId20"/>
    <p:sldId id="278" r:id="rId21"/>
    <p:sldId id="279" r:id="rId22"/>
    <p:sldId id="281" r:id="rId23"/>
    <p:sldId id="274" r:id="rId24"/>
    <p:sldId id="269" r:id="rId25"/>
    <p:sldId id="263" r:id="rId26"/>
    <p:sldId id="268" r:id="rId27"/>
    <p:sldId id="25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89659" autoAdjust="0"/>
  </p:normalViewPr>
  <p:slideViewPr>
    <p:cSldViewPr snapToGrid="0" snapToObjects="1">
      <p:cViewPr varScale="1">
        <p:scale>
          <a:sx n="98" d="100"/>
          <a:sy n="9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if each individual is represented by a weight vector in a linear model, a shrinkage model may regularize the individual weight vectors towards a common mean. In a Bayesian shrinkage model, a distribution over the individual parameters can be defined as a posterior distribution given the individual data drawn from a prior that is common to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0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8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0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4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1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0.png"/><Relationship Id="rId7" Type="http://schemas.openxmlformats.org/officeDocument/2006/relationships/image" Target="../media/image177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0.png"/><Relationship Id="rId11" Type="http://schemas.openxmlformats.org/officeDocument/2006/relationships/image" Target="../media/image211.png"/><Relationship Id="rId5" Type="http://schemas.openxmlformats.org/officeDocument/2006/relationships/image" Target="../media/image1510.png"/><Relationship Id="rId10" Type="http://schemas.openxmlformats.org/officeDocument/2006/relationships/image" Target="../media/image200.png"/><Relationship Id="rId4" Type="http://schemas.openxmlformats.org/officeDocument/2006/relationships/image" Target="../media/image1410.png"/><Relationship Id="rId9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16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17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84.png"/><Relationship Id="rId5" Type="http://schemas.openxmlformats.org/officeDocument/2006/relationships/image" Target="../media/image81.jpeg"/><Relationship Id="rId10" Type="http://schemas.openxmlformats.org/officeDocument/2006/relationships/image" Target="../media/image183.png"/><Relationship Id="rId4" Type="http://schemas.openxmlformats.org/officeDocument/2006/relationships/image" Target="../media/image80.jpeg"/><Relationship Id="rId9" Type="http://schemas.openxmlformats.org/officeDocument/2006/relationships/image" Target="../media/image18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187.png"/><Relationship Id="rId12" Type="http://schemas.openxmlformats.org/officeDocument/2006/relationships/image" Target="../media/image39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188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jpeg"/><Relationship Id="rId3" Type="http://schemas.openxmlformats.org/officeDocument/2006/relationships/image" Target="../media/image86.png"/><Relationship Id="rId7" Type="http://schemas.openxmlformats.org/officeDocument/2006/relationships/image" Target="../media/image15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0.png"/><Relationship Id="rId3" Type="http://schemas.openxmlformats.org/officeDocument/2006/relationships/image" Target="../media/image176.png"/><Relationship Id="rId7" Type="http://schemas.openxmlformats.org/officeDocument/2006/relationships/image" Target="../media/image510.png"/><Relationship Id="rId12" Type="http://schemas.openxmlformats.org/officeDocument/2006/relationships/image" Target="../media/image10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5" Type="http://schemas.openxmlformats.org/officeDocument/2006/relationships/image" Target="../media/image310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504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 and</a:t>
            </a:r>
            <a:r>
              <a:rPr lang="zh-CN" altLang="en-US" dirty="0"/>
              <a:t> </a:t>
            </a:r>
            <a:r>
              <a:rPr lang="en-US" altLang="zh-CN" dirty="0" err="1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5424648" y="2446345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4824250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201663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35982" y="340506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3017286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86" y="5905158"/>
                <a:ext cx="612121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3323347" y="5169387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4241376" y="4513443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4241376" y="3752790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4241377" y="3071966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172445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5" y="5930038"/>
                <a:ext cx="612021" cy="457200"/>
              </a:xfrm>
              <a:prstGeom prst="ellipse">
                <a:avLst/>
              </a:prstGeom>
              <a:blipFill>
                <a:blip r:embed="rId5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4241376" y="5169387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3937056" y="4388641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2366545" y="4535726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6210140" y="482165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210140" y="338519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6256494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94" y="4062066"/>
                <a:ext cx="91808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6715532" y="3092512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6715532" y="3732920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6715535" y="4519268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4241377" y="5169387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6715532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5377037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4758497" y="4478400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4311922" y="4006945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4658804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4040264" y="3760167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3593689" y="3288712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3783257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257" y="4056241"/>
                <a:ext cx="918081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735982" y="482165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29406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070836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4369337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37" y="1256507"/>
                <a:ext cx="2531527" cy="280846"/>
              </a:xfrm>
              <a:prstGeom prst="rect">
                <a:avLst/>
              </a:prstGeom>
              <a:blipFill>
                <a:blip r:embed="rId11"/>
                <a:stretch>
                  <a:fillRect l="-5783" t="-171739" r="-2651" b="-26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5172445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5" y="1989142"/>
                <a:ext cx="504403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4226827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E000F-CEE4-9742-A55C-41D6673C38BB}"/>
              </a:ext>
            </a:extLst>
          </p:cNvPr>
          <p:cNvSpPr txBox="1"/>
          <p:nvPr/>
        </p:nvSpPr>
        <p:spPr>
          <a:xfrm>
            <a:off x="7168979" y="179184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6" y="3005959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522480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4894988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5779004" y="379746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903295" y="436074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903295" y="282004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5674693" y="470847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6408690" y="470847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6408689" y="470847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6408690" y="408217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6408690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6408690" y="248695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4570058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58" y="5255829"/>
                <a:ext cx="612021" cy="457200"/>
              </a:xfrm>
              <a:prstGeom prst="ellipse">
                <a:avLst/>
              </a:prstGeom>
              <a:blipFill>
                <a:blip r:embed="rId7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4258723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5029074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4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4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9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9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9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9" y="3798397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9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647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5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9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9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9" y="3485490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4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2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2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9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5" y="4424699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8" y="2883997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7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7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7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7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3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Curved Connector 71">
            <a:extLst>
              <a:ext uri="{FF2B5EF4-FFF2-40B4-BE49-F238E27FC236}">
                <a16:creationId xmlns:a16="http://schemas.microsoft.com/office/drawing/2014/main" id="{DD9553AE-47B0-4D0B-8D32-24549009C7C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16200000" flipV="1">
            <a:off x="7912355" y="4709815"/>
            <a:ext cx="2166780" cy="160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urved Connector 52">
            <a:extLst>
              <a:ext uri="{FF2B5EF4-FFF2-40B4-BE49-F238E27FC236}">
                <a16:creationId xmlns:a16="http://schemas.microsoft.com/office/drawing/2014/main" id="{5EDE2117-8ADE-4CF6-A9AD-D7B26E5CBA3F}"/>
              </a:ext>
            </a:extLst>
          </p:cNvPr>
          <p:cNvCxnSpPr>
            <a:cxnSpLocks/>
            <a:stCxn id="111" idx="0"/>
            <a:endCxn id="43" idx="0"/>
          </p:cNvCxnSpPr>
          <p:nvPr/>
        </p:nvCxnSpPr>
        <p:spPr>
          <a:xfrm rot="16200000" flipH="1">
            <a:off x="2581369" y="1508274"/>
            <a:ext cx="55954" cy="5209114"/>
          </a:xfrm>
          <a:prstGeom prst="curvedConnector3">
            <a:avLst>
              <a:gd name="adj1" fmla="val -914923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71">
            <a:extLst>
              <a:ext uri="{FF2B5EF4-FFF2-40B4-BE49-F238E27FC236}">
                <a16:creationId xmlns:a16="http://schemas.microsoft.com/office/drawing/2014/main" id="{BFB9A173-90A0-4B0A-B12A-F7CE42580BA3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5400000" flipH="1" flipV="1">
            <a:off x="7296212" y="4139365"/>
            <a:ext cx="2196415" cy="1186594"/>
          </a:xfrm>
          <a:prstGeom prst="curvedConnector3">
            <a:avLst>
              <a:gd name="adj1" fmla="val 905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8EEA3E-9AB6-4035-9232-E9107907EFDB}"/>
              </a:ext>
            </a:extLst>
          </p:cNvPr>
          <p:cNvCxnSpPr>
            <a:cxnSpLocks/>
            <a:stCxn id="115" idx="6"/>
            <a:endCxn id="112" idx="2"/>
          </p:cNvCxnSpPr>
          <p:nvPr/>
        </p:nvCxnSpPr>
        <p:spPr>
          <a:xfrm>
            <a:off x="3556923" y="2194564"/>
            <a:ext cx="4227814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8" idx="1"/>
          </p:cNvCxnSpPr>
          <p:nvPr/>
        </p:nvCxnSpPr>
        <p:spPr>
          <a:xfrm rot="5400000" flipH="1" flipV="1">
            <a:off x="105508" y="4212272"/>
            <a:ext cx="2138404" cy="1195435"/>
          </a:xfrm>
          <a:prstGeom prst="curvedConnector3">
            <a:avLst>
              <a:gd name="adj1" fmla="val 9396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728400" y="4757206"/>
            <a:ext cx="2088054" cy="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811652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67033" y="3365452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543826" y="580123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6" y="5801234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10038" y="581223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8" y="58122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455653" y="578694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53" y="578694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738639" y="5253883"/>
            <a:ext cx="1578409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772427" y="5253882"/>
            <a:ext cx="544621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317047" y="5253882"/>
            <a:ext cx="367206" cy="5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097987" y="408607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87" y="408607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V="1">
            <a:off x="2317047" y="4543273"/>
            <a:ext cx="9540" cy="3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1772429" y="3713181"/>
            <a:ext cx="554159" cy="3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1543828" y="2631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8" y="2631318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  <a:stCxn id="6" idx="0"/>
            <a:endCxn id="34" idx="4"/>
          </p:cNvCxnSpPr>
          <p:nvPr/>
        </p:nvCxnSpPr>
        <p:spPr>
          <a:xfrm flipV="1">
            <a:off x="1772428" y="3088519"/>
            <a:ext cx="0" cy="2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8109" y="414080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53" name="Curved Connector 52"/>
          <p:cNvCxnSpPr>
            <a:cxnSpLocks/>
            <a:stCxn id="111" idx="0"/>
            <a:endCxn id="6" idx="1"/>
          </p:cNvCxnSpPr>
          <p:nvPr/>
        </p:nvCxnSpPr>
        <p:spPr>
          <a:xfrm rot="5400000" flipH="1" flipV="1">
            <a:off x="363141" y="3180965"/>
            <a:ext cx="545538" cy="12622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/>
            <a:stCxn id="111" idx="4"/>
            <a:endCxn id="324" idx="1"/>
          </p:cNvCxnSpPr>
          <p:nvPr/>
        </p:nvCxnSpPr>
        <p:spPr>
          <a:xfrm rot="16200000" flipH="1">
            <a:off x="85105" y="4461738"/>
            <a:ext cx="537964" cy="69859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2555187" y="4314673"/>
            <a:ext cx="202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085821" y="3141354"/>
            <a:ext cx="1780898" cy="4475265"/>
          </a:xfrm>
          <a:prstGeom prst="curvedConnector3">
            <a:avLst>
              <a:gd name="adj1" fmla="val -1283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2608215" y="3652748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48325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251" y="4084854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5849697" y="4313454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50921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8482320" y="328672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8738049" y="5801234"/>
                <a:ext cx="53145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49" y="5801234"/>
                <a:ext cx="531451" cy="457200"/>
              </a:xfrm>
              <a:prstGeom prst="ellipse">
                <a:avLst/>
              </a:prstGeom>
              <a:blipFill>
                <a:blip r:embed="rId9"/>
                <a:stretch>
                  <a:fillRect l="-549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7713899" y="5763914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899" y="5763914"/>
                <a:ext cx="595595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833656" y="5766767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56" y="5766767"/>
                <a:ext cx="595596" cy="457200"/>
              </a:xfrm>
              <a:prstGeom prst="ellipse">
                <a:avLst/>
              </a:prstGeom>
              <a:blipFill>
                <a:blip r:embed="rId11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cxnSpLocks/>
            <a:stCxn id="95" idx="0"/>
            <a:endCxn id="166" idx="2"/>
          </p:cNvCxnSpPr>
          <p:nvPr/>
        </p:nvCxnSpPr>
        <p:spPr>
          <a:xfrm flipV="1">
            <a:off x="8011696" y="5253882"/>
            <a:ext cx="1651754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011696" y="5253882"/>
            <a:ext cx="544620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202181" y="4133918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181" y="4133918"/>
                <a:ext cx="711311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V="1">
            <a:off x="8556316" y="4591119"/>
            <a:ext cx="1520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8557837" y="3634454"/>
            <a:ext cx="429879" cy="49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8738048" y="2607725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48" y="2607725"/>
                <a:ext cx="530920" cy="457200"/>
              </a:xfrm>
              <a:prstGeom prst="ellipse">
                <a:avLst/>
              </a:prstGeom>
              <a:blipFill>
                <a:blip r:embed="rId13"/>
                <a:stretch>
                  <a:fillRect l="-879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  <a:stCxn id="93" idx="0"/>
            <a:endCxn id="103" idx="4"/>
          </p:cNvCxnSpPr>
          <p:nvPr/>
        </p:nvCxnSpPr>
        <p:spPr>
          <a:xfrm flipV="1">
            <a:off x="8987716" y="3064925"/>
            <a:ext cx="15793" cy="22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cxnSpLocks/>
            <a:stCxn id="86" idx="6"/>
            <a:endCxn id="93" idx="1"/>
          </p:cNvCxnSpPr>
          <p:nvPr/>
        </p:nvCxnSpPr>
        <p:spPr>
          <a:xfrm flipV="1">
            <a:off x="7058369" y="3460590"/>
            <a:ext cx="1423950" cy="8528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085136" y="4313456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94" idx="0"/>
            <a:endCxn id="92" idx="2"/>
          </p:cNvCxnSpPr>
          <p:nvPr/>
        </p:nvCxnSpPr>
        <p:spPr>
          <a:xfrm flipH="1" flipV="1">
            <a:off x="8556316" y="5253882"/>
            <a:ext cx="447458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cxnSpLocks/>
            <a:stCxn id="18" idx="6"/>
            <a:endCxn id="123" idx="2"/>
          </p:cNvCxnSpPr>
          <p:nvPr/>
        </p:nvCxnSpPr>
        <p:spPr>
          <a:xfrm flipV="1">
            <a:off x="2555187" y="2426235"/>
            <a:ext cx="2112926" cy="188843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4900566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66" y="3016428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5557188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88" y="3016428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4" idx="0"/>
            <a:endCxn id="123" idx="2"/>
          </p:cNvCxnSpPr>
          <p:nvPr/>
        </p:nvCxnSpPr>
        <p:spPr>
          <a:xfrm flipH="1" flipV="1">
            <a:off x="4668114" y="2426236"/>
            <a:ext cx="1117675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2" idx="0"/>
            <a:endCxn id="123" idx="2"/>
          </p:cNvCxnSpPr>
          <p:nvPr/>
        </p:nvCxnSpPr>
        <p:spPr>
          <a:xfrm flipH="1" flipV="1">
            <a:off x="4668114" y="2426236"/>
            <a:ext cx="461053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92" idx="0"/>
            <a:endCxn id="65" idx="4"/>
          </p:cNvCxnSpPr>
          <p:nvPr/>
        </p:nvCxnSpPr>
        <p:spPr>
          <a:xfrm flipV="1">
            <a:off x="4671278" y="1357902"/>
            <a:ext cx="688" cy="1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443366" y="90070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66" y="900701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0768463" y="2020699"/>
            <a:ext cx="114058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2" name="Curved Connector 71"/>
          <p:cNvCxnSpPr>
            <a:cxnSpLocks/>
            <a:stCxn id="233" idx="6"/>
            <a:endCxn id="70" idx="2"/>
          </p:cNvCxnSpPr>
          <p:nvPr/>
        </p:nvCxnSpPr>
        <p:spPr>
          <a:xfrm flipV="1">
            <a:off x="10041129" y="2368428"/>
            <a:ext cx="1297625" cy="198839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1476934" y="2707789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934" y="2707789"/>
                <a:ext cx="537390" cy="457200"/>
              </a:xfrm>
              <a:prstGeom prst="ellipse">
                <a:avLst/>
              </a:prstGeom>
              <a:blipFill>
                <a:blip r:embed="rId17"/>
                <a:stretch>
                  <a:fillRect l="-549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2291120" y="2707789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20" y="2707789"/>
                <a:ext cx="541734" cy="457200"/>
              </a:xfrm>
              <a:prstGeom prst="ellipse">
                <a:avLst/>
              </a:prstGeom>
              <a:blipFill>
                <a:blip r:embed="rId18"/>
                <a:stretch>
                  <a:fillRect l="-21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cxnSpLocks/>
            <a:endCxn id="70" idx="2"/>
          </p:cNvCxnSpPr>
          <p:nvPr/>
        </p:nvCxnSpPr>
        <p:spPr>
          <a:xfrm flipH="1" flipV="1">
            <a:off x="11338753" y="2368427"/>
            <a:ext cx="1265502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0" idx="2"/>
          </p:cNvCxnSpPr>
          <p:nvPr/>
        </p:nvCxnSpPr>
        <p:spPr>
          <a:xfrm flipH="1" flipV="1">
            <a:off x="11338753" y="2368427"/>
            <a:ext cx="476184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1273859" y="1737363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0906914" y="1280163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914" y="1280163"/>
                <a:ext cx="595545" cy="457200"/>
              </a:xfrm>
              <a:prstGeom prst="ellipse">
                <a:avLst/>
              </a:prstGeom>
              <a:blipFill>
                <a:blip r:embed="rId19"/>
                <a:stretch>
                  <a:fillRect l="-792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3695105" y="832769"/>
            <a:ext cx="2634337" cy="27457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23584" y="2463260"/>
            <a:ext cx="259294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531" y="1755341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35870" y="419685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-28277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771" y="4084854"/>
                <a:ext cx="575119" cy="457200"/>
              </a:xfrm>
              <a:prstGeom prst="ellipse">
                <a:avLst/>
              </a:prstGeom>
              <a:blipFill>
                <a:blip r:embed="rId20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/>
              <p:nvPr/>
            </p:nvSpPr>
            <p:spPr>
              <a:xfrm>
                <a:off x="7784738" y="200606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38" y="2006060"/>
                <a:ext cx="575119" cy="457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7FF276F-35D0-4F7A-934B-85B2883FB1E7}"/>
              </a:ext>
            </a:extLst>
          </p:cNvPr>
          <p:cNvCxnSpPr>
            <a:cxnSpLocks/>
            <a:stCxn id="112" idx="6"/>
            <a:endCxn id="70" idx="1"/>
          </p:cNvCxnSpPr>
          <p:nvPr/>
        </p:nvCxnSpPr>
        <p:spPr>
          <a:xfrm flipV="1">
            <a:off x="8359857" y="2194564"/>
            <a:ext cx="2408607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/>
              <p:nvPr/>
            </p:nvSpPr>
            <p:spPr>
              <a:xfrm>
                <a:off x="2981805" y="196596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05" y="1965963"/>
                <a:ext cx="575119" cy="457200"/>
              </a:xfrm>
              <a:prstGeom prst="ellipse">
                <a:avLst/>
              </a:prstGeom>
              <a:blipFill>
                <a:blip r:embed="rId22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4972E9-6917-4287-AFC0-F2AA6D683663}"/>
              </a:ext>
            </a:extLst>
          </p:cNvPr>
          <p:cNvCxnSpPr>
            <a:cxnSpLocks/>
            <a:stCxn id="115" idx="6"/>
            <a:endCxn id="123" idx="1"/>
          </p:cNvCxnSpPr>
          <p:nvPr/>
        </p:nvCxnSpPr>
        <p:spPr>
          <a:xfrm>
            <a:off x="3556923" y="2194563"/>
            <a:ext cx="475396" cy="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42">
            <a:extLst>
              <a:ext uri="{FF2B5EF4-FFF2-40B4-BE49-F238E27FC236}">
                <a16:creationId xmlns:a16="http://schemas.microsoft.com/office/drawing/2014/main" id="{C2B7C6AA-E834-48B2-8990-2FF11D48FC3E}"/>
              </a:ext>
            </a:extLst>
          </p:cNvPr>
          <p:cNvSpPr/>
          <p:nvPr/>
        </p:nvSpPr>
        <p:spPr>
          <a:xfrm>
            <a:off x="4032319" y="2078507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sp>
        <p:nvSpPr>
          <p:cNvPr id="166" name="Rounded Rectangle 91">
            <a:extLst>
              <a:ext uri="{FF2B5EF4-FFF2-40B4-BE49-F238E27FC236}">
                <a16:creationId xmlns:a16="http://schemas.microsoft.com/office/drawing/2014/main" id="{674B4B38-46A6-4EA4-B36E-68D899B320CB}"/>
              </a:ext>
            </a:extLst>
          </p:cNvPr>
          <p:cNvSpPr/>
          <p:nvPr/>
        </p:nvSpPr>
        <p:spPr>
          <a:xfrm>
            <a:off x="9158055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BE88D8-1020-490D-9E96-155EFC84909D}"/>
              </a:ext>
            </a:extLst>
          </p:cNvPr>
          <p:cNvCxnSpPr>
            <a:cxnSpLocks/>
            <a:stCxn id="94" idx="0"/>
            <a:endCxn id="166" idx="2"/>
          </p:cNvCxnSpPr>
          <p:nvPr/>
        </p:nvCxnSpPr>
        <p:spPr>
          <a:xfrm flipV="1">
            <a:off x="9003774" y="5253882"/>
            <a:ext cx="659676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E0B2B51-0074-4395-AF80-B30A25C1414C}"/>
              </a:ext>
            </a:extLst>
          </p:cNvPr>
          <p:cNvCxnSpPr>
            <a:cxnSpLocks/>
            <a:stCxn id="96" idx="0"/>
            <a:endCxn id="166" idx="2"/>
          </p:cNvCxnSpPr>
          <p:nvPr/>
        </p:nvCxnSpPr>
        <p:spPr>
          <a:xfrm flipH="1" flipV="1">
            <a:off x="9663450" y="5253883"/>
            <a:ext cx="468004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9287984" y="4128226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984" y="4128226"/>
                <a:ext cx="753145" cy="4572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8987716" y="3634454"/>
            <a:ext cx="676841" cy="4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66" idx="0"/>
            <a:endCxn id="233" idx="4"/>
          </p:cNvCxnSpPr>
          <p:nvPr/>
        </p:nvCxnSpPr>
        <p:spPr>
          <a:xfrm flipV="1">
            <a:off x="9663450" y="4585427"/>
            <a:ext cx="1106" cy="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42">
            <a:extLst>
              <a:ext uri="{FF2B5EF4-FFF2-40B4-BE49-F238E27FC236}">
                <a16:creationId xmlns:a16="http://schemas.microsoft.com/office/drawing/2014/main" id="{3CBC6BB7-87B2-4674-8DDA-A415EC133C56}"/>
              </a:ext>
            </a:extLst>
          </p:cNvPr>
          <p:cNvSpPr/>
          <p:nvPr/>
        </p:nvSpPr>
        <p:spPr>
          <a:xfrm>
            <a:off x="3877776" y="1552493"/>
            <a:ext cx="158700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8C24D35-5BE3-45AE-B4A6-01B12BBAEC98}"/>
              </a:ext>
            </a:extLst>
          </p:cNvPr>
          <p:cNvCxnSpPr>
            <a:cxnSpLocks/>
            <a:stCxn id="123" idx="0"/>
            <a:endCxn id="292" idx="2"/>
          </p:cNvCxnSpPr>
          <p:nvPr/>
        </p:nvCxnSpPr>
        <p:spPr>
          <a:xfrm flipV="1">
            <a:off x="4668114" y="1900222"/>
            <a:ext cx="3165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703387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988301" y="408485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01" y="4084853"/>
                <a:ext cx="457200" cy="457200"/>
              </a:xfrm>
              <a:prstGeom prst="ellipse">
                <a:avLst/>
              </a:prstGeom>
              <a:blipFill>
                <a:blip r:embed="rId24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1208783" y="4542053"/>
            <a:ext cx="8119" cy="3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1"/>
            <a:endCxn id="6" idx="2"/>
          </p:cNvCxnSpPr>
          <p:nvPr/>
        </p:nvCxnSpPr>
        <p:spPr>
          <a:xfrm flipV="1">
            <a:off x="1055256" y="3713180"/>
            <a:ext cx="717172" cy="4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738638" y="5253883"/>
            <a:ext cx="470144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175C1272-5A27-412C-8F15-864872D0F905}"/>
              </a:ext>
            </a:extLst>
          </p:cNvPr>
          <p:cNvCxnSpPr>
            <a:cxnSpLocks/>
            <a:stCxn id="7" idx="0"/>
            <a:endCxn id="324" idx="2"/>
          </p:cNvCxnSpPr>
          <p:nvPr/>
        </p:nvCxnSpPr>
        <p:spPr>
          <a:xfrm flipH="1" flipV="1">
            <a:off x="1208782" y="5253882"/>
            <a:ext cx="563644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-402846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-402846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-129503" y="4681690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-724614" y="3151953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-860046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046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41699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99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470299" y="5029419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44404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4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02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47293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-87653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-87653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759679" y="3826220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701605" y="3987788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3668196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6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3031267" y="4000084"/>
            <a:ext cx="63692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568648" y="4737375"/>
            <a:ext cx="70976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822110" y="3151953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97" name="Straight Arrow Connector 96"/>
          <p:cNvCxnSpPr>
            <a:cxnSpLocks/>
            <a:stCxn id="108" idx="7"/>
            <a:endCxn id="188" idx="2"/>
          </p:cNvCxnSpPr>
          <p:nvPr/>
        </p:nvCxnSpPr>
        <p:spPr>
          <a:xfrm flipV="1">
            <a:off x="5123521" y="5085104"/>
            <a:ext cx="917218" cy="2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108" idx="0"/>
            <a:endCxn id="92" idx="2"/>
          </p:cNvCxnSpPr>
          <p:nvPr/>
        </p:nvCxnSpPr>
        <p:spPr>
          <a:xfrm flipH="1" flipV="1">
            <a:off x="4923530" y="5085104"/>
            <a:ext cx="2862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4567102" y="3909454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02" y="3909454"/>
                <a:ext cx="71131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H="1" flipV="1">
            <a:off x="4922758" y="4366654"/>
            <a:ext cx="773" cy="3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4922757" y="3499682"/>
            <a:ext cx="501790" cy="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93" idx="0"/>
            <a:endCxn id="161" idx="4"/>
          </p:cNvCxnSpPr>
          <p:nvPr/>
        </p:nvCxnSpPr>
        <p:spPr>
          <a:xfrm flipV="1">
            <a:off x="5424547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-955921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1527177" y="1530877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-2133478" y="386039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3478" y="3860390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5664167" y="3889862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167" y="3889862"/>
                <a:ext cx="753145" cy="457200"/>
              </a:xfrm>
              <a:prstGeom prst="ellipse">
                <a:avLst/>
              </a:prstGeom>
              <a:blipFill>
                <a:blip r:embed="rId9"/>
                <a:stretch>
                  <a:fillRect l="-157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5424547" y="3499682"/>
            <a:ext cx="616192" cy="3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88" idx="0"/>
            <a:endCxn id="233" idx="4"/>
          </p:cNvCxnSpPr>
          <p:nvPr/>
        </p:nvCxnSpPr>
        <p:spPr>
          <a:xfrm flipV="1">
            <a:off x="6040739" y="4347062"/>
            <a:ext cx="0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-1070762" y="4693909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-850116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0116" y="377148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-628399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-621516" y="3499682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-631446" y="5041638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-316253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253" y="2445292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-469801" y="5029419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/>
              <p:nvPr/>
            </p:nvSpPr>
            <p:spPr>
              <a:xfrm>
                <a:off x="4647609" y="5276286"/>
                <a:ext cx="557567" cy="44023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09" y="5276286"/>
                <a:ext cx="557567" cy="44023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/>
              <p:nvPr/>
            </p:nvSpPr>
            <p:spPr>
              <a:xfrm>
                <a:off x="5623947" y="5356286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47" y="5356286"/>
                <a:ext cx="833584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5E4D34-219A-4E2E-89FE-A921ED79B50F}"/>
              </a:ext>
            </a:extLst>
          </p:cNvPr>
          <p:cNvCxnSpPr>
            <a:cxnSpLocks/>
            <a:stCxn id="109" idx="0"/>
            <a:endCxn id="188" idx="2"/>
          </p:cNvCxnSpPr>
          <p:nvPr/>
        </p:nvCxnSpPr>
        <p:spPr>
          <a:xfrm flipV="1">
            <a:off x="6040739" y="5085104"/>
            <a:ext cx="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/>
              <p:nvPr/>
            </p:nvSpPr>
            <p:spPr>
              <a:xfrm>
                <a:off x="5007755" y="2445292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755" y="2445292"/>
                <a:ext cx="833584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ounded Rectangle 3">
            <a:extLst>
              <a:ext uri="{FF2B5EF4-FFF2-40B4-BE49-F238E27FC236}">
                <a16:creationId xmlns:a16="http://schemas.microsoft.com/office/drawing/2014/main" id="{C9BA07AA-EB9D-40A9-A2E0-FA6714E59B5D}"/>
              </a:ext>
            </a:extLst>
          </p:cNvPr>
          <p:cNvSpPr/>
          <p:nvPr/>
        </p:nvSpPr>
        <p:spPr>
          <a:xfrm>
            <a:off x="5438302" y="4737375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2103424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701604" y="2712045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-1938146" y="4409818"/>
            <a:ext cx="1170328" cy="9858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urved Connector 52">
            <a:extLst>
              <a:ext uri="{FF2B5EF4-FFF2-40B4-BE49-F238E27FC236}">
                <a16:creationId xmlns:a16="http://schemas.microsoft.com/office/drawing/2014/main" id="{B8BBCBE8-8CA4-41E7-BE31-4DB810168F10}"/>
              </a:ext>
            </a:extLst>
          </p:cNvPr>
          <p:cNvCxnSpPr>
            <a:cxnSpLocks/>
            <a:stCxn id="86" idx="4"/>
            <a:endCxn id="108" idx="2"/>
          </p:cNvCxnSpPr>
          <p:nvPr/>
        </p:nvCxnSpPr>
        <p:spPr>
          <a:xfrm rot="16200000" flipH="1">
            <a:off x="3668043" y="4516838"/>
            <a:ext cx="1267276" cy="69185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2531662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62" y="139684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2760262" y="1854042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180219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969182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811835" y="923463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1835" y="923463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656889" y="-14325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889" y="-14325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/>
              <p:nvPr/>
            </p:nvSpPr>
            <p:spPr>
              <a:xfrm>
                <a:off x="84938" y="1809861"/>
                <a:ext cx="209989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" y="1809861"/>
                <a:ext cx="2099896" cy="542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/>
              <p:nvPr/>
            </p:nvSpPr>
            <p:spPr>
              <a:xfrm>
                <a:off x="84938" y="3115355"/>
                <a:ext cx="2099896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" y="3115355"/>
                <a:ext cx="2099896" cy="5285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/>
              <p:nvPr/>
            </p:nvSpPr>
            <p:spPr>
              <a:xfrm>
                <a:off x="-2192976" y="305649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2976" y="3056490"/>
                <a:ext cx="1890005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/>
              <p:nvPr/>
            </p:nvSpPr>
            <p:spPr>
              <a:xfrm>
                <a:off x="2187" y="4700476"/>
                <a:ext cx="22654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" y="4700476"/>
                <a:ext cx="22654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/>
              <p:nvPr/>
            </p:nvSpPr>
            <p:spPr>
              <a:xfrm>
                <a:off x="-1954457" y="4422224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4457" y="4422224"/>
                <a:ext cx="1527627" cy="646331"/>
              </a:xfrm>
              <a:prstGeom prst="rect">
                <a:avLst/>
              </a:prstGeom>
              <a:blipFill>
                <a:blip r:embed="rId9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/>
              <p:nvPr/>
            </p:nvSpPr>
            <p:spPr>
              <a:xfrm>
                <a:off x="-1859127" y="1753334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9127" y="1753334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9FF16124-4410-4333-A21C-F063B660D9DA}"/>
              </a:ext>
            </a:extLst>
          </p:cNvPr>
          <p:cNvCxnSpPr>
            <a:cxnSpLocks/>
            <a:stCxn id="91" idx="2"/>
            <a:endCxn id="92" idx="2"/>
          </p:cNvCxnSpPr>
          <p:nvPr/>
        </p:nvCxnSpPr>
        <p:spPr>
          <a:xfrm rot="10800000" flipV="1">
            <a:off x="84938" y="2081158"/>
            <a:ext cx="12700" cy="129849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19A73F-EDEF-4198-8D64-17B18585607F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1134887" y="3643954"/>
            <a:ext cx="1" cy="1056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/>
              <p:nvPr/>
            </p:nvSpPr>
            <p:spPr>
              <a:xfrm>
                <a:off x="2926291" y="3147890"/>
                <a:ext cx="870018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1" y="3147890"/>
                <a:ext cx="870018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CA8507-5D78-4580-B984-5EEB7E76B02A}"/>
              </a:ext>
            </a:extLst>
          </p:cNvPr>
          <p:cNvCxnSpPr>
            <a:cxnSpLocks/>
            <a:stCxn id="105" idx="2"/>
            <a:endCxn id="92" idx="6"/>
          </p:cNvCxnSpPr>
          <p:nvPr/>
        </p:nvCxnSpPr>
        <p:spPr>
          <a:xfrm flipH="1">
            <a:off x="2184835" y="3376490"/>
            <a:ext cx="741457" cy="3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/>
              <p:nvPr/>
            </p:nvSpPr>
            <p:spPr>
              <a:xfrm>
                <a:off x="3006095" y="180473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5" y="1804736"/>
                <a:ext cx="69039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1B373B-F6BB-49AE-A5A6-3335B2BCBD01}"/>
              </a:ext>
            </a:extLst>
          </p:cNvPr>
          <p:cNvCxnSpPr>
            <a:cxnSpLocks/>
            <a:stCxn id="134" idx="4"/>
            <a:endCxn id="105" idx="0"/>
          </p:cNvCxnSpPr>
          <p:nvPr/>
        </p:nvCxnSpPr>
        <p:spPr>
          <a:xfrm>
            <a:off x="3351290" y="2261936"/>
            <a:ext cx="10010" cy="88595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/>
              <p:nvPr/>
            </p:nvSpPr>
            <p:spPr>
              <a:xfrm>
                <a:off x="3006095" y="470047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5" y="4700476"/>
                <a:ext cx="69039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CFC02D6-775E-4509-ACC1-D18C3E62AE13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3351290" y="5157677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569EBFEA-E27F-478B-A82F-AB841804576F}"/>
              </a:ext>
            </a:extLst>
          </p:cNvPr>
          <p:cNvCxnSpPr>
            <a:cxnSpLocks/>
            <a:stCxn id="105" idx="2"/>
            <a:endCxn id="91" idx="6"/>
          </p:cNvCxnSpPr>
          <p:nvPr/>
        </p:nvCxnSpPr>
        <p:spPr>
          <a:xfrm rot="10800000">
            <a:off x="2184836" y="2081158"/>
            <a:ext cx="741457" cy="129533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id="{8CC2B3C0-2B62-4030-8D3D-7A7C6E854D58}"/>
              </a:ext>
            </a:extLst>
          </p:cNvPr>
          <p:cNvCxnSpPr>
            <a:cxnSpLocks/>
            <a:stCxn id="92" idx="6"/>
            <a:endCxn id="158" idx="2"/>
          </p:cNvCxnSpPr>
          <p:nvPr/>
        </p:nvCxnSpPr>
        <p:spPr>
          <a:xfrm>
            <a:off x="2184835" y="3379654"/>
            <a:ext cx="821261" cy="154942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A2769DE-9A41-4CAB-B740-B2F6359DB5D7}"/>
              </a:ext>
            </a:extLst>
          </p:cNvPr>
          <p:cNvCxnSpPr>
            <a:cxnSpLocks/>
            <a:stCxn id="105" idx="4"/>
            <a:endCxn id="158" idx="0"/>
          </p:cNvCxnSpPr>
          <p:nvPr/>
        </p:nvCxnSpPr>
        <p:spPr>
          <a:xfrm flipH="1">
            <a:off x="3351290" y="3605090"/>
            <a:ext cx="10010" cy="10953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D4E52DCF-6DD1-4B81-9892-B34245E18868}"/>
              </a:ext>
            </a:extLst>
          </p:cNvPr>
          <p:cNvCxnSpPr>
            <a:cxnSpLocks/>
            <a:stCxn id="105" idx="2"/>
            <a:endCxn id="95" idx="6"/>
          </p:cNvCxnSpPr>
          <p:nvPr/>
        </p:nvCxnSpPr>
        <p:spPr>
          <a:xfrm rot="10800000" flipV="1">
            <a:off x="2267587" y="3376490"/>
            <a:ext cx="658704" cy="1552586"/>
          </a:xfrm>
          <a:prstGeom prst="curvedConnector3">
            <a:avLst>
              <a:gd name="adj1" fmla="val 28643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/>
              <p:nvPr/>
            </p:nvSpPr>
            <p:spPr>
              <a:xfrm>
                <a:off x="-707258" y="2580218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KLD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7258" y="2580218"/>
                <a:ext cx="5982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/>
              <p:nvPr/>
            </p:nvSpPr>
            <p:spPr>
              <a:xfrm>
                <a:off x="9001427" y="1533439"/>
                <a:ext cx="142937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27" y="1533439"/>
                <a:ext cx="1429376" cy="542594"/>
              </a:xfrm>
              <a:prstGeom prst="ellipse">
                <a:avLst/>
              </a:prstGeom>
              <a:blipFill>
                <a:blip r:embed="rId15"/>
                <a:stretch>
                  <a:fillRect l="-4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/>
              <p:nvPr/>
            </p:nvSpPr>
            <p:spPr>
              <a:xfrm>
                <a:off x="8956591" y="3224877"/>
                <a:ext cx="1547751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591" y="3224877"/>
                <a:ext cx="1547751" cy="52859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/>
              <p:nvPr/>
            </p:nvSpPr>
            <p:spPr>
              <a:xfrm>
                <a:off x="6351898" y="318496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898" y="3184960"/>
                <a:ext cx="1890005" cy="646331"/>
              </a:xfrm>
              <a:prstGeom prst="rect">
                <a:avLst/>
              </a:prstGeom>
              <a:blipFill>
                <a:blip r:embed="rId1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/>
              <p:nvPr/>
            </p:nvSpPr>
            <p:spPr>
              <a:xfrm>
                <a:off x="8847204" y="4900922"/>
                <a:ext cx="176343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04" y="4900922"/>
                <a:ext cx="1763432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/>
              <p:nvPr/>
            </p:nvSpPr>
            <p:spPr>
              <a:xfrm>
                <a:off x="6655090" y="4721528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90" y="4721528"/>
                <a:ext cx="1527627" cy="646331"/>
              </a:xfrm>
              <a:prstGeom prst="rect">
                <a:avLst/>
              </a:prstGeom>
              <a:blipFill>
                <a:blip r:embed="rId19"/>
                <a:stretch>
                  <a:fillRect l="-400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/>
              <p:nvPr/>
            </p:nvSpPr>
            <p:spPr>
              <a:xfrm>
                <a:off x="6628415" y="1533440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15" y="1533440"/>
                <a:ext cx="133696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BD6F2E1-BB15-40B6-BB87-5E4297140A55}"/>
              </a:ext>
            </a:extLst>
          </p:cNvPr>
          <p:cNvCxnSpPr>
            <a:cxnSpLocks/>
            <a:stCxn id="49" idx="2"/>
            <a:endCxn id="50" idx="2"/>
          </p:cNvCxnSpPr>
          <p:nvPr/>
        </p:nvCxnSpPr>
        <p:spPr>
          <a:xfrm rot="10800000" flipV="1">
            <a:off x="8956592" y="1804736"/>
            <a:ext cx="44837" cy="1684440"/>
          </a:xfrm>
          <a:prstGeom prst="curvedConnector3">
            <a:avLst>
              <a:gd name="adj1" fmla="val 609847"/>
            </a:avLst>
          </a:prstGeom>
          <a:ln w="28575">
            <a:solidFill>
              <a:srgbClr val="0070C0"/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39E8CE-BE44-4546-B3AD-A1DCB2D0DC45}"/>
              </a:ext>
            </a:extLst>
          </p:cNvPr>
          <p:cNvCxnSpPr>
            <a:cxnSpLocks/>
            <a:stCxn id="72" idx="1"/>
            <a:endCxn id="50" idx="6"/>
          </p:cNvCxnSpPr>
          <p:nvPr/>
        </p:nvCxnSpPr>
        <p:spPr>
          <a:xfrm flipH="1" flipV="1">
            <a:off x="10504341" y="3489177"/>
            <a:ext cx="1111300" cy="187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1FCDE7-CA73-44C8-99E7-2E94350A843C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1980485" y="1962417"/>
            <a:ext cx="1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3A7818-31FB-49CC-AE59-C0773583A97D}"/>
              </a:ext>
            </a:extLst>
          </p:cNvPr>
          <p:cNvCxnSpPr>
            <a:cxnSpLocks/>
          </p:cNvCxnSpPr>
          <p:nvPr/>
        </p:nvCxnSpPr>
        <p:spPr>
          <a:xfrm>
            <a:off x="11960836" y="5456981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321646C-56D5-4134-933E-81928DD5E1F6}"/>
              </a:ext>
            </a:extLst>
          </p:cNvPr>
          <p:cNvCxnSpPr>
            <a:cxnSpLocks/>
            <a:stCxn id="72" idx="1"/>
            <a:endCxn id="49" idx="6"/>
          </p:cNvCxnSpPr>
          <p:nvPr/>
        </p:nvCxnSpPr>
        <p:spPr>
          <a:xfrm rot="10800000">
            <a:off x="10430803" y="1804738"/>
            <a:ext cx="1184838" cy="170315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676BBB9-E258-4282-BB52-EC7A50844185}"/>
              </a:ext>
            </a:extLst>
          </p:cNvPr>
          <p:cNvCxnSpPr>
            <a:cxnSpLocks/>
            <a:stCxn id="66" idx="3"/>
            <a:endCxn id="74" idx="0"/>
          </p:cNvCxnSpPr>
          <p:nvPr/>
        </p:nvCxnSpPr>
        <p:spPr>
          <a:xfrm>
            <a:off x="10046929" y="4163491"/>
            <a:ext cx="1933556" cy="889882"/>
          </a:xfrm>
          <a:prstGeom prst="curvedConnector2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53EAC-5818-4BCB-8779-7C1FFDF0BC82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1980485" y="3692561"/>
            <a:ext cx="0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05E8BE8-98F2-4514-8DA4-550421189113}"/>
              </a:ext>
            </a:extLst>
          </p:cNvPr>
          <p:cNvCxnSpPr>
            <a:cxnSpLocks/>
            <a:stCxn id="72" idx="1"/>
            <a:endCxn id="52" idx="6"/>
          </p:cNvCxnSpPr>
          <p:nvPr/>
        </p:nvCxnSpPr>
        <p:spPr>
          <a:xfrm rot="10800000" flipV="1">
            <a:off x="10610638" y="3507895"/>
            <a:ext cx="1005005" cy="162162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/>
              <p:nvPr/>
            </p:nvSpPr>
            <p:spPr>
              <a:xfrm>
                <a:off x="8148975" y="23705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975" y="2370509"/>
                <a:ext cx="60785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/>
              <p:nvPr/>
            </p:nvSpPr>
            <p:spPr>
              <a:xfrm>
                <a:off x="9560786" y="2334840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786" y="2334840"/>
                <a:ext cx="4319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/>
              <p:nvPr/>
            </p:nvSpPr>
            <p:spPr>
              <a:xfrm>
                <a:off x="9470427" y="1969857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427" y="1969857"/>
                <a:ext cx="52289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/>
              <p:nvPr/>
            </p:nvSpPr>
            <p:spPr>
              <a:xfrm>
                <a:off x="9408871" y="3968117"/>
                <a:ext cx="63805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1" y="3968117"/>
                <a:ext cx="638059" cy="390748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D29EE2-249D-4AA8-9936-1EFEDB0ED159}"/>
              </a:ext>
            </a:extLst>
          </p:cNvPr>
          <p:cNvCxnSpPr>
            <a:cxnSpLocks/>
            <a:stCxn id="66" idx="2"/>
            <a:endCxn id="52" idx="0"/>
          </p:cNvCxnSpPr>
          <p:nvPr/>
        </p:nvCxnSpPr>
        <p:spPr>
          <a:xfrm>
            <a:off x="9727900" y="4358866"/>
            <a:ext cx="1020" cy="5420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/>
              <p:nvPr/>
            </p:nvSpPr>
            <p:spPr>
              <a:xfrm>
                <a:off x="9491059" y="5634671"/>
                <a:ext cx="4788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059" y="5634671"/>
                <a:ext cx="478819" cy="369332"/>
              </a:xfrm>
              <a:prstGeom prst="rect">
                <a:avLst/>
              </a:prstGeom>
              <a:blipFill>
                <a:blip r:embed="rId25"/>
                <a:stretch>
                  <a:fillRect l="-2564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/>
              <p:nvPr/>
            </p:nvSpPr>
            <p:spPr>
              <a:xfrm>
                <a:off x="9507651" y="3643953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651" y="3643953"/>
                <a:ext cx="52289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/>
              <p:nvPr/>
            </p:nvSpPr>
            <p:spPr>
              <a:xfrm>
                <a:off x="9466452" y="5259037"/>
                <a:ext cx="5228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452" y="5259037"/>
                <a:ext cx="522899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A36210-68F1-4D9F-B6AA-E22BD7FC644B}"/>
              </a:ext>
            </a:extLst>
          </p:cNvPr>
          <p:cNvSpPr txBox="1"/>
          <p:nvPr/>
        </p:nvSpPr>
        <p:spPr>
          <a:xfrm>
            <a:off x="11569941" y="5650866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/>
              <p:nvPr/>
            </p:nvSpPr>
            <p:spPr>
              <a:xfrm>
                <a:off x="11615642" y="3323229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642" y="3323229"/>
                <a:ext cx="72968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/>
              <p:nvPr/>
            </p:nvSpPr>
            <p:spPr>
              <a:xfrm>
                <a:off x="11643886" y="1593085"/>
                <a:ext cx="673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886" y="1593085"/>
                <a:ext cx="67319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/>
              <p:nvPr/>
            </p:nvSpPr>
            <p:spPr>
              <a:xfrm>
                <a:off x="11753692" y="5053373"/>
                <a:ext cx="45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692" y="5053373"/>
                <a:ext cx="45358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/>
              <p:nvPr/>
            </p:nvSpPr>
            <p:spPr>
              <a:xfrm>
                <a:off x="8095037" y="3323230"/>
                <a:ext cx="525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037" y="3323230"/>
                <a:ext cx="525721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F45CD-5898-4717-AD2A-A1A604BD9B9C}"/>
              </a:ext>
            </a:extLst>
          </p:cNvPr>
          <p:cNvCxnSpPr>
            <a:cxnSpLocks/>
            <a:stCxn id="75" idx="3"/>
            <a:endCxn id="50" idx="2"/>
          </p:cNvCxnSpPr>
          <p:nvPr/>
        </p:nvCxnSpPr>
        <p:spPr>
          <a:xfrm flipV="1">
            <a:off x="8620758" y="3489176"/>
            <a:ext cx="335833" cy="187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8810" y="346273"/>
            <a:ext cx="44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Hierarchical 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36C8F-CC8B-4822-8556-0D6472F0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280"/>
            <a:ext cx="8011770" cy="5619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2FADA-4BE0-483E-9941-CBBED8173384}"/>
              </a:ext>
            </a:extLst>
          </p:cNvPr>
          <p:cNvSpPr/>
          <p:nvPr/>
        </p:nvSpPr>
        <p:spPr>
          <a:xfrm>
            <a:off x="7753165" y="1444295"/>
            <a:ext cx="38055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Shrinkage </a:t>
            </a:r>
            <a:r>
              <a:rPr lang="en-US" altLang="zh-CN" b="1" dirty="0"/>
              <a:t>Effect in </a:t>
            </a:r>
            <a:r>
              <a:rPr lang="en-US" b="1" dirty="0"/>
              <a:t>Hierarchical Model</a:t>
            </a:r>
            <a:r>
              <a:rPr lang="en-CA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estimates of low-level parameters are pulled closer together than they would be if there were not a higher-level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shrinkage in hierarchical models causes low-level parameters to shift toward the </a:t>
            </a:r>
            <a:r>
              <a:rPr lang="en-US" i="1" dirty="0"/>
              <a:t>modes</a:t>
            </a:r>
            <a:r>
              <a:rPr lang="en-US" dirty="0"/>
              <a:t> of the higher-level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/>
              <a:t>he</a:t>
            </a:r>
            <a:r>
              <a:rPr lang="en-US"/>
              <a:t> shrinkage effect </a:t>
            </a:r>
            <a:r>
              <a:rPr lang="en-US" dirty="0"/>
              <a:t>is commonly used in statistics to capture similarities among a group of individuals, by ``shrinking" the differences between different parameter vectors for each individual.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091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/>
              <p:nvPr/>
            </p:nvSpPr>
            <p:spPr>
              <a:xfrm>
                <a:off x="2124783" y="4955494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83" y="4955494"/>
                <a:ext cx="1527627" cy="646331"/>
              </a:xfrm>
              <a:prstGeom prst="rect">
                <a:avLst/>
              </a:prstGeom>
              <a:blipFill>
                <a:blip r:embed="rId5"/>
                <a:stretch>
                  <a:fillRect l="-400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/>
              <p:nvPr/>
            </p:nvSpPr>
            <p:spPr>
              <a:xfrm>
                <a:off x="5650517" y="605092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7" y="6050927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/>
              <p:nvPr/>
            </p:nvSpPr>
            <p:spPr>
              <a:xfrm>
                <a:off x="5482945" y="5008658"/>
                <a:ext cx="868023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45" y="5008658"/>
                <a:ext cx="868023" cy="540000"/>
              </a:xfrm>
              <a:prstGeom prst="ellipse">
                <a:avLst/>
              </a:prstGeom>
              <a:blipFill>
                <a:blip r:embed="rId7"/>
                <a:stretch>
                  <a:fillRect l="-274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9D2428-5719-4AF9-967F-60D9A7778FE6}"/>
              </a:ext>
            </a:extLst>
          </p:cNvPr>
          <p:cNvCxnSpPr>
            <a:cxnSpLocks/>
            <a:stCxn id="184" idx="4"/>
            <a:endCxn id="183" idx="0"/>
          </p:cNvCxnSpPr>
          <p:nvPr/>
        </p:nvCxnSpPr>
        <p:spPr>
          <a:xfrm>
            <a:off x="5916957" y="5548659"/>
            <a:ext cx="3561" cy="50226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/>
              <p:nvPr/>
            </p:nvSpPr>
            <p:spPr>
              <a:xfrm>
                <a:off x="5412661" y="548063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1" y="5480638"/>
                <a:ext cx="52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/>
              <p:nvPr/>
            </p:nvSpPr>
            <p:spPr>
              <a:xfrm>
                <a:off x="4005900" y="2739424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00" y="2739424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/>
              <p:nvPr/>
            </p:nvSpPr>
            <p:spPr>
              <a:xfrm>
                <a:off x="2255665" y="3856359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65" y="3856359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/>
              <p:nvPr/>
            </p:nvSpPr>
            <p:spPr>
              <a:xfrm>
                <a:off x="4292366" y="395854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66" y="3958547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/>
              <p:nvPr/>
            </p:nvSpPr>
            <p:spPr>
              <a:xfrm>
                <a:off x="5532101" y="3945931"/>
                <a:ext cx="949401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01" y="3945931"/>
                <a:ext cx="949401" cy="540000"/>
              </a:xfrm>
              <a:prstGeom prst="ellipse">
                <a:avLst/>
              </a:prstGeom>
              <a:blipFill>
                <a:blip r:embed="rId12"/>
                <a:stretch>
                  <a:fillRect l="-62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AC6FEF5-252F-43DE-84A8-3A7FA723B6D4}"/>
              </a:ext>
            </a:extLst>
          </p:cNvPr>
          <p:cNvCxnSpPr>
            <a:cxnSpLocks/>
            <a:stCxn id="199" idx="2"/>
            <a:endCxn id="198" idx="6"/>
          </p:cNvCxnSpPr>
          <p:nvPr/>
        </p:nvCxnSpPr>
        <p:spPr>
          <a:xfrm flipH="1">
            <a:off x="4832366" y="4215931"/>
            <a:ext cx="699734" cy="126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/>
              <p:nvPr/>
            </p:nvSpPr>
            <p:spPr>
              <a:xfrm>
                <a:off x="4960046" y="377032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046" y="3770328"/>
                <a:ext cx="5228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/>
              <p:nvPr/>
            </p:nvSpPr>
            <p:spPr>
              <a:xfrm>
                <a:off x="1967792" y="227776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92" y="2277760"/>
                <a:ext cx="1890005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/>
              <p:nvPr/>
            </p:nvSpPr>
            <p:spPr>
              <a:xfrm>
                <a:off x="4277352" y="183024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52" y="1830240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/>
              <p:nvPr/>
            </p:nvSpPr>
            <p:spPr>
              <a:xfrm>
                <a:off x="5370327" y="2890568"/>
                <a:ext cx="110038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27" y="2890568"/>
                <a:ext cx="1100380" cy="540000"/>
              </a:xfrm>
              <a:prstGeom prst="ellipse">
                <a:avLst/>
              </a:prstGeom>
              <a:blipFill>
                <a:blip r:embed="rId16"/>
                <a:stretch>
                  <a:fillRect l="-5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E40A553-5868-4733-A6AB-6DBFD987DDC5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 flipV="1">
            <a:off x="4817353" y="2100240"/>
            <a:ext cx="552975" cy="10603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/>
              <p:nvPr/>
            </p:nvSpPr>
            <p:spPr>
              <a:xfrm>
                <a:off x="4988797" y="2163979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797" y="2163979"/>
                <a:ext cx="5228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0E9D55F-C280-4574-8D2F-2CF46873FABC}"/>
              </a:ext>
            </a:extLst>
          </p:cNvPr>
          <p:cNvCxnSpPr>
            <a:cxnSpLocks/>
            <a:stCxn id="198" idx="4"/>
            <a:endCxn id="184" idx="0"/>
          </p:cNvCxnSpPr>
          <p:nvPr/>
        </p:nvCxnSpPr>
        <p:spPr>
          <a:xfrm>
            <a:off x="4562366" y="4498548"/>
            <a:ext cx="1354590" cy="5101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/>
              <p:nvPr/>
            </p:nvSpPr>
            <p:spPr>
              <a:xfrm>
                <a:off x="5650517" y="217161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7" y="217161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FC0F67D-C041-46AA-B783-3EFA673460A5}"/>
              </a:ext>
            </a:extLst>
          </p:cNvPr>
          <p:cNvCxnSpPr>
            <a:cxnSpLocks/>
            <a:stCxn id="220" idx="4"/>
            <a:endCxn id="205" idx="0"/>
          </p:cNvCxnSpPr>
          <p:nvPr/>
        </p:nvCxnSpPr>
        <p:spPr>
          <a:xfrm>
            <a:off x="5920517" y="2711616"/>
            <a:ext cx="0" cy="1789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E46B2297-0CC5-41C2-B727-FAFE5FAED535}"/>
              </a:ext>
            </a:extLst>
          </p:cNvPr>
          <p:cNvSpPr/>
          <p:nvPr/>
        </p:nvSpPr>
        <p:spPr>
          <a:xfrm>
            <a:off x="3910045" y="1564375"/>
            <a:ext cx="2830837" cy="20496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/>
              <p:nvPr/>
            </p:nvSpPr>
            <p:spPr>
              <a:xfrm>
                <a:off x="5417549" y="1658085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9" y="1658085"/>
                <a:ext cx="772969" cy="276999"/>
              </a:xfrm>
              <a:prstGeom prst="rect">
                <a:avLst/>
              </a:prstGeom>
              <a:blipFill>
                <a:blip r:embed="rId19"/>
                <a:stretch>
                  <a:fillRect l="-7087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Arrow: Right 279">
            <a:extLst>
              <a:ext uri="{FF2B5EF4-FFF2-40B4-BE49-F238E27FC236}">
                <a16:creationId xmlns:a16="http://schemas.microsoft.com/office/drawing/2014/main" id="{21A180D9-3C16-44D7-955F-D2FF0AC9E4E6}"/>
              </a:ext>
            </a:extLst>
          </p:cNvPr>
          <p:cNvSpPr/>
          <p:nvPr/>
        </p:nvSpPr>
        <p:spPr>
          <a:xfrm rot="16200000">
            <a:off x="6868334" y="3093078"/>
            <a:ext cx="147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/>
              <p:nvPr/>
            </p:nvSpPr>
            <p:spPr>
              <a:xfrm>
                <a:off x="7307545" y="1832509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5" y="1832509"/>
                <a:ext cx="540000" cy="54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/>
              <p:nvPr/>
            </p:nvSpPr>
            <p:spPr>
              <a:xfrm>
                <a:off x="7258927" y="3943663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27" y="3943663"/>
                <a:ext cx="729687" cy="54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535EDBBE-FA5A-4DC2-952B-CFADDD9C301B}"/>
              </a:ext>
            </a:extLst>
          </p:cNvPr>
          <p:cNvSpPr/>
          <p:nvPr/>
        </p:nvSpPr>
        <p:spPr>
          <a:xfrm rot="16200000">
            <a:off x="7162645" y="4962160"/>
            <a:ext cx="90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/>
              <p:nvPr/>
            </p:nvSpPr>
            <p:spPr>
              <a:xfrm>
                <a:off x="7269736" y="5503587"/>
                <a:ext cx="67319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36" y="5503587"/>
                <a:ext cx="673197" cy="540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14A9774F-00FD-4E88-97F9-04084D26129F}"/>
              </a:ext>
            </a:extLst>
          </p:cNvPr>
          <p:cNvSpPr/>
          <p:nvPr/>
        </p:nvSpPr>
        <p:spPr>
          <a:xfrm rot="16200000">
            <a:off x="7432546" y="6225764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6612225B-8605-4F57-B115-E0B16788BAA9}"/>
              </a:ext>
            </a:extLst>
          </p:cNvPr>
          <p:cNvSpPr/>
          <p:nvPr/>
        </p:nvSpPr>
        <p:spPr>
          <a:xfrm rot="16200000">
            <a:off x="7431919" y="1583795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4F88B3AA-1E93-4776-AE2D-C9E54855381B}"/>
              </a:ext>
            </a:extLst>
          </p:cNvPr>
          <p:cNvSpPr/>
          <p:nvPr/>
        </p:nvSpPr>
        <p:spPr>
          <a:xfrm rot="21600000">
            <a:off x="4930312" y="2039501"/>
            <a:ext cx="23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60374E47-4467-4516-BBBC-C5D22E169E83}"/>
              </a:ext>
            </a:extLst>
          </p:cNvPr>
          <p:cNvSpPr/>
          <p:nvPr/>
        </p:nvSpPr>
        <p:spPr>
          <a:xfrm rot="10800000">
            <a:off x="6498377" y="4174547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67457848-79C3-4433-844B-E4F6285F5F7C}"/>
              </a:ext>
            </a:extLst>
          </p:cNvPr>
          <p:cNvSpPr/>
          <p:nvPr/>
        </p:nvSpPr>
        <p:spPr>
          <a:xfrm rot="13176603">
            <a:off x="6366724" y="3540756"/>
            <a:ext cx="1152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43077EB2-37A3-456A-8185-6B019A0E893D}"/>
              </a:ext>
            </a:extLst>
          </p:cNvPr>
          <p:cNvSpPr/>
          <p:nvPr/>
        </p:nvSpPr>
        <p:spPr>
          <a:xfrm rot="8509528">
            <a:off x="6256690" y="4816642"/>
            <a:ext cx="12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903625B-C4F4-4C13-8CB5-22A6459BB0DD}"/>
              </a:ext>
            </a:extLst>
          </p:cNvPr>
          <p:cNvCxnSpPr>
            <a:cxnSpLocks/>
            <a:stCxn id="204" idx="4"/>
            <a:endCxn id="198" idx="0"/>
          </p:cNvCxnSpPr>
          <p:nvPr/>
        </p:nvCxnSpPr>
        <p:spPr>
          <a:xfrm>
            <a:off x="4547352" y="2370241"/>
            <a:ext cx="15014" cy="15883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0E452171-D435-489A-9D86-7BC9DB26C8C1}"/>
              </a:ext>
            </a:extLst>
          </p:cNvPr>
          <p:cNvCxnSpPr>
            <a:cxnSpLocks/>
            <a:stCxn id="198" idx="2"/>
            <a:endCxn id="204" idx="2"/>
          </p:cNvCxnSpPr>
          <p:nvPr/>
        </p:nvCxnSpPr>
        <p:spPr>
          <a:xfrm rot="10800000">
            <a:off x="4277352" y="2100242"/>
            <a:ext cx="15014" cy="2128307"/>
          </a:xfrm>
          <a:prstGeom prst="curvedConnector3">
            <a:avLst>
              <a:gd name="adj1" fmla="val 1622579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7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/>
              <p:nvPr/>
            </p:nvSpPr>
            <p:spPr>
              <a:xfrm>
                <a:off x="-49195" y="3628517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195" y="3628517"/>
                <a:ext cx="1890005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/>
              <p:nvPr/>
            </p:nvSpPr>
            <p:spPr>
              <a:xfrm>
                <a:off x="131994" y="5277568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4" y="5277568"/>
                <a:ext cx="1527627" cy="646331"/>
              </a:xfrm>
              <a:prstGeom prst="rect">
                <a:avLst/>
              </a:prstGeom>
              <a:blipFill>
                <a:blip r:embed="rId6"/>
                <a:stretch>
                  <a:fillRect l="-400" t="-5660" b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/>
              <p:nvPr/>
            </p:nvSpPr>
            <p:spPr>
              <a:xfrm>
                <a:off x="180134" y="2086343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34" y="2086343"/>
                <a:ext cx="13369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/>
              <p:nvPr/>
            </p:nvSpPr>
            <p:spPr>
              <a:xfrm>
                <a:off x="2242170" y="2110054"/>
                <a:ext cx="540000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70" y="2110054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2242170" y="385384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70" y="3853841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/>
              <p:nvPr/>
            </p:nvSpPr>
            <p:spPr>
              <a:xfrm>
                <a:off x="3397521" y="2109324"/>
                <a:ext cx="557408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21" y="2109324"/>
                <a:ext cx="557408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3423285" y="3853841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5" y="3853841"/>
                <a:ext cx="531645" cy="540000"/>
              </a:xfrm>
              <a:prstGeom prst="ellipse">
                <a:avLst/>
              </a:prstGeom>
              <a:blipFill>
                <a:blip r:embed="rId11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E4716A-55F4-434C-BF6A-07A73C81FAA6}"/>
              </a:ext>
            </a:extLst>
          </p:cNvPr>
          <p:cNvCxnSpPr>
            <a:cxnSpLocks/>
            <a:stCxn id="58" idx="2"/>
            <a:endCxn id="56" idx="6"/>
          </p:cNvCxnSpPr>
          <p:nvPr/>
        </p:nvCxnSpPr>
        <p:spPr>
          <a:xfrm flipH="1">
            <a:off x="2782171" y="2379324"/>
            <a:ext cx="615351" cy="7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2"/>
            <a:endCxn id="57" idx="6"/>
          </p:cNvCxnSpPr>
          <p:nvPr/>
        </p:nvCxnSpPr>
        <p:spPr>
          <a:xfrm flipH="1">
            <a:off x="2782170" y="4123841"/>
            <a:ext cx="64111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3423284" y="623657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4" y="6236576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3423284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4" y="5483996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3693284" y="6023996"/>
            <a:ext cx="0" cy="2125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A197AF3-9339-4C0D-9C88-65CA3DCDEFC1}"/>
              </a:ext>
            </a:extLst>
          </p:cNvPr>
          <p:cNvCxnSpPr>
            <a:cxnSpLocks/>
            <a:stCxn id="160" idx="4"/>
            <a:endCxn id="60" idx="0"/>
          </p:cNvCxnSpPr>
          <p:nvPr/>
        </p:nvCxnSpPr>
        <p:spPr>
          <a:xfrm flipH="1">
            <a:off x="3689107" y="3667163"/>
            <a:ext cx="406" cy="186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8BE47E5-E419-4555-BBE1-0D77BBCA9EA2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2512170" y="2650055"/>
            <a:ext cx="0" cy="120378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968490" y="3068092"/>
            <a:ext cx="2367542" cy="1973143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>
            <a:off x="2512170" y="4393842"/>
            <a:ext cx="1181114" cy="109015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2090252" y="4649030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52" y="4649030"/>
                <a:ext cx="772969" cy="276999"/>
              </a:xfrm>
              <a:prstGeom prst="rect">
                <a:avLst/>
              </a:prstGeom>
              <a:blipFill>
                <a:blip r:embed="rId14"/>
                <a:stretch>
                  <a:fillRect l="-7087" t="-4444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/>
              <p:nvPr/>
            </p:nvSpPr>
            <p:spPr>
              <a:xfrm>
                <a:off x="1968675" y="316454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75" y="3164546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/>
              <p:nvPr/>
            </p:nvSpPr>
            <p:spPr>
              <a:xfrm>
                <a:off x="3419513" y="3127162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𝑃𝑙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13" y="3127162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CF3AA15-38F3-43E2-9CE2-68AF27A323B1}"/>
              </a:ext>
            </a:extLst>
          </p:cNvPr>
          <p:cNvSpPr/>
          <p:nvPr/>
        </p:nvSpPr>
        <p:spPr>
          <a:xfrm rot="5400000">
            <a:off x="5136091" y="3422335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A0D76479-070D-4F33-9019-A2E45008A0A8}"/>
              </a:ext>
            </a:extLst>
          </p:cNvPr>
          <p:cNvSpPr/>
          <p:nvPr/>
        </p:nvSpPr>
        <p:spPr>
          <a:xfrm rot="13558069">
            <a:off x="3620706" y="3205302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143993" y="3853841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93" y="3853841"/>
                <a:ext cx="729687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>
            <a:off x="3983954" y="4074581"/>
            <a:ext cx="111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/>
              <p:nvPr/>
            </p:nvSpPr>
            <p:spPr>
              <a:xfrm>
                <a:off x="5232674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74" y="548399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/>
              <p:nvPr/>
            </p:nvSpPr>
            <p:spPr>
              <a:xfrm>
                <a:off x="5161243" y="2530460"/>
                <a:ext cx="64100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43" y="2530460"/>
                <a:ext cx="641005" cy="54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1C136604-D419-4CAE-B638-7D6F2CC2C22A}"/>
              </a:ext>
            </a:extLst>
          </p:cNvPr>
          <p:cNvSpPr/>
          <p:nvPr/>
        </p:nvSpPr>
        <p:spPr>
          <a:xfrm rot="5400000">
            <a:off x="4992091" y="4890983"/>
            <a:ext cx="10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EFD99DE3-D974-4A99-BA1E-D1A0345147F4}"/>
              </a:ext>
            </a:extLst>
          </p:cNvPr>
          <p:cNvSpPr/>
          <p:nvPr/>
        </p:nvSpPr>
        <p:spPr>
          <a:xfrm rot="5400000">
            <a:off x="5162191" y="6340591"/>
            <a:ext cx="64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09CDC51F-C2C0-45D3-A0A3-B5CBF58CE9CC}"/>
              </a:ext>
            </a:extLst>
          </p:cNvPr>
          <p:cNvSpPr/>
          <p:nvPr/>
        </p:nvSpPr>
        <p:spPr>
          <a:xfrm rot="2411597">
            <a:off x="3664372" y="4907885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B91C9021-D31C-4694-B5EB-A0EEC5872F87}"/>
              </a:ext>
            </a:extLst>
          </p:cNvPr>
          <p:cNvSpPr/>
          <p:nvPr/>
        </p:nvSpPr>
        <p:spPr>
          <a:xfrm rot="5400000">
            <a:off x="5232537" y="2218889"/>
            <a:ext cx="46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FE16C7D-5359-4F41-9DFF-BAD61F2795F7}"/>
              </a:ext>
            </a:extLst>
          </p:cNvPr>
          <p:cNvSpPr/>
          <p:nvPr/>
        </p:nvSpPr>
        <p:spPr>
          <a:xfrm rot="13558069">
            <a:off x="3884172" y="2577842"/>
            <a:ext cx="1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F71F00-3CD9-4A96-A7F9-8C492B978F1D}"/>
              </a:ext>
            </a:extLst>
          </p:cNvPr>
          <p:cNvCxnSpPr>
            <a:cxnSpLocks/>
            <a:stCxn id="164" idx="3"/>
            <a:endCxn id="97" idx="0"/>
          </p:cNvCxnSpPr>
          <p:nvPr/>
        </p:nvCxnSpPr>
        <p:spPr>
          <a:xfrm flipH="1">
            <a:off x="3693284" y="4314760"/>
            <a:ext cx="1557568" cy="116923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589999" y="2768342"/>
            <a:ext cx="1632934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650909" y="2827244"/>
            <a:ext cx="1686219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729554" y="2886146"/>
            <a:ext cx="1710813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3589201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01" y="3170345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3593872" y="1663326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72" y="1663326"/>
                <a:ext cx="531645" cy="540000"/>
              </a:xfrm>
              <a:prstGeom prst="ellipse">
                <a:avLst/>
              </a:prstGeom>
              <a:blipFill>
                <a:blip r:embed="rId4"/>
                <a:stretch>
                  <a:fillRect l="-22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3859202" y="2203327"/>
            <a:ext cx="493" cy="96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3585514" y="555782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4" y="5557828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3585516" y="440736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6" y="4407364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65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 flipH="1">
            <a:off x="3855514" y="4947364"/>
            <a:ext cx="2" cy="6104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3855517" y="3710346"/>
            <a:ext cx="3685" cy="69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2885985" y="3846247"/>
                <a:ext cx="77296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85" y="3846247"/>
                <a:ext cx="772969" cy="276999"/>
              </a:xfrm>
              <a:prstGeom prst="rect">
                <a:avLst/>
              </a:prstGeom>
              <a:blipFill>
                <a:blip r:embed="rId7"/>
                <a:stretch>
                  <a:fillRect l="-6299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333809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09" y="1663326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296329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29" y="3170345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 flipV="1">
            <a:off x="4222932" y="1879326"/>
            <a:ext cx="108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6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8463478" flipV="1">
            <a:off x="4002954" y="4072136"/>
            <a:ext cx="1475999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7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7452349" flipV="1">
            <a:off x="3405962" y="3255660"/>
            <a:ext cx="26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8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3393201" flipV="1">
            <a:off x="3919663" y="2612170"/>
            <a:ext cx="16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6489966" y="255724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966" y="2557244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6489966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966" y="1663326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 flipV="1">
            <a:off x="5904686" y="1882730"/>
            <a:ext cx="5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2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3309122" flipV="1">
            <a:off x="5784851" y="2313777"/>
            <a:ext cx="8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0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lexander Ovechkin headshot">
            <a:extLst>
              <a:ext uri="{FF2B5EF4-FFF2-40B4-BE49-F238E27FC236}">
                <a16:creationId xmlns:a16="http://schemas.microsoft.com/office/drawing/2014/main" id="{D4AA0037-7E54-48AA-9908-F70948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56" y="802391"/>
            <a:ext cx="1517885" cy="11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BA54A-6178-4BBD-8A1E-9BFD4B18C3B5}"/>
              </a:ext>
            </a:extLst>
          </p:cNvPr>
          <p:cNvSpPr/>
          <p:nvPr/>
        </p:nvSpPr>
        <p:spPr>
          <a:xfrm>
            <a:off x="3929502" y="231070"/>
            <a:ext cx="2237100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D4FA45-2B80-47EF-A9DA-8494534EE784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042704" y="1915944"/>
            <a:ext cx="200343" cy="312740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1C0D123-3558-4DCB-84A9-31925F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51" y="5043351"/>
            <a:ext cx="1292391" cy="1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ylor hall headshot">
            <a:extLst>
              <a:ext uri="{FF2B5EF4-FFF2-40B4-BE49-F238E27FC236}">
                <a16:creationId xmlns:a16="http://schemas.microsoft.com/office/drawing/2014/main" id="{B8F36B97-F882-4B6B-8433-E0B1038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391" y="1657275"/>
            <a:ext cx="1164591" cy="11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1C01B-31B3-4435-8241-BD219DD39394}"/>
              </a:ext>
            </a:extLst>
          </p:cNvPr>
          <p:cNvSpPr txBox="1"/>
          <p:nvPr/>
        </p:nvSpPr>
        <p:spPr>
          <a:xfrm>
            <a:off x="11879361" y="13184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Taylor Hall</a:t>
            </a:r>
          </a:p>
        </p:txBody>
      </p:sp>
      <p:pic>
        <p:nvPicPr>
          <p:cNvPr id="1032" name="Picture 8" descr="Image result for Sidney Crosby headshot">
            <a:extLst>
              <a:ext uri="{FF2B5EF4-FFF2-40B4-BE49-F238E27FC236}">
                <a16:creationId xmlns:a16="http://schemas.microsoft.com/office/drawing/2014/main" id="{39E4752E-D3B4-40AB-95A6-FB489755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06" y="1682113"/>
            <a:ext cx="1127170" cy="11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D268C94B-B83E-46B4-88F3-A517375CF2FC}"/>
              </a:ext>
            </a:extLst>
          </p:cNvPr>
          <p:cNvSpPr/>
          <p:nvPr/>
        </p:nvSpPr>
        <p:spPr>
          <a:xfrm>
            <a:off x="1400723" y="1163264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5035EF-FCE9-4FFE-8B7B-4C98684FC1DD}"/>
              </a:ext>
            </a:extLst>
          </p:cNvPr>
          <p:cNvSpPr txBox="1"/>
          <p:nvPr/>
        </p:nvSpPr>
        <p:spPr>
          <a:xfrm>
            <a:off x="1587467" y="131456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Sidney Crosby</a:t>
            </a:r>
          </a:p>
        </p:txBody>
      </p:sp>
      <p:pic>
        <p:nvPicPr>
          <p:cNvPr id="1036" name="Picture 12" descr="Image result for Connor McDavid headshot">
            <a:extLst>
              <a:ext uri="{FF2B5EF4-FFF2-40B4-BE49-F238E27FC236}">
                <a16:creationId xmlns:a16="http://schemas.microsoft.com/office/drawing/2014/main" id="{8766776A-EB33-460F-A72C-EA4FF0E0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83" y="1559789"/>
            <a:ext cx="1720126" cy="12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6848BEDE-6A06-41B4-9D5A-7E3E4B5EC242}"/>
              </a:ext>
            </a:extLst>
          </p:cNvPr>
          <p:cNvSpPr/>
          <p:nvPr/>
        </p:nvSpPr>
        <p:spPr>
          <a:xfrm>
            <a:off x="6804361" y="1082806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826601-7672-4B0A-9FB5-87A4554BA664}"/>
              </a:ext>
            </a:extLst>
          </p:cNvPr>
          <p:cNvSpPr txBox="1"/>
          <p:nvPr/>
        </p:nvSpPr>
        <p:spPr>
          <a:xfrm>
            <a:off x="6773378" y="1318494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Connor McDavid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CAAF35-42EA-4E34-974F-1052AFD82D03}"/>
              </a:ext>
            </a:extLst>
          </p:cNvPr>
          <p:cNvSpPr/>
          <p:nvPr/>
        </p:nvSpPr>
        <p:spPr>
          <a:xfrm>
            <a:off x="12897283" y="3433166"/>
            <a:ext cx="254206" cy="297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D8A8C-E9AD-4F3A-BA9D-F4AA03D47640}"/>
              </a:ext>
            </a:extLst>
          </p:cNvPr>
          <p:cNvSpPr/>
          <p:nvPr/>
        </p:nvSpPr>
        <p:spPr>
          <a:xfrm>
            <a:off x="12363575" y="3418269"/>
            <a:ext cx="228909" cy="307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ED5AA-8F9E-4CAE-B5AB-BBBC263F6EA4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7116806" y="2808109"/>
            <a:ext cx="774607" cy="1011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9B7F03-3A3A-4882-95C0-F6F4B8A75E91}"/>
              </a:ext>
            </a:extLst>
          </p:cNvPr>
          <p:cNvCxnSpPr>
            <a:cxnSpLocks/>
            <a:stCxn id="253" idx="1"/>
            <a:endCxn id="1032" idx="2"/>
          </p:cNvCxnSpPr>
          <p:nvPr/>
        </p:nvCxnSpPr>
        <p:spPr>
          <a:xfrm flipH="1" flipV="1">
            <a:off x="2456791" y="2809283"/>
            <a:ext cx="1161130" cy="101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60A9FC-4B86-4227-9C06-B0FDA9BA653A}"/>
              </a:ext>
            </a:extLst>
          </p:cNvPr>
          <p:cNvSpPr txBox="1"/>
          <p:nvPr/>
        </p:nvSpPr>
        <p:spPr>
          <a:xfrm>
            <a:off x="3685520" y="422503"/>
            <a:ext cx="24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Alexander Ovechkin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1DC9A1-B528-45B9-B158-683A92B37785}"/>
              </a:ext>
            </a:extLst>
          </p:cNvPr>
          <p:cNvCxnSpPr>
            <a:cxnSpLocks/>
            <a:stCxn id="253" idx="0"/>
            <a:endCxn id="1034" idx="2"/>
          </p:cNvCxnSpPr>
          <p:nvPr/>
        </p:nvCxnSpPr>
        <p:spPr>
          <a:xfrm flipH="1" flipV="1">
            <a:off x="5023099" y="1905388"/>
            <a:ext cx="344265" cy="1557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AD9D9-F3FD-4396-AC10-3C1510096D7B}"/>
              </a:ext>
            </a:extLst>
          </p:cNvPr>
          <p:cNvSpPr/>
          <p:nvPr/>
        </p:nvSpPr>
        <p:spPr>
          <a:xfrm>
            <a:off x="12617780" y="3004943"/>
            <a:ext cx="254206" cy="72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633B5C3-3315-4830-8716-3755286C21C7}"/>
              </a:ext>
            </a:extLst>
          </p:cNvPr>
          <p:cNvSpPr txBox="1"/>
          <p:nvPr/>
        </p:nvSpPr>
        <p:spPr>
          <a:xfrm>
            <a:off x="5222743" y="25706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5659BD-F5C4-41CC-94C3-DB10B8712CE8}"/>
              </a:ext>
            </a:extLst>
          </p:cNvPr>
          <p:cNvSpPr txBox="1"/>
          <p:nvPr/>
        </p:nvSpPr>
        <p:spPr>
          <a:xfrm>
            <a:off x="2933816" y="30214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/>
              <p:nvPr/>
            </p:nvSpPr>
            <p:spPr>
              <a:xfrm>
                <a:off x="7793554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54" y="4383757"/>
                <a:ext cx="1331500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643AA7BB-7B61-4CC8-83DD-20BB9D5B55AC}"/>
              </a:ext>
            </a:extLst>
          </p:cNvPr>
          <p:cNvCxnSpPr>
            <a:stCxn id="1032" idx="2"/>
            <a:endCxn id="1026" idx="1"/>
          </p:cNvCxnSpPr>
          <p:nvPr/>
        </p:nvCxnSpPr>
        <p:spPr>
          <a:xfrm rot="16200000" flipH="1">
            <a:off x="2086690" y="3179385"/>
            <a:ext cx="2880263" cy="2140059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0E3534EA-A55F-4E6D-86BA-3E4354FA6A87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5482092" y="3208295"/>
            <a:ext cx="2888400" cy="2074102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/>
              <p:nvPr/>
            </p:nvSpPr>
            <p:spPr>
              <a:xfrm>
                <a:off x="5179187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0.6∗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87" y="4383757"/>
                <a:ext cx="133150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/>
              <p:nvPr/>
            </p:nvSpPr>
            <p:spPr>
              <a:xfrm>
                <a:off x="1622827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27" y="4383757"/>
                <a:ext cx="1331500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09588ABB-C325-4C32-8372-D8B736CB699E}"/>
              </a:ext>
            </a:extLst>
          </p:cNvPr>
          <p:cNvSpPr txBox="1"/>
          <p:nvPr/>
        </p:nvSpPr>
        <p:spPr>
          <a:xfrm>
            <a:off x="6945073" y="2965443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/>
              <p:nvPr/>
            </p:nvSpPr>
            <p:spPr>
              <a:xfrm>
                <a:off x="3617921" y="3462738"/>
                <a:ext cx="3498884" cy="713478"/>
              </a:xfrm>
              <a:prstGeom prst="roundRect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state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action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 play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box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21" y="3462738"/>
                <a:ext cx="3498884" cy="713478"/>
              </a:xfrm>
              <a:prstGeom prst="roundRect">
                <a:avLst/>
              </a:prstGeom>
              <a:blipFill>
                <a:blip r:embed="rId11"/>
                <a:stretch>
                  <a:fillRect t="-1653" b="-12397"/>
                </a:stretch>
              </a:blipFill>
              <a:ln w="254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932949-21BD-4AD7-AE1C-A72C85900C4F}"/>
              </a:ext>
            </a:extLst>
          </p:cNvPr>
          <p:cNvCxnSpPr>
            <a:cxnSpLocks/>
          </p:cNvCxnSpPr>
          <p:nvPr/>
        </p:nvCxnSpPr>
        <p:spPr>
          <a:xfrm flipH="1" flipV="1">
            <a:off x="4884872" y="4176217"/>
            <a:ext cx="346523" cy="81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icon">
            <a:extLst>
              <a:ext uri="{FF2B5EF4-FFF2-40B4-BE49-F238E27FC236}">
                <a16:creationId xmlns:a16="http://schemas.microsoft.com/office/drawing/2014/main" id="{31EDAFE6-4571-4B5D-AE03-29EE6042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95" y="4963420"/>
            <a:ext cx="484357" cy="4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3720835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23388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94925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8282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849298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3720833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4319557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7769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7490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950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45874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48429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19966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43323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574339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45874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44598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97251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35989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57299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190736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5158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44598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67418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883913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83913" y="1897459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3911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04819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2360143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6269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423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57590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488606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2360141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2958865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2809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0256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844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73924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76479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24801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77137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5702389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6573924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7172648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25301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4039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5349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4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4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9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9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9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9" y="3798397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9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647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5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9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9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9" y="3485490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4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2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2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9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5" y="4424699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8" y="2883997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7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7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7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7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3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FF225039-F4C4-4AC2-896C-7EF05B7084B3}"/>
              </a:ext>
            </a:extLst>
          </p:cNvPr>
          <p:cNvSpPr txBox="1"/>
          <p:nvPr/>
        </p:nvSpPr>
        <p:spPr>
          <a:xfrm>
            <a:off x="7116194" y="3976534"/>
            <a:ext cx="601069" cy="34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…</a:t>
            </a:r>
          </a:p>
        </p:txBody>
      </p:sp>
      <p:pic>
        <p:nvPicPr>
          <p:cNvPr id="21" name="Picture 20" descr="A picture containing game&#10;&#10;Description automatically generated">
            <a:extLst>
              <a:ext uri="{FF2B5EF4-FFF2-40B4-BE49-F238E27FC236}">
                <a16:creationId xmlns:a16="http://schemas.microsoft.com/office/drawing/2014/main" id="{E3EA91B2-8223-4978-BB7C-D3C453B3D5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65064" y="3148774"/>
            <a:ext cx="2677460" cy="1897684"/>
          </a:xfrm>
          <a:prstGeom prst="rect">
            <a:avLst/>
          </a:prstGeom>
        </p:spPr>
      </p:pic>
      <p:pic>
        <p:nvPicPr>
          <p:cNvPr id="6" name="Picture 5" descr="A picture containing game, player&#10;&#10;Description automatically generated">
            <a:extLst>
              <a:ext uri="{FF2B5EF4-FFF2-40B4-BE49-F238E27FC236}">
                <a16:creationId xmlns:a16="http://schemas.microsoft.com/office/drawing/2014/main" id="{FF12E6F5-10AB-48E0-858D-1E2EB684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09" y="2179837"/>
            <a:ext cx="1567369" cy="156736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91D010-1F29-4BEB-9A13-3F3D7BC6BAC4}"/>
              </a:ext>
            </a:extLst>
          </p:cNvPr>
          <p:cNvSpPr/>
          <p:nvPr/>
        </p:nvSpPr>
        <p:spPr>
          <a:xfrm>
            <a:off x="5682076" y="3531143"/>
            <a:ext cx="169919" cy="767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6D9E1-C587-4F98-9E82-20592B3D82DE}"/>
              </a:ext>
            </a:extLst>
          </p:cNvPr>
          <p:cNvSpPr/>
          <p:nvPr/>
        </p:nvSpPr>
        <p:spPr>
          <a:xfrm>
            <a:off x="5873175" y="3182233"/>
            <a:ext cx="182574" cy="1115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160C5-363C-4893-83FD-4FF5BD802B65}"/>
              </a:ext>
            </a:extLst>
          </p:cNvPr>
          <p:cNvSpPr/>
          <p:nvPr/>
        </p:nvSpPr>
        <p:spPr>
          <a:xfrm>
            <a:off x="6081322" y="3897150"/>
            <a:ext cx="182574" cy="4009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06275E-9E76-4BBE-8FE6-1E9F8DE2A89B}"/>
              </a:ext>
            </a:extLst>
          </p:cNvPr>
          <p:cNvSpPr/>
          <p:nvPr/>
        </p:nvSpPr>
        <p:spPr>
          <a:xfrm>
            <a:off x="6280389" y="3746927"/>
            <a:ext cx="182574" cy="548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72254-7D25-4453-833F-DFCAA977D54A}"/>
              </a:ext>
            </a:extLst>
          </p:cNvPr>
          <p:cNvSpPr/>
          <p:nvPr/>
        </p:nvSpPr>
        <p:spPr>
          <a:xfrm>
            <a:off x="6484139" y="3451613"/>
            <a:ext cx="182574" cy="8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8A8246-0242-4242-BF1D-E837EAABBEBC}"/>
              </a:ext>
            </a:extLst>
          </p:cNvPr>
          <p:cNvSpPr/>
          <p:nvPr/>
        </p:nvSpPr>
        <p:spPr>
          <a:xfrm>
            <a:off x="6683763" y="3740741"/>
            <a:ext cx="182574" cy="548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2443D-B540-4AE9-ABCB-18C323BB0F65}"/>
              </a:ext>
            </a:extLst>
          </p:cNvPr>
          <p:cNvSpPr/>
          <p:nvPr/>
        </p:nvSpPr>
        <p:spPr>
          <a:xfrm>
            <a:off x="6883387" y="3182816"/>
            <a:ext cx="182574" cy="1115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E71E5-D3BE-4666-B9AF-D871CC689326}"/>
              </a:ext>
            </a:extLst>
          </p:cNvPr>
          <p:cNvSpPr/>
          <p:nvPr/>
        </p:nvSpPr>
        <p:spPr>
          <a:xfrm>
            <a:off x="7090977" y="3455750"/>
            <a:ext cx="182574" cy="8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CEEA03-8CB2-4002-9F84-F14C527AA286}"/>
              </a:ext>
            </a:extLst>
          </p:cNvPr>
          <p:cNvCxnSpPr>
            <a:cxnSpLocks/>
          </p:cNvCxnSpPr>
          <p:nvPr/>
        </p:nvCxnSpPr>
        <p:spPr>
          <a:xfrm>
            <a:off x="5673550" y="4295243"/>
            <a:ext cx="2043713" cy="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861D26-1E3F-4044-B693-67364165D477}"/>
              </a:ext>
            </a:extLst>
          </p:cNvPr>
          <p:cNvCxnSpPr>
            <a:cxnSpLocks/>
          </p:cNvCxnSpPr>
          <p:nvPr/>
        </p:nvCxnSpPr>
        <p:spPr>
          <a:xfrm flipV="1">
            <a:off x="5673550" y="3165251"/>
            <a:ext cx="0" cy="112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B1BDB01-4B3D-40BE-80C5-92F6F2C3B659}"/>
                  </a:ext>
                </a:extLst>
              </p:cNvPr>
              <p:cNvSpPr/>
              <p:nvPr/>
            </p:nvSpPr>
            <p:spPr>
              <a:xfrm>
                <a:off x="4478067" y="369964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B1BDB01-4B3D-40BE-80C5-92F6F2C3B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67" y="369964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C78A9F6-8EF8-4511-9B33-176586AE5F47}"/>
                  </a:ext>
                </a:extLst>
              </p:cNvPr>
              <p:cNvSpPr/>
              <p:nvPr/>
            </p:nvSpPr>
            <p:spPr>
              <a:xfrm>
                <a:off x="4484399" y="45406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C78A9F6-8EF8-4511-9B33-176586AE5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99" y="454061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41078F-8272-4891-9DA9-12906D79490D}"/>
                  </a:ext>
                </a:extLst>
              </p:cNvPr>
              <p:cNvSpPr/>
              <p:nvPr/>
            </p:nvSpPr>
            <p:spPr>
              <a:xfrm>
                <a:off x="4478067" y="29201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41078F-8272-4891-9DA9-12906D7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67" y="2920174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76">
            <a:extLst>
              <a:ext uri="{FF2B5EF4-FFF2-40B4-BE49-F238E27FC236}">
                <a16:creationId xmlns:a16="http://schemas.microsoft.com/office/drawing/2014/main" id="{124D364C-B12A-4C4D-8EE8-27542D2599E7}"/>
              </a:ext>
            </a:extLst>
          </p:cNvPr>
          <p:cNvCxnSpPr>
            <a:cxnSpLocks/>
            <a:stCxn id="35" idx="6"/>
            <a:endCxn id="7" idx="1"/>
          </p:cNvCxnSpPr>
          <p:nvPr/>
        </p:nvCxnSpPr>
        <p:spPr>
          <a:xfrm flipV="1">
            <a:off x="4941599" y="3914904"/>
            <a:ext cx="740477" cy="85430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76">
            <a:extLst>
              <a:ext uri="{FF2B5EF4-FFF2-40B4-BE49-F238E27FC236}">
                <a16:creationId xmlns:a16="http://schemas.microsoft.com/office/drawing/2014/main" id="{C7A3CD7B-584A-472D-9CAE-C0DC07AAA13B}"/>
              </a:ext>
            </a:extLst>
          </p:cNvPr>
          <p:cNvCxnSpPr>
            <a:cxnSpLocks/>
            <a:stCxn id="36" idx="6"/>
            <a:endCxn id="7" idx="1"/>
          </p:cNvCxnSpPr>
          <p:nvPr/>
        </p:nvCxnSpPr>
        <p:spPr>
          <a:xfrm>
            <a:off x="4935267" y="3148774"/>
            <a:ext cx="746809" cy="76613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438318-E82B-4222-B699-0F94A03B9373}"/>
              </a:ext>
            </a:extLst>
          </p:cNvPr>
          <p:cNvCxnSpPr>
            <a:cxnSpLocks/>
            <a:stCxn id="34" idx="6"/>
            <a:endCxn id="7" idx="1"/>
          </p:cNvCxnSpPr>
          <p:nvPr/>
        </p:nvCxnSpPr>
        <p:spPr>
          <a:xfrm flipV="1">
            <a:off x="4935267" y="3914904"/>
            <a:ext cx="746809" cy="1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9C426E-92E2-4618-84DB-D8654E0A3610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949025" y="3874310"/>
            <a:ext cx="1535374" cy="8949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E52F4D-3914-4F3F-87CE-A9D2CFBF748A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3630136" y="3444047"/>
            <a:ext cx="847931" cy="48420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FC2776-332A-4A9C-A51F-DE38A882F83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389067" y="2580624"/>
            <a:ext cx="1089000" cy="56815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736DE8B-B6F9-4A0B-A162-F071D16A49BC}"/>
              </a:ext>
            </a:extLst>
          </p:cNvPr>
          <p:cNvSpPr txBox="1"/>
          <p:nvPr/>
        </p:nvSpPr>
        <p:spPr>
          <a:xfrm>
            <a:off x="4344670" y="2611623"/>
            <a:ext cx="721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651E40-9969-4D75-8647-F2B17D120C99}"/>
              </a:ext>
            </a:extLst>
          </p:cNvPr>
          <p:cNvSpPr txBox="1"/>
          <p:nvPr/>
        </p:nvSpPr>
        <p:spPr>
          <a:xfrm>
            <a:off x="4344670" y="3408373"/>
            <a:ext cx="721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328F91-CF42-47DD-9777-53C1FE0CF9AD}"/>
              </a:ext>
            </a:extLst>
          </p:cNvPr>
          <p:cNvSpPr txBox="1"/>
          <p:nvPr/>
        </p:nvSpPr>
        <p:spPr>
          <a:xfrm>
            <a:off x="3808360" y="4267234"/>
            <a:ext cx="1724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Environment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EF430906-D9E3-4653-95D8-44D451793A35}"/>
                  </a:ext>
                </a:extLst>
              </p:cNvPr>
              <p:cNvSpPr/>
              <p:nvPr/>
            </p:nvSpPr>
            <p:spPr>
              <a:xfrm>
                <a:off x="5950416" y="4378462"/>
                <a:ext cx="120391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EF430906-D9E3-4653-95D8-44D451793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16" y="4378462"/>
                <a:ext cx="1203919" cy="390748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9363A6C3-25EC-4296-B6B9-B34ED69A66DE}"/>
              </a:ext>
            </a:extLst>
          </p:cNvPr>
          <p:cNvSpPr txBox="1"/>
          <p:nvPr/>
        </p:nvSpPr>
        <p:spPr>
          <a:xfrm>
            <a:off x="4794912" y="2536028"/>
            <a:ext cx="351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Contextual Player </a:t>
            </a:r>
          </a:p>
          <a:p>
            <a:pPr algn="ctr"/>
            <a:r>
              <a:rPr lang="en-CA" sz="1600" b="1" dirty="0"/>
              <a:t>Embedding </a:t>
            </a:r>
          </a:p>
        </p:txBody>
      </p:sp>
      <p:pic>
        <p:nvPicPr>
          <p:cNvPr id="1031" name="Picture 6" descr="Image result for ice hockey puck">
            <a:extLst>
              <a:ext uri="{FF2B5EF4-FFF2-40B4-BE49-F238E27FC236}">
                <a16:creationId xmlns:a16="http://schemas.microsoft.com/office/drawing/2014/main" id="{E0D43137-7945-4D04-9A5B-9D368194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3932" y="3358406"/>
            <a:ext cx="141188" cy="1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906545" y="2858488"/>
            <a:ext cx="1632934" cy="199051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967455" y="2917392"/>
            <a:ext cx="1686219" cy="206534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046100" y="2976296"/>
            <a:ext cx="1710813" cy="203817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1905747" y="316052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747" y="3160527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1913534" y="1975377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534" y="1975377"/>
                <a:ext cx="531645" cy="540000"/>
              </a:xfrm>
              <a:prstGeom prst="ellipse">
                <a:avLst/>
              </a:prstGeom>
              <a:blipFill>
                <a:blip r:embed="rId4"/>
                <a:stretch>
                  <a:fillRect l="-111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2175747" y="2515377"/>
            <a:ext cx="3610" cy="64515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1902062" y="546139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062" y="5461398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1902062" y="439754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062" y="4397546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087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2172062" y="4937546"/>
            <a:ext cx="0" cy="5238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2172063" y="3700528"/>
            <a:ext cx="3685" cy="6970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1054301" y="3478103"/>
                <a:ext cx="8648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range</a:t>
                </a:r>
              </a:p>
              <a:p>
                <a:pPr algn="ctr"/>
                <a:r>
                  <a:rPr lang="en-US" altLang="zh-CN" dirty="0"/>
                  <a:t>[0,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CN" dirty="0"/>
                  <a:t>)</a:t>
                </a:r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01" y="3478103"/>
                <a:ext cx="864800" cy="830997"/>
              </a:xfrm>
              <a:prstGeom prst="rect">
                <a:avLst/>
              </a:prstGeom>
              <a:blipFill>
                <a:blip r:embed="rId7"/>
                <a:stretch>
                  <a:fillRect l="-4930" t="-9559" r="-4930" b="-16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114840" y="197537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40" y="1975377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131801" y="2955869"/>
                <a:ext cx="535903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01" y="2955869"/>
                <a:ext cx="535903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312401" y="2934676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01" y="2934676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313403" y="1975374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03" y="1975374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4" idx="2"/>
            <a:endCxn id="60" idx="6"/>
          </p:cNvCxnSpPr>
          <p:nvPr/>
        </p:nvCxnSpPr>
        <p:spPr>
          <a:xfrm flipH="1">
            <a:off x="2445179" y="2245377"/>
            <a:ext cx="166966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20" idx="2"/>
            <a:endCxn id="164" idx="6"/>
          </p:cNvCxnSpPr>
          <p:nvPr/>
        </p:nvCxnSpPr>
        <p:spPr>
          <a:xfrm flipH="1">
            <a:off x="4654840" y="2245374"/>
            <a:ext cx="658563" cy="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9" idx="1"/>
            <a:endCxn id="164" idx="5"/>
          </p:cNvCxnSpPr>
          <p:nvPr/>
        </p:nvCxnSpPr>
        <p:spPr>
          <a:xfrm flipH="1" flipV="1">
            <a:off x="4575759" y="2436296"/>
            <a:ext cx="815723" cy="5774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3" idx="1"/>
            <a:endCxn id="60" idx="5"/>
          </p:cNvCxnSpPr>
          <p:nvPr/>
        </p:nvCxnSpPr>
        <p:spPr>
          <a:xfrm flipH="1" flipV="1">
            <a:off x="2367321" y="2436296"/>
            <a:ext cx="1842961" cy="5986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4" idx="3"/>
            <a:endCxn id="97" idx="7"/>
          </p:cNvCxnSpPr>
          <p:nvPr/>
        </p:nvCxnSpPr>
        <p:spPr>
          <a:xfrm flipH="1">
            <a:off x="2362981" y="2436296"/>
            <a:ext cx="1830940" cy="20403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3" idx="4"/>
            <a:endCxn id="97" idx="6"/>
          </p:cNvCxnSpPr>
          <p:nvPr/>
        </p:nvCxnSpPr>
        <p:spPr>
          <a:xfrm flipH="1">
            <a:off x="2442062" y="3495869"/>
            <a:ext cx="1957691" cy="11716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3802301" y="3995385"/>
            <a:ext cx="2357503" cy="2128088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035759" y="548801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759" y="5488011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 l="-869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133623" y="4547044"/>
                <a:ext cx="66076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623" y="4547044"/>
                <a:ext cx="66076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386120" y="45470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120" y="454704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4706105" y="548801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05" y="5488011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3" idx="2"/>
            <a:endCxn id="158" idx="6"/>
          </p:cNvCxnSpPr>
          <p:nvPr/>
        </p:nvCxnSpPr>
        <p:spPr>
          <a:xfrm flipH="1" flipV="1">
            <a:off x="4794383" y="4817044"/>
            <a:ext cx="591737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</p:cNvCxnSpPr>
          <p:nvPr/>
        </p:nvCxnSpPr>
        <p:spPr>
          <a:xfrm flipV="1">
            <a:off x="4337524" y="5116236"/>
            <a:ext cx="13265" cy="3759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5" idx="1"/>
            <a:endCxn id="158" idx="4"/>
          </p:cNvCxnSpPr>
          <p:nvPr/>
        </p:nvCxnSpPr>
        <p:spPr>
          <a:xfrm flipH="1" flipV="1">
            <a:off x="4464003" y="5087044"/>
            <a:ext cx="321183" cy="4800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3213459" y="411361"/>
            <a:ext cx="371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endParaRPr lang="en-CA" sz="36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4114988" y="4090250"/>
            <a:ext cx="19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Recurrence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391482" y="5461398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82" y="5461398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85" idx="1"/>
            <a:endCxn id="158" idx="5"/>
          </p:cNvCxnSpPr>
          <p:nvPr/>
        </p:nvCxnSpPr>
        <p:spPr>
          <a:xfrm flipH="1" flipV="1">
            <a:off x="4697617" y="5007963"/>
            <a:ext cx="772946" cy="5325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0D716C-D7A8-4B0E-A279-8E48CBA37CF3}"/>
                  </a:ext>
                </a:extLst>
              </p:cNvPr>
              <p:cNvSpPr txBox="1"/>
              <p:nvPr/>
            </p:nvSpPr>
            <p:spPr>
              <a:xfrm>
                <a:off x="691665" y="2485048"/>
                <a:ext cx="1401859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0D716C-D7A8-4B0E-A279-8E48CBA3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5" y="2485048"/>
                <a:ext cx="1401859" cy="321178"/>
              </a:xfrm>
              <a:prstGeom prst="rect">
                <a:avLst/>
              </a:prstGeom>
              <a:blipFill>
                <a:blip r:embed="rId17"/>
                <a:stretch>
                  <a:fillRect l="-1739" t="-1923" r="-6522" b="-32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C51BEA-C139-4163-9701-37CD71D9B607}"/>
                  </a:ext>
                </a:extLst>
              </p:cNvPr>
              <p:cNvSpPr txBox="1"/>
              <p:nvPr/>
            </p:nvSpPr>
            <p:spPr>
              <a:xfrm>
                <a:off x="166064" y="5049611"/>
                <a:ext cx="200599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C51BEA-C139-4163-9701-37CD71D9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4" y="5049611"/>
                <a:ext cx="2005998" cy="321178"/>
              </a:xfrm>
              <a:prstGeom prst="rect">
                <a:avLst/>
              </a:prstGeom>
              <a:blipFill>
                <a:blip r:embed="rId18"/>
                <a:stretch>
                  <a:fillRect l="-3951" r="-4559" b="-301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/>
              <p:nvPr/>
            </p:nvSpPr>
            <p:spPr>
              <a:xfrm>
                <a:off x="7063141" y="1195597"/>
                <a:ext cx="4878380" cy="485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Notes for the Graphical illustration: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Thick (bold) line indicates logical function while thin line denotes stochastic dependence. The shaded (observation) nodes are given during generation.</a:t>
                </a: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defines the parameters of Gaussian distribution.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is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is the current observation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 is the hidden states from a recurrent model.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CA" dirty="0"/>
                  <a:t> represents the embedding of the </a:t>
                </a:r>
                <a:r>
                  <a:rPr lang="en-CA" dirty="0" err="1"/>
                  <a:t>i</a:t>
                </a:r>
                <a:r>
                  <a:rPr lang="en-CA" baseline="30000" dirty="0" err="1"/>
                  <a:t>th</a:t>
                </a:r>
                <a:r>
                  <a:rPr lang="en-CA" dirty="0"/>
                  <a:t> player.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defines the parameter of </a:t>
                </a:r>
                <a:r>
                  <a:rPr lang="en-CA" dirty="0" err="1"/>
                  <a:t>i</a:t>
                </a:r>
                <a:r>
                  <a:rPr lang="en-CA" baseline="30000" dirty="0" err="1"/>
                  <a:t>th</a:t>
                </a:r>
                <a:r>
                  <a:rPr lang="en-CA" dirty="0"/>
                  <a:t> Bernoulli.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We aggregate the Bernoulli parameters and normalize them to be the parameters of a categorical where we sample player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41" y="1195597"/>
                <a:ext cx="4878380" cy="4850046"/>
              </a:xfrm>
              <a:prstGeom prst="rect">
                <a:avLst/>
              </a:prstGeom>
              <a:blipFill>
                <a:blip r:embed="rId19"/>
                <a:stretch>
                  <a:fillRect l="-1125" t="-628" r="-1750" b="-10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8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3213459" y="411361"/>
            <a:ext cx="371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/>
              <p:nvPr/>
            </p:nvSpPr>
            <p:spPr>
              <a:xfrm>
                <a:off x="7063141" y="1195597"/>
                <a:ext cx="4878380" cy="2597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b="1" dirty="0"/>
                  <a:t>Shrinkage </a:t>
                </a:r>
                <a:r>
                  <a:rPr lang="en-US" altLang="zh-CN" b="1" dirty="0"/>
                  <a:t>effect: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intuition motivating our model is that </a:t>
                </a:r>
                <a:r>
                  <a:rPr lang="en-US" altLang="zh-CN" b="1" dirty="0"/>
                  <a:t>similar players appear in similar contexts</a:t>
                </a:r>
                <a:r>
                  <a:rPr lang="en-US" altLang="zh-CN" dirty="0"/>
                  <a:t>. (This is similar to recommendation systems; embeddings capture the intuition that similar users are interested in similar items.)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Player parameters (embeddings)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will be shrank to a common prior conditioning on the game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41" y="1195597"/>
                <a:ext cx="4878380" cy="2597506"/>
              </a:xfrm>
              <a:prstGeom prst="rect">
                <a:avLst/>
              </a:prstGeom>
              <a:blipFill>
                <a:blip r:embed="rId19"/>
                <a:stretch>
                  <a:fillRect l="-1125" t="-1174" r="-1750" b="-28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AE944EBE-C3ED-45C1-8E29-52CC66D0B073}"/>
              </a:ext>
            </a:extLst>
          </p:cNvPr>
          <p:cNvSpPr/>
          <p:nvPr/>
        </p:nvSpPr>
        <p:spPr>
          <a:xfrm>
            <a:off x="6927104" y="4176174"/>
            <a:ext cx="4878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Notes:</a:t>
            </a:r>
          </a:p>
          <a:p>
            <a:pPr marL="342900" indent="-342900">
              <a:buAutoNum type="arabicPeriod"/>
            </a:pPr>
            <a:r>
              <a:rPr lang="en-CA" altLang="zh-CN" dirty="0"/>
              <a:t>In this graph, we only model the priors (not posteriors)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To compute the </a:t>
            </a:r>
            <a:r>
              <a:rPr lang="en-CA" altLang="zh-CN" dirty="0"/>
              <a:t>posteriors and all the parameters in this model, we implement variational inference, which resembles VAE.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62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021921" y="3899388"/>
            <a:ext cx="2058658" cy="65538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165183" y="3899388"/>
            <a:ext cx="2915396" cy="217961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165183" y="4740930"/>
            <a:ext cx="2550607" cy="133807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90814" y="5248671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2921" y="331961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18652" y="5850405"/>
                <a:ext cx="94653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2" y="5850405"/>
                <a:ext cx="946531" cy="457200"/>
              </a:xfrm>
              <a:prstGeom prst="ellipse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562016" y="613253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16" y="613253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2790616" y="5596400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564721" y="432616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21" y="432616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2793253" y="4783368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1709882" y="3008599"/>
            <a:ext cx="0" cy="3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79996" y="4393201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021922" y="4554769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5581642" y="4338907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42" y="4338907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351585" y="4567065"/>
            <a:ext cx="230057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30281" y="2421022"/>
            <a:ext cx="2388930" cy="253079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248" y="1978574"/>
            <a:ext cx="28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288863" y="4341277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3" y="4341277"/>
                <a:ext cx="575119" cy="457200"/>
              </a:xfrm>
              <a:prstGeom prst="ellipse">
                <a:avLst/>
              </a:prstGeom>
              <a:blipFill>
                <a:blip r:embed="rId7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249555" y="5260890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1470201" y="433846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01" y="4338465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1691918" y="4795665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1698801" y="3667341"/>
            <a:ext cx="11081" cy="67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1691918" y="5608619"/>
            <a:ext cx="0" cy="24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1481282" y="25513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82" y="2551399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026567" y="5596400"/>
            <a:ext cx="766685" cy="32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4416879" y="3319612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257273" y="5117626"/>
            <a:ext cx="1280528" cy="64222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4851979" y="25513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79" y="2551399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V="1">
            <a:off x="5080579" y="3008599"/>
            <a:ext cx="0" cy="3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122508" y="2421021"/>
            <a:ext cx="1947387" cy="168707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354474" y="2033639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C535E6-6B01-4BE9-97F1-1E2533010B99}"/>
              </a:ext>
            </a:extLst>
          </p:cNvPr>
          <p:cNvSpPr/>
          <p:nvPr/>
        </p:nvSpPr>
        <p:spPr>
          <a:xfrm>
            <a:off x="1937938" y="4594703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KLD</a:t>
            </a:r>
            <a:endParaRPr lang="en-CA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2AC097-58D0-45FB-87FD-E771CF0458F5}"/>
              </a:ext>
            </a:extLst>
          </p:cNvPr>
          <p:cNvSpPr/>
          <p:nvPr/>
        </p:nvSpPr>
        <p:spPr>
          <a:xfrm>
            <a:off x="1811270" y="3779091"/>
            <a:ext cx="159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3CFFAD-A261-4DCD-852D-B8EA0B7F41D6}"/>
              </a:ext>
            </a:extLst>
          </p:cNvPr>
          <p:cNvCxnSpPr>
            <a:cxnSpLocks/>
            <a:stCxn id="18" idx="2"/>
            <a:endCxn id="341" idx="6"/>
          </p:cNvCxnSpPr>
          <p:nvPr/>
        </p:nvCxnSpPr>
        <p:spPr>
          <a:xfrm flipH="1">
            <a:off x="1927401" y="4554768"/>
            <a:ext cx="637320" cy="1229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52">
            <a:extLst>
              <a:ext uri="{FF2B5EF4-FFF2-40B4-BE49-F238E27FC236}">
                <a16:creationId xmlns:a16="http://schemas.microsoft.com/office/drawing/2014/main" id="{643F6527-736E-427B-82FA-E9D48D64195A}"/>
              </a:ext>
            </a:extLst>
          </p:cNvPr>
          <p:cNvCxnSpPr>
            <a:cxnSpLocks/>
            <a:stCxn id="18" idx="2"/>
            <a:endCxn id="6" idx="2"/>
          </p:cNvCxnSpPr>
          <p:nvPr/>
        </p:nvCxnSpPr>
        <p:spPr>
          <a:xfrm rot="10800000">
            <a:off x="1709883" y="3667342"/>
            <a:ext cx="854839" cy="887427"/>
          </a:xfrm>
          <a:prstGeom prst="curvedConnector2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BC24E6A-0991-414F-BA6F-4F81EEEA027A}"/>
              </a:ext>
            </a:extLst>
          </p:cNvPr>
          <p:cNvSpPr/>
          <p:nvPr/>
        </p:nvSpPr>
        <p:spPr>
          <a:xfrm>
            <a:off x="3738590" y="156870"/>
            <a:ext cx="406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3600" dirty="0"/>
              <a:t>Variational Inference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D422048-8B17-47C0-93C8-CE9021096DD7}"/>
                  </a:ext>
                </a:extLst>
              </p:cNvPr>
              <p:cNvSpPr/>
              <p:nvPr/>
            </p:nvSpPr>
            <p:spPr>
              <a:xfrm>
                <a:off x="6737198" y="5134735"/>
                <a:ext cx="4878380" cy="199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Notes:</a:t>
                </a:r>
              </a:p>
              <a:p>
                <a:pPr marL="342900" indent="-342900">
                  <a:buAutoNum type="arabicPeriod"/>
                </a:pPr>
                <a:r>
                  <a:rPr lang="en-CA" altLang="zh-CN" dirty="0"/>
                  <a:t>I jump some parameters during inference to focus on the latent variables.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𝑝𝑙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D422048-8B17-47C0-93C8-CE9021096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98" y="5134735"/>
                <a:ext cx="4878380" cy="1993494"/>
              </a:xfrm>
              <a:prstGeom prst="rect">
                <a:avLst/>
              </a:prstGeom>
              <a:blipFill>
                <a:blip r:embed="rId11"/>
                <a:stretch>
                  <a:fillRect l="-1000" t="-15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8AC2FF-69CB-45B7-A17D-96824661BB60}"/>
                  </a:ext>
                </a:extLst>
              </p:cNvPr>
              <p:cNvSpPr/>
              <p:nvPr/>
            </p:nvSpPr>
            <p:spPr>
              <a:xfrm>
                <a:off x="6813935" y="1138790"/>
                <a:ext cx="4878380" cy="353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ELBO Loss:</a:t>
                </a:r>
              </a:p>
              <a:p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𝐾𝐿𝐷</m:t>
                    </m:r>
                    <m:d>
                      <m:dPr>
                        <m:endChr m:val="|"/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|"/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KL-divergence term shrinks each player representation towards a local shrinkage prior conditioning on the game context.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reconstruction loss encourages the sparsity of player embedding  by projecting the embeddings to the id of current on-the-ball 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8AC2FF-69CB-45B7-A17D-96824661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5" y="1138790"/>
                <a:ext cx="4878380" cy="3530647"/>
              </a:xfrm>
              <a:prstGeom prst="rect">
                <a:avLst/>
              </a:prstGeom>
              <a:blipFill>
                <a:blip r:embed="rId12"/>
                <a:stretch>
                  <a:fillRect l="-1125" t="-1036" r="-1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43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2931511" y="3083714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2035686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86" y="4489171"/>
                <a:ext cx="612021" cy="457200"/>
              </a:xfrm>
              <a:prstGeom prst="ellipse">
                <a:avLst/>
              </a:prstGeom>
              <a:blipFill>
                <a:blip r:embed="rId4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27183" y="148969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3160113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2341695" y="3083714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3681313" y="3083714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8153262" y="3083714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7087355" y="3083714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8153262" y="3083714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6588663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527183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2341697" y="3083714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54625" y="2189049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25" y="2189049"/>
                <a:ext cx="1407984" cy="646331"/>
              </a:xfrm>
              <a:prstGeom prst="rect">
                <a:avLst/>
              </a:prstGeom>
              <a:blipFill>
                <a:blip r:embed="rId1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45620" y="2179182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20" y="2179182"/>
                <a:ext cx="1407984" cy="646331"/>
              </a:xfrm>
              <a:prstGeom prst="rect">
                <a:avLst/>
              </a:prstGeom>
              <a:blipFill>
                <a:blip r:embed="rId13"/>
                <a:stretch>
                  <a:fillRect t="-3738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49270" y="2234718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270" y="2234718"/>
                <a:ext cx="1407984" cy="646331"/>
              </a:xfrm>
              <a:prstGeom prst="rect">
                <a:avLst/>
              </a:prstGeom>
              <a:blipFill>
                <a:blip r:embed="rId14"/>
                <a:stretch>
                  <a:fillRect t="-3774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6" y="3005959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Deterministic Player </a:t>
            </a:r>
            <a:r>
              <a:rPr lang="en-US" altLang="zh-CN" dirty="0"/>
              <a:t>E</a:t>
            </a:r>
            <a:r>
              <a:rPr lang="en-US" altLang="zh-CN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2D77-3D3A-024E-BFAF-A721D77053F9}"/>
              </a:ext>
            </a:extLst>
          </p:cNvPr>
          <p:cNvSpPr txBox="1"/>
          <p:nvPr/>
        </p:nvSpPr>
        <p:spPr>
          <a:xfrm>
            <a:off x="3272613" y="3328829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DE8A4-A5C6-B443-9FC3-CBE4B1703071}"/>
              </a:ext>
            </a:extLst>
          </p:cNvPr>
          <p:cNvCxnSpPr/>
          <p:nvPr/>
        </p:nvCxnSpPr>
        <p:spPr>
          <a:xfrm flipV="1">
            <a:off x="3801438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0703F4-FB7B-1C41-9DCC-5C64A7B56586}"/>
              </a:ext>
            </a:extLst>
          </p:cNvPr>
          <p:cNvSpPr txBox="1"/>
          <p:nvPr/>
        </p:nvSpPr>
        <p:spPr>
          <a:xfrm>
            <a:off x="5490121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68653-0901-FD44-B163-F450EDDFB697}"/>
              </a:ext>
            </a:extLst>
          </p:cNvPr>
          <p:cNvCxnSpPr/>
          <p:nvPr/>
        </p:nvCxnSpPr>
        <p:spPr>
          <a:xfrm flipV="1">
            <a:off x="5835721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89124C-006D-8B4E-ADB0-75D6531457E6}"/>
              </a:ext>
            </a:extLst>
          </p:cNvPr>
          <p:cNvSpPr txBox="1"/>
          <p:nvPr/>
        </p:nvSpPr>
        <p:spPr>
          <a:xfrm>
            <a:off x="7501004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BC28B-AFBB-B04A-8E45-C0A21B54F8AF}"/>
              </a:ext>
            </a:extLst>
          </p:cNvPr>
          <p:cNvCxnSpPr/>
          <p:nvPr/>
        </p:nvCxnSpPr>
        <p:spPr>
          <a:xfrm flipH="1" flipV="1">
            <a:off x="8147409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10EF90-D118-B244-9400-26B698FC9FE9}"/>
              </a:ext>
            </a:extLst>
          </p:cNvPr>
          <p:cNvSpPr txBox="1"/>
          <p:nvPr/>
        </p:nvSpPr>
        <p:spPr>
          <a:xfrm>
            <a:off x="838200" y="4304874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14969</TotalTime>
  <Words>1736</Words>
  <Application>Microsoft Office PowerPoint</Application>
  <PresentationFormat>Widescreen</PresentationFormat>
  <Paragraphs>451</Paragraphs>
  <Slides>28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Latent Representations for Players in Sports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gla68</cp:lastModifiedBy>
  <cp:revision>126</cp:revision>
  <dcterms:created xsi:type="dcterms:W3CDTF">2019-06-03T19:05:44Z</dcterms:created>
  <dcterms:modified xsi:type="dcterms:W3CDTF">2019-11-14T04:41:51Z</dcterms:modified>
</cp:coreProperties>
</file>