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9" r:id="rId2"/>
    <p:sldId id="264" r:id="rId3"/>
    <p:sldId id="272" r:id="rId4"/>
    <p:sldId id="270" r:id="rId5"/>
    <p:sldId id="271" r:id="rId6"/>
    <p:sldId id="265" r:id="rId7"/>
    <p:sldId id="260" r:id="rId8"/>
    <p:sldId id="266" r:id="rId9"/>
    <p:sldId id="267" r:id="rId10"/>
    <p:sldId id="262" r:id="rId11"/>
    <p:sldId id="257" r:id="rId12"/>
    <p:sldId id="275" r:id="rId13"/>
    <p:sldId id="258" r:id="rId14"/>
    <p:sldId id="273" r:id="rId15"/>
    <p:sldId id="276" r:id="rId16"/>
    <p:sldId id="274" r:id="rId17"/>
    <p:sldId id="269" r:id="rId18"/>
    <p:sldId id="263" r:id="rId19"/>
    <p:sldId id="268" r:id="rId20"/>
    <p:sldId id="256" r:id="rId21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65" autoAdjust="0"/>
    <p:restoredTop sz="94687"/>
  </p:normalViewPr>
  <p:slideViewPr>
    <p:cSldViewPr snapToGrid="0" snapToObjects="1">
      <p:cViewPr varScale="1">
        <p:scale>
          <a:sx n="74" d="100"/>
          <a:sy n="74" d="100"/>
        </p:scale>
        <p:origin x="78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11F93-F634-0940-AE61-6E004CE7C14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20713" y="1143000"/>
            <a:ext cx="8099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0179A-C464-9740-92FB-F9BD3178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7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ideal state action generation model can be used to learn a deterministic embedding for each player, using Yu-dong’s model.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99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Michael’s notes, bitbucket and http://</a:t>
            </a:r>
            <a:r>
              <a:rPr lang="en-US" dirty="0" err="1"/>
              <a:t>proceedings.mlr.press</a:t>
            </a:r>
            <a:r>
              <a:rPr lang="en-US" dirty="0"/>
              <a:t>/v97/gelada19a/gelada19a.pdf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15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46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07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8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6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6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2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4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3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0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5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0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6BDC7-1576-8046-92DA-C4BEC512896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6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68.png"/><Relationship Id="rId10" Type="http://schemas.openxmlformats.org/officeDocument/2006/relationships/image" Target="../media/image78.png"/><Relationship Id="rId4" Type="http://schemas.openxmlformats.org/officeDocument/2006/relationships/image" Target="../media/image67.png"/><Relationship Id="rId9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740.png"/><Relationship Id="rId5" Type="http://schemas.openxmlformats.org/officeDocument/2006/relationships/image" Target="../media/image83.jpeg"/><Relationship Id="rId10" Type="http://schemas.openxmlformats.org/officeDocument/2006/relationships/image" Target="../media/image730.png"/><Relationship Id="rId4" Type="http://schemas.openxmlformats.org/officeDocument/2006/relationships/image" Target="../media/image82.jpeg"/><Relationship Id="rId9" Type="http://schemas.openxmlformats.org/officeDocument/2006/relationships/image" Target="../media/image7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670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0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680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34" y="1110007"/>
            <a:ext cx="10078995" cy="2387600"/>
          </a:xfrm>
        </p:spPr>
        <p:txBody>
          <a:bodyPr>
            <a:normAutofit/>
          </a:bodyPr>
          <a:lstStyle/>
          <a:p>
            <a:r>
              <a:rPr lang="en-CA" altLang="zh-CN" dirty="0"/>
              <a:t>Latent Representations for Players in Sports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Oliver</a:t>
            </a:r>
            <a:r>
              <a:rPr lang="zh-CN" altLang="en-US" dirty="0"/>
              <a:t> </a:t>
            </a:r>
            <a:r>
              <a:rPr lang="en-US" altLang="zh-CN" dirty="0"/>
              <a:t>Schulte,</a:t>
            </a:r>
            <a:r>
              <a:rPr lang="zh-CN" altLang="en-US" dirty="0"/>
              <a:t> </a:t>
            </a:r>
            <a:r>
              <a:rPr lang="en-US" altLang="zh-CN" dirty="0"/>
              <a:t>Guiliang</a:t>
            </a:r>
            <a:r>
              <a:rPr lang="zh-CN" altLang="en-US" dirty="0"/>
              <a:t> </a:t>
            </a:r>
            <a:r>
              <a:rPr lang="en-US" altLang="zh-CN" dirty="0"/>
              <a:t>Liu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Yudong</a:t>
            </a:r>
            <a:r>
              <a:rPr lang="zh-CN" altLang="en-US" dirty="0"/>
              <a:t> </a:t>
            </a:r>
            <a:r>
              <a:rPr lang="en-US" altLang="zh-CN" dirty="0"/>
              <a:t>Luo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44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model: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Applying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Conditional</a:t>
            </a:r>
            <a:r>
              <a:rPr lang="zh-CN" altLang="en-US" dirty="0"/>
              <a:t> </a:t>
            </a:r>
            <a:r>
              <a:rPr lang="en-US" altLang="zh-CN" dirty="0"/>
              <a:t>Variational</a:t>
            </a:r>
            <a:r>
              <a:rPr lang="zh-CN" altLang="en-US" dirty="0"/>
              <a:t> </a:t>
            </a:r>
            <a:r>
              <a:rPr lang="en-US" altLang="zh-CN" dirty="0"/>
              <a:t>Recurrent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 err="1"/>
              <a:t>embeddings</a:t>
            </a:r>
            <a:r>
              <a:rPr lang="zh-CN" altLang="en-US" dirty="0"/>
              <a:t> </a:t>
            </a:r>
            <a:r>
              <a:rPr lang="en-US" altLang="zh-CN" dirty="0"/>
              <a:t>depends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r>
              <a:rPr lang="zh-CN" altLang="en-US" dirty="0"/>
              <a:t> </a:t>
            </a:r>
            <a:r>
              <a:rPr lang="en-US" altLang="zh-CN" dirty="0"/>
              <a:t>(conditional).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selected</a:t>
            </a:r>
            <a:r>
              <a:rPr lang="zh-CN" altLang="en-US" dirty="0"/>
              <a:t> </a:t>
            </a:r>
            <a:r>
              <a:rPr lang="en-US" altLang="zh-CN" dirty="0"/>
              <a:t>player,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 err="1"/>
              <a:t>embeddings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contexts.</a:t>
            </a:r>
          </a:p>
          <a:p>
            <a:pPr lvl="1"/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conditioning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players.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59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44" idx="6"/>
            <a:endCxn id="43" idx="1"/>
          </p:cNvCxnSpPr>
          <p:nvPr/>
        </p:nvCxnSpPr>
        <p:spPr>
          <a:xfrm>
            <a:off x="3942419" y="3484270"/>
            <a:ext cx="4276863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6" idx="2"/>
          </p:cNvCxnSpPr>
          <p:nvPr/>
        </p:nvCxnSpPr>
        <p:spPr>
          <a:xfrm rot="5400000" flipH="1" flipV="1">
            <a:off x="3899898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7"/>
            <a:endCxn id="6" idx="2"/>
          </p:cNvCxnSpPr>
          <p:nvPr/>
        </p:nvCxnSpPr>
        <p:spPr>
          <a:xfrm rot="16200000" flipV="1">
            <a:off x="4783914" y="3513681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908204" y="4076969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908204" y="2536267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184998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98" y="4972050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4451003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003" y="4972050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5918993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993" y="4972050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0"/>
            <a:endCxn id="4" idx="2"/>
          </p:cNvCxnSpPr>
          <p:nvPr/>
        </p:nvCxnSpPr>
        <p:spPr>
          <a:xfrm flipV="1">
            <a:off x="4679603" y="4424698"/>
            <a:ext cx="733996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5413599" y="4424698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4" idx="2"/>
          </p:cNvCxnSpPr>
          <p:nvPr/>
        </p:nvCxnSpPr>
        <p:spPr>
          <a:xfrm flipH="1" flipV="1">
            <a:off x="5413599" y="4424698"/>
            <a:ext cx="733994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5184998" y="334119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98" y="3341195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4" idx="0"/>
            <a:endCxn id="18" idx="4"/>
          </p:cNvCxnSpPr>
          <p:nvPr/>
        </p:nvCxnSpPr>
        <p:spPr>
          <a:xfrm flipH="1" flipV="1">
            <a:off x="5413599" y="3798396"/>
            <a:ext cx="1" cy="2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  <a:endCxn id="6" idx="2"/>
          </p:cNvCxnSpPr>
          <p:nvPr/>
        </p:nvCxnSpPr>
        <p:spPr>
          <a:xfrm flipV="1">
            <a:off x="5413599" y="2883995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5184998" y="17459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98" y="1745971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0"/>
            <a:endCxn id="34" idx="4"/>
          </p:cNvCxnSpPr>
          <p:nvPr/>
        </p:nvCxnSpPr>
        <p:spPr>
          <a:xfrm flipH="1" flipV="1">
            <a:off x="5413599" y="2203172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945760" y="2386965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760" y="2386965"/>
                <a:ext cx="2071688" cy="646331"/>
              </a:xfrm>
              <a:prstGeom prst="rect">
                <a:avLst/>
              </a:prstGeom>
              <a:blipFill>
                <a:blip r:embed="rId7"/>
                <a:stretch>
                  <a:fillRect l="-2353" t="-3774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147593" y="3937682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593" y="3937682"/>
                <a:ext cx="2071688" cy="646331"/>
              </a:xfrm>
              <a:prstGeom prst="rect">
                <a:avLst/>
              </a:prstGeom>
              <a:blipFill>
                <a:blip r:embed="rId8"/>
                <a:stretch>
                  <a:fillRect l="-2353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8219281" y="3311624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3367300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300" y="3255670"/>
                <a:ext cx="575119" cy="457200"/>
              </a:xfrm>
              <a:prstGeom prst="ellipse">
                <a:avLst/>
              </a:prstGeom>
              <a:blipFill>
                <a:blip r:embed="rId9"/>
                <a:stretch>
                  <a:fillRect l="-510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urved Connector 52"/>
          <p:cNvCxnSpPr>
            <a:stCxn id="44" idx="6"/>
            <a:endCxn id="6" idx="1"/>
          </p:cNvCxnSpPr>
          <p:nvPr/>
        </p:nvCxnSpPr>
        <p:spPr>
          <a:xfrm flipV="1">
            <a:off x="3942419" y="2710132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4" idx="6"/>
            <a:endCxn id="4" idx="1"/>
          </p:cNvCxnSpPr>
          <p:nvPr/>
        </p:nvCxnSpPr>
        <p:spPr>
          <a:xfrm>
            <a:off x="3942419" y="3484271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 flipV="1">
            <a:off x="5642199" y="3485489"/>
            <a:ext cx="2577083" cy="8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" idx="4"/>
            <a:endCxn id="43" idx="2"/>
          </p:cNvCxnSpPr>
          <p:nvPr/>
        </p:nvCxnSpPr>
        <p:spPr>
          <a:xfrm rot="5400000" flipH="1" flipV="1">
            <a:off x="5882390" y="2456565"/>
            <a:ext cx="1769898" cy="4175472"/>
          </a:xfrm>
          <a:prstGeom prst="curvedConnector3">
            <a:avLst>
              <a:gd name="adj1" fmla="val -29061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" idx="4"/>
            <a:endCxn id="43" idx="2"/>
          </p:cNvCxnSpPr>
          <p:nvPr/>
        </p:nvCxnSpPr>
        <p:spPr>
          <a:xfrm rot="5400000" flipH="1" flipV="1">
            <a:off x="6249387" y="2823563"/>
            <a:ext cx="1769898" cy="3441477"/>
          </a:xfrm>
          <a:prstGeom prst="curvedConnector3">
            <a:avLst>
              <a:gd name="adj1" fmla="val -1291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10124422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422" y="3255670"/>
                <a:ext cx="575119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 flipV="1">
            <a:off x="9490869" y="3484270"/>
            <a:ext cx="633552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endCxn id="94" idx="2"/>
          </p:cNvCxnSpPr>
          <p:nvPr/>
        </p:nvCxnSpPr>
        <p:spPr>
          <a:xfrm rot="5400000" flipH="1" flipV="1">
            <a:off x="10683786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97" idx="7"/>
            <a:endCxn id="94" idx="2"/>
          </p:cNvCxnSpPr>
          <p:nvPr/>
        </p:nvCxnSpPr>
        <p:spPr>
          <a:xfrm rot="16200000" flipV="1">
            <a:off x="11567802" y="3513681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11692092" y="4076969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1692092" y="2536267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11968886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886" y="4972050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 l="-14103" r="-128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11096497" y="4972050"/>
                <a:ext cx="59559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6497" y="4972050"/>
                <a:ext cx="595595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/>
              <p:cNvSpPr/>
              <p:nvPr/>
            </p:nvSpPr>
            <p:spPr>
              <a:xfrm>
                <a:off x="12702881" y="4972050"/>
                <a:ext cx="595596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881" y="4972050"/>
                <a:ext cx="595596" cy="457200"/>
              </a:xfrm>
              <a:prstGeom prst="ellipse">
                <a:avLst/>
              </a:prstGeom>
              <a:blipFill>
                <a:blip r:embed="rId13"/>
                <a:stretch>
                  <a:fillRect l="-297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96" idx="0"/>
            <a:endCxn id="92" idx="2"/>
          </p:cNvCxnSpPr>
          <p:nvPr/>
        </p:nvCxnSpPr>
        <p:spPr>
          <a:xfrm flipH="1" flipV="1">
            <a:off x="12197487" y="4424698"/>
            <a:ext cx="803192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0"/>
            <a:endCxn id="92" idx="2"/>
          </p:cNvCxnSpPr>
          <p:nvPr/>
        </p:nvCxnSpPr>
        <p:spPr>
          <a:xfrm flipV="1">
            <a:off x="11394295" y="4424698"/>
            <a:ext cx="803193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11897922" y="3396144"/>
                <a:ext cx="60188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7922" y="3396144"/>
                <a:ext cx="601885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stCxn id="92" idx="0"/>
            <a:endCxn id="100" idx="4"/>
          </p:cNvCxnSpPr>
          <p:nvPr/>
        </p:nvCxnSpPr>
        <p:spPr>
          <a:xfrm flipV="1">
            <a:off x="12197488" y="3853344"/>
            <a:ext cx="1377" cy="22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0" idx="0"/>
            <a:endCxn id="93" idx="2"/>
          </p:cNvCxnSpPr>
          <p:nvPr/>
        </p:nvCxnSpPr>
        <p:spPr>
          <a:xfrm flipH="1" flipV="1">
            <a:off x="12197488" y="2883996"/>
            <a:ext cx="1377" cy="51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/>
              <p:nvPr/>
            </p:nvSpPr>
            <p:spPr>
              <a:xfrm>
                <a:off x="11932026" y="1760313"/>
                <a:ext cx="53092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026" y="1760313"/>
                <a:ext cx="530920" cy="457200"/>
              </a:xfrm>
              <a:prstGeom prst="ellipse">
                <a:avLst/>
              </a:prstGeom>
              <a:blipFill>
                <a:blip r:embed="rId15"/>
                <a:stretch>
                  <a:fillRect l="-8889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stCxn id="94" idx="0"/>
          </p:cNvCxnSpPr>
          <p:nvPr/>
        </p:nvCxnSpPr>
        <p:spPr>
          <a:xfrm flipH="1" flipV="1">
            <a:off x="12197487" y="2203172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endCxn id="94" idx="1"/>
          </p:cNvCxnSpPr>
          <p:nvPr/>
        </p:nvCxnSpPr>
        <p:spPr>
          <a:xfrm flipV="1">
            <a:off x="10726307" y="2710132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endCxn id="92" idx="1"/>
          </p:cNvCxnSpPr>
          <p:nvPr/>
        </p:nvCxnSpPr>
        <p:spPr>
          <a:xfrm>
            <a:off x="10726307" y="3484271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94" idx="0"/>
            <a:endCxn id="92" idx="2"/>
          </p:cNvCxnSpPr>
          <p:nvPr/>
        </p:nvCxnSpPr>
        <p:spPr>
          <a:xfrm flipV="1">
            <a:off x="12197487" y="4424698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7840107" y="2878007"/>
                <a:ext cx="2223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107" y="2878007"/>
                <a:ext cx="2223470" cy="369332"/>
              </a:xfrm>
              <a:prstGeom prst="rect">
                <a:avLst/>
              </a:prstGeom>
              <a:blipFill>
                <a:blip r:embed="rId16"/>
                <a:stretch>
                  <a:fillRect l="-2192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450216" y="652432"/>
            <a:ext cx="655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Conditional</a:t>
            </a:r>
            <a:r>
              <a:rPr lang="zh-CN" altLang="en-US" sz="2400" dirty="0"/>
              <a:t> </a:t>
            </a:r>
            <a:r>
              <a:rPr lang="en-US" altLang="zh-CN" sz="2400" dirty="0"/>
              <a:t>Variational</a:t>
            </a:r>
            <a:r>
              <a:rPr lang="zh-CN" altLang="en-US" sz="2400" dirty="0"/>
              <a:t> </a:t>
            </a:r>
            <a:r>
              <a:rPr lang="en-US" altLang="zh-CN" sz="2400" dirty="0"/>
              <a:t>Recurrent</a:t>
            </a:r>
            <a:r>
              <a:rPr lang="zh-CN" altLang="en-US" sz="2400" dirty="0"/>
              <a:t> </a:t>
            </a:r>
            <a:r>
              <a:rPr lang="en-US" altLang="zh-CN" sz="2400" dirty="0"/>
              <a:t>Neural</a:t>
            </a:r>
            <a:r>
              <a:rPr lang="zh-CN" altLang="en-US" sz="2400" dirty="0"/>
              <a:t> </a:t>
            </a:r>
            <a:r>
              <a:rPr lang="en-US" altLang="zh-CN" sz="2400" dirty="0"/>
              <a:t>Network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7529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47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7" name="Curved Connector 71">
            <a:extLst>
              <a:ext uri="{FF2B5EF4-FFF2-40B4-BE49-F238E27FC236}">
                <a16:creationId xmlns:a16="http://schemas.microsoft.com/office/drawing/2014/main" id="{DD9553AE-47B0-4D0B-8D32-24549009C7C6}"/>
              </a:ext>
            </a:extLst>
          </p:cNvPr>
          <p:cNvCxnSpPr>
            <a:cxnSpLocks/>
            <a:stCxn id="94" idx="0"/>
            <a:endCxn id="93" idx="2"/>
          </p:cNvCxnSpPr>
          <p:nvPr/>
        </p:nvCxnSpPr>
        <p:spPr>
          <a:xfrm rot="16200000" flipV="1">
            <a:off x="10816686" y="4709814"/>
            <a:ext cx="2166780" cy="1605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Curved Connector 52">
            <a:extLst>
              <a:ext uri="{FF2B5EF4-FFF2-40B4-BE49-F238E27FC236}">
                <a16:creationId xmlns:a16="http://schemas.microsoft.com/office/drawing/2014/main" id="{5EDE2117-8ADE-4CF6-A9AD-D7B26E5CBA3F}"/>
              </a:ext>
            </a:extLst>
          </p:cNvPr>
          <p:cNvCxnSpPr>
            <a:cxnSpLocks/>
            <a:stCxn id="111" idx="0"/>
            <a:endCxn id="43" idx="0"/>
          </p:cNvCxnSpPr>
          <p:nvPr/>
        </p:nvCxnSpPr>
        <p:spPr>
          <a:xfrm rot="16200000" flipH="1">
            <a:off x="5485700" y="1508274"/>
            <a:ext cx="55954" cy="5209114"/>
          </a:xfrm>
          <a:prstGeom prst="curvedConnector3">
            <a:avLst>
              <a:gd name="adj1" fmla="val -914923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Curved Connector 71">
            <a:extLst>
              <a:ext uri="{FF2B5EF4-FFF2-40B4-BE49-F238E27FC236}">
                <a16:creationId xmlns:a16="http://schemas.microsoft.com/office/drawing/2014/main" id="{BFB9A173-90A0-4B0A-B12A-F7CE42580BA3}"/>
              </a:ext>
            </a:extLst>
          </p:cNvPr>
          <p:cNvCxnSpPr>
            <a:cxnSpLocks/>
            <a:stCxn id="95" idx="1"/>
            <a:endCxn id="93" idx="2"/>
          </p:cNvCxnSpPr>
          <p:nvPr/>
        </p:nvCxnSpPr>
        <p:spPr>
          <a:xfrm rot="5400000" flipH="1" flipV="1">
            <a:off x="10200542" y="4139365"/>
            <a:ext cx="2196415" cy="1186594"/>
          </a:xfrm>
          <a:prstGeom prst="curvedConnector3">
            <a:avLst>
              <a:gd name="adj1" fmla="val 90564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98EEA3E-9AB6-4035-9232-E9107907EFDB}"/>
              </a:ext>
            </a:extLst>
          </p:cNvPr>
          <p:cNvCxnSpPr>
            <a:cxnSpLocks/>
            <a:stCxn id="115" idx="6"/>
            <a:endCxn id="112" idx="2"/>
          </p:cNvCxnSpPr>
          <p:nvPr/>
        </p:nvCxnSpPr>
        <p:spPr>
          <a:xfrm>
            <a:off x="6461254" y="2194563"/>
            <a:ext cx="4227814" cy="4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cxnSpLocks/>
            <a:stCxn id="8" idx="1"/>
          </p:cNvCxnSpPr>
          <p:nvPr/>
        </p:nvCxnSpPr>
        <p:spPr>
          <a:xfrm rot="5400000" flipH="1" flipV="1">
            <a:off x="3009839" y="4212271"/>
            <a:ext cx="2138404" cy="1195435"/>
          </a:xfrm>
          <a:prstGeom prst="curvedConnector3">
            <a:avLst>
              <a:gd name="adj1" fmla="val 9396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3632731" y="4757206"/>
            <a:ext cx="2088054" cy="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715982" y="4906153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71363" y="3365451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4448157" y="580123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57" y="5801234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3414369" y="581223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369" y="5812235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5359984" y="578694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84" y="5786948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0"/>
            <a:endCxn id="4" idx="2"/>
          </p:cNvCxnSpPr>
          <p:nvPr/>
        </p:nvCxnSpPr>
        <p:spPr>
          <a:xfrm flipV="1">
            <a:off x="3642969" y="5253882"/>
            <a:ext cx="1578409" cy="55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4676757" y="5253882"/>
            <a:ext cx="544621" cy="5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4" idx="2"/>
          </p:cNvCxnSpPr>
          <p:nvPr/>
        </p:nvCxnSpPr>
        <p:spPr>
          <a:xfrm flipH="1" flipV="1">
            <a:off x="5221378" y="5253882"/>
            <a:ext cx="367206" cy="53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5002318" y="4086073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318" y="4086073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 l="-512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4" idx="0"/>
            <a:endCxn id="18" idx="4"/>
          </p:cNvCxnSpPr>
          <p:nvPr/>
        </p:nvCxnSpPr>
        <p:spPr>
          <a:xfrm flipV="1">
            <a:off x="5221378" y="4543273"/>
            <a:ext cx="9540" cy="36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4676759" y="3713180"/>
            <a:ext cx="554159" cy="37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4448159" y="263131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59" y="2631318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cxnSpLocks/>
            <a:stCxn id="6" idx="0"/>
            <a:endCxn id="34" idx="4"/>
          </p:cNvCxnSpPr>
          <p:nvPr/>
        </p:nvCxnSpPr>
        <p:spPr>
          <a:xfrm flipV="1">
            <a:off x="4676759" y="3088518"/>
            <a:ext cx="0" cy="27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482440" y="4140808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53" name="Curved Connector 52"/>
          <p:cNvCxnSpPr>
            <a:cxnSpLocks/>
            <a:stCxn id="111" idx="0"/>
            <a:endCxn id="6" idx="1"/>
          </p:cNvCxnSpPr>
          <p:nvPr/>
        </p:nvCxnSpPr>
        <p:spPr>
          <a:xfrm rot="5400000" flipH="1" flipV="1">
            <a:off x="3267472" y="3180964"/>
            <a:ext cx="545538" cy="126224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cxnSpLocks/>
            <a:stCxn id="111" idx="4"/>
            <a:endCxn id="324" idx="1"/>
          </p:cNvCxnSpPr>
          <p:nvPr/>
        </p:nvCxnSpPr>
        <p:spPr>
          <a:xfrm rot="16200000" flipH="1">
            <a:off x="2989436" y="4461737"/>
            <a:ext cx="537964" cy="698597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>
            <a:off x="5459518" y="4314673"/>
            <a:ext cx="2022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" idx="4"/>
            <a:endCxn id="43" idx="2"/>
          </p:cNvCxnSpPr>
          <p:nvPr/>
        </p:nvCxnSpPr>
        <p:spPr>
          <a:xfrm rot="5400000" flipH="1" flipV="1">
            <a:off x="4990152" y="3141353"/>
            <a:ext cx="1780898" cy="4475265"/>
          </a:xfrm>
          <a:prstGeom prst="curvedConnector3">
            <a:avLst>
              <a:gd name="adj1" fmla="val -1283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" idx="4"/>
            <a:endCxn id="43" idx="2"/>
          </p:cNvCxnSpPr>
          <p:nvPr/>
        </p:nvCxnSpPr>
        <p:spPr>
          <a:xfrm rot="5400000" flipH="1" flipV="1">
            <a:off x="5512546" y="3652747"/>
            <a:ext cx="1769898" cy="3441477"/>
          </a:xfrm>
          <a:prstGeom prst="curvedConnector3">
            <a:avLst>
              <a:gd name="adj1" fmla="val -1291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9387581" y="4084854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581" y="4084854"/>
                <a:ext cx="575119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 flipV="1">
            <a:off x="8754028" y="4313454"/>
            <a:ext cx="633552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10955251" y="4906153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11386650" y="3286725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11642379" y="5801234"/>
                <a:ext cx="53145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379" y="5801234"/>
                <a:ext cx="531451" cy="457200"/>
              </a:xfrm>
              <a:prstGeom prst="ellipse">
                <a:avLst/>
              </a:prstGeom>
              <a:blipFill>
                <a:blip r:embed="rId9"/>
                <a:stretch>
                  <a:fillRect l="-555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10618229" y="5763914"/>
                <a:ext cx="59559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229" y="5763914"/>
                <a:ext cx="595595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/>
              <p:cNvSpPr/>
              <p:nvPr/>
            </p:nvSpPr>
            <p:spPr>
              <a:xfrm>
                <a:off x="12737987" y="5766767"/>
                <a:ext cx="595596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7987" y="5766767"/>
                <a:ext cx="595596" cy="457200"/>
              </a:xfrm>
              <a:prstGeom prst="ellipse">
                <a:avLst/>
              </a:prstGeom>
              <a:blipFill>
                <a:blip r:embed="rId11"/>
                <a:stretch>
                  <a:fillRect l="-400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cxnSpLocks/>
            <a:stCxn id="95" idx="0"/>
            <a:endCxn id="166" idx="2"/>
          </p:cNvCxnSpPr>
          <p:nvPr/>
        </p:nvCxnSpPr>
        <p:spPr>
          <a:xfrm flipV="1">
            <a:off x="10916027" y="5253882"/>
            <a:ext cx="1651754" cy="51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0"/>
            <a:endCxn id="92" idx="2"/>
          </p:cNvCxnSpPr>
          <p:nvPr/>
        </p:nvCxnSpPr>
        <p:spPr>
          <a:xfrm flipV="1">
            <a:off x="10916027" y="5253882"/>
            <a:ext cx="544620" cy="51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11106511" y="4133918"/>
                <a:ext cx="71131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6511" y="4133918"/>
                <a:ext cx="711311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cxnSpLocks/>
            <a:stCxn id="92" idx="0"/>
            <a:endCxn id="100" idx="4"/>
          </p:cNvCxnSpPr>
          <p:nvPr/>
        </p:nvCxnSpPr>
        <p:spPr>
          <a:xfrm flipV="1">
            <a:off x="11460647" y="4591118"/>
            <a:ext cx="1520" cy="31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cxnSpLocks/>
            <a:stCxn id="100" idx="0"/>
            <a:endCxn id="93" idx="2"/>
          </p:cNvCxnSpPr>
          <p:nvPr/>
        </p:nvCxnSpPr>
        <p:spPr>
          <a:xfrm flipV="1">
            <a:off x="11462167" y="3634454"/>
            <a:ext cx="429879" cy="499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/>
              <p:nvPr/>
            </p:nvSpPr>
            <p:spPr>
              <a:xfrm>
                <a:off x="11642379" y="2607725"/>
                <a:ext cx="53092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379" y="2607725"/>
                <a:ext cx="530920" cy="457200"/>
              </a:xfrm>
              <a:prstGeom prst="ellipse">
                <a:avLst/>
              </a:prstGeom>
              <a:blipFill>
                <a:blip r:embed="rId13"/>
                <a:stretch>
                  <a:fillRect l="-1000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cxnSpLocks/>
            <a:stCxn id="93" idx="0"/>
            <a:endCxn id="103" idx="4"/>
          </p:cNvCxnSpPr>
          <p:nvPr/>
        </p:nvCxnSpPr>
        <p:spPr>
          <a:xfrm flipV="1">
            <a:off x="11892046" y="3064925"/>
            <a:ext cx="15793" cy="22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cxnSpLocks/>
            <a:stCxn id="86" idx="6"/>
            <a:endCxn id="93" idx="1"/>
          </p:cNvCxnSpPr>
          <p:nvPr/>
        </p:nvCxnSpPr>
        <p:spPr>
          <a:xfrm flipV="1">
            <a:off x="9962700" y="3460590"/>
            <a:ext cx="1423950" cy="852864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endCxn id="92" idx="1"/>
          </p:cNvCxnSpPr>
          <p:nvPr/>
        </p:nvCxnSpPr>
        <p:spPr>
          <a:xfrm>
            <a:off x="9989466" y="4313455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cxnSpLocks/>
            <a:stCxn id="94" idx="0"/>
            <a:endCxn id="92" idx="2"/>
          </p:cNvCxnSpPr>
          <p:nvPr/>
        </p:nvCxnSpPr>
        <p:spPr>
          <a:xfrm flipH="1" flipV="1">
            <a:off x="11460647" y="5253882"/>
            <a:ext cx="447458" cy="5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cxnSpLocks/>
            <a:stCxn id="18" idx="6"/>
            <a:endCxn id="123" idx="2"/>
          </p:cNvCxnSpPr>
          <p:nvPr/>
        </p:nvCxnSpPr>
        <p:spPr>
          <a:xfrm flipV="1">
            <a:off x="5459518" y="2426235"/>
            <a:ext cx="2112926" cy="1888438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/>
              <p:cNvSpPr/>
              <p:nvPr/>
            </p:nvSpPr>
            <p:spPr>
              <a:xfrm>
                <a:off x="7804897" y="301642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897" y="3016428"/>
                <a:ext cx="457200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/>
              <p:cNvSpPr/>
              <p:nvPr/>
            </p:nvSpPr>
            <p:spPr>
              <a:xfrm>
                <a:off x="8461519" y="301642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Oval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519" y="3016428"/>
                <a:ext cx="457200" cy="457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cxnSpLocks/>
            <a:stCxn id="54" idx="0"/>
            <a:endCxn id="123" idx="2"/>
          </p:cNvCxnSpPr>
          <p:nvPr/>
        </p:nvCxnSpPr>
        <p:spPr>
          <a:xfrm flipH="1" flipV="1">
            <a:off x="7572444" y="2426235"/>
            <a:ext cx="1117675" cy="59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  <a:stCxn id="52" idx="0"/>
            <a:endCxn id="123" idx="2"/>
          </p:cNvCxnSpPr>
          <p:nvPr/>
        </p:nvCxnSpPr>
        <p:spPr>
          <a:xfrm flipH="1" flipV="1">
            <a:off x="7572444" y="2426235"/>
            <a:ext cx="461053" cy="59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/>
            <a:stCxn id="292" idx="0"/>
            <a:endCxn id="65" idx="4"/>
          </p:cNvCxnSpPr>
          <p:nvPr/>
        </p:nvCxnSpPr>
        <p:spPr>
          <a:xfrm flipV="1">
            <a:off x="7575609" y="1357901"/>
            <a:ext cx="688" cy="19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/>
              <p:cNvSpPr/>
              <p:nvPr/>
            </p:nvSpPr>
            <p:spPr>
              <a:xfrm>
                <a:off x="7347697" y="90070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697" y="900701"/>
                <a:ext cx="457200" cy="457200"/>
              </a:xfrm>
              <a:prstGeom prst="ellipse">
                <a:avLst/>
              </a:prstGeom>
              <a:blipFill>
                <a:blip r:embed="rId16"/>
                <a:stretch>
                  <a:fillRect l="-2564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ounded Rectangle 69"/>
          <p:cNvSpPr/>
          <p:nvPr/>
        </p:nvSpPr>
        <p:spPr>
          <a:xfrm>
            <a:off x="13672794" y="2020698"/>
            <a:ext cx="1140580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72" name="Curved Connector 71"/>
          <p:cNvCxnSpPr>
            <a:cxnSpLocks/>
            <a:stCxn id="233" idx="6"/>
            <a:endCxn id="70" idx="2"/>
          </p:cNvCxnSpPr>
          <p:nvPr/>
        </p:nvCxnSpPr>
        <p:spPr>
          <a:xfrm flipV="1">
            <a:off x="12945459" y="2368427"/>
            <a:ext cx="1297625" cy="1988399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/>
              <p:cNvSpPr/>
              <p:nvPr/>
            </p:nvSpPr>
            <p:spPr>
              <a:xfrm>
                <a:off x="14381265" y="2707789"/>
                <a:ext cx="53739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1265" y="2707789"/>
                <a:ext cx="537390" cy="457200"/>
              </a:xfrm>
              <a:prstGeom prst="ellipse">
                <a:avLst/>
              </a:prstGeom>
              <a:blipFill>
                <a:blip r:embed="rId17"/>
                <a:stretch>
                  <a:fillRect l="-439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/>
              <p:cNvSpPr/>
              <p:nvPr/>
            </p:nvSpPr>
            <p:spPr>
              <a:xfrm>
                <a:off x="15195451" y="2707789"/>
                <a:ext cx="541734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Oval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5451" y="2707789"/>
                <a:ext cx="541734" cy="457200"/>
              </a:xfrm>
              <a:prstGeom prst="ellipse">
                <a:avLst/>
              </a:prstGeom>
              <a:blipFill>
                <a:blip r:embed="rId18"/>
                <a:stretch>
                  <a:fillRect l="-2174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/>
          <p:cNvCxnSpPr>
            <a:cxnSpLocks/>
            <a:endCxn id="70" idx="2"/>
          </p:cNvCxnSpPr>
          <p:nvPr/>
        </p:nvCxnSpPr>
        <p:spPr>
          <a:xfrm flipH="1" flipV="1">
            <a:off x="14243084" y="2368427"/>
            <a:ext cx="1265502" cy="33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70" idx="2"/>
          </p:cNvCxnSpPr>
          <p:nvPr/>
        </p:nvCxnSpPr>
        <p:spPr>
          <a:xfrm flipH="1" flipV="1">
            <a:off x="14243084" y="2368427"/>
            <a:ext cx="476184" cy="33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14178189" y="1737363"/>
            <a:ext cx="1" cy="33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/>
              <p:cNvSpPr/>
              <p:nvPr/>
            </p:nvSpPr>
            <p:spPr>
              <a:xfrm>
                <a:off x="13811244" y="1280163"/>
                <a:ext cx="59554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Oval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44" y="1280163"/>
                <a:ext cx="595545" cy="457200"/>
              </a:xfrm>
              <a:prstGeom prst="ellipse">
                <a:avLst/>
              </a:prstGeom>
              <a:blipFill>
                <a:blip r:embed="rId19"/>
                <a:stretch>
                  <a:fillRect l="-900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6599435" y="832768"/>
            <a:ext cx="2634337" cy="2745703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327915" y="2463260"/>
            <a:ext cx="2592942" cy="225265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27861" y="1755340"/>
            <a:ext cx="281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ELBO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(KLD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reconstruction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340201" y="419685"/>
            <a:ext cx="3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TD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Loss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(rewards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are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applied)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/>
              <p:nvPr/>
            </p:nvSpPr>
            <p:spPr>
              <a:xfrm>
                <a:off x="2621560" y="4084854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560" y="4084854"/>
                <a:ext cx="575119" cy="457200"/>
              </a:xfrm>
              <a:prstGeom prst="ellipse">
                <a:avLst/>
              </a:prstGeom>
              <a:blipFill>
                <a:blip r:embed="rId20"/>
                <a:stretch>
                  <a:fillRect l="-5155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E57D0DD-A763-4D02-8214-D3DE311C8F58}"/>
                  </a:ext>
                </a:extLst>
              </p:cNvPr>
              <p:cNvSpPr/>
              <p:nvPr/>
            </p:nvSpPr>
            <p:spPr>
              <a:xfrm>
                <a:off x="10689068" y="200606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E57D0DD-A763-4D02-8214-D3DE311C8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068" y="2006060"/>
                <a:ext cx="575119" cy="45720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7FF276F-35D0-4F7A-934B-85B2883FB1E7}"/>
              </a:ext>
            </a:extLst>
          </p:cNvPr>
          <p:cNvCxnSpPr>
            <a:cxnSpLocks/>
            <a:stCxn id="112" idx="6"/>
            <a:endCxn id="70" idx="1"/>
          </p:cNvCxnSpPr>
          <p:nvPr/>
        </p:nvCxnSpPr>
        <p:spPr>
          <a:xfrm flipV="1">
            <a:off x="11264187" y="2194563"/>
            <a:ext cx="2408607" cy="4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BE16948-2597-471F-B4A9-5A957C6D0A22}"/>
                  </a:ext>
                </a:extLst>
              </p:cNvPr>
              <p:cNvSpPr/>
              <p:nvPr/>
            </p:nvSpPr>
            <p:spPr>
              <a:xfrm>
                <a:off x="5886135" y="1965963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BE16948-2597-471F-B4A9-5A957C6D0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135" y="1965963"/>
                <a:ext cx="575119" cy="457200"/>
              </a:xfrm>
              <a:prstGeom prst="ellipse">
                <a:avLst/>
              </a:prstGeom>
              <a:blipFill>
                <a:blip r:embed="rId22"/>
                <a:stretch>
                  <a:fillRect l="-618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B4972E9-6917-4287-AFC0-F2AA6D683663}"/>
              </a:ext>
            </a:extLst>
          </p:cNvPr>
          <p:cNvCxnSpPr>
            <a:cxnSpLocks/>
            <a:stCxn id="115" idx="6"/>
            <a:endCxn id="123" idx="1"/>
          </p:cNvCxnSpPr>
          <p:nvPr/>
        </p:nvCxnSpPr>
        <p:spPr>
          <a:xfrm>
            <a:off x="6461254" y="2194563"/>
            <a:ext cx="475396" cy="5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ounded Rectangle 42">
            <a:extLst>
              <a:ext uri="{FF2B5EF4-FFF2-40B4-BE49-F238E27FC236}">
                <a16:creationId xmlns:a16="http://schemas.microsoft.com/office/drawing/2014/main" id="{C2B7C6AA-E834-48B2-8990-2FF11D48FC3E}"/>
              </a:ext>
            </a:extLst>
          </p:cNvPr>
          <p:cNvSpPr/>
          <p:nvPr/>
        </p:nvSpPr>
        <p:spPr>
          <a:xfrm>
            <a:off x="6936650" y="2078506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sp>
        <p:nvSpPr>
          <p:cNvPr id="166" name="Rounded Rectangle 91">
            <a:extLst>
              <a:ext uri="{FF2B5EF4-FFF2-40B4-BE49-F238E27FC236}">
                <a16:creationId xmlns:a16="http://schemas.microsoft.com/office/drawing/2014/main" id="{674B4B38-46A6-4EA4-B36E-68D899B320CB}"/>
              </a:ext>
            </a:extLst>
          </p:cNvPr>
          <p:cNvSpPr/>
          <p:nvPr/>
        </p:nvSpPr>
        <p:spPr>
          <a:xfrm>
            <a:off x="12062385" y="4906153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Encoder</a:t>
            </a:r>
            <a:endParaRPr lang="en-US" dirty="0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8BBE88D8-1020-490D-9E96-155EFC84909D}"/>
              </a:ext>
            </a:extLst>
          </p:cNvPr>
          <p:cNvCxnSpPr>
            <a:cxnSpLocks/>
            <a:stCxn id="94" idx="0"/>
            <a:endCxn id="166" idx="2"/>
          </p:cNvCxnSpPr>
          <p:nvPr/>
        </p:nvCxnSpPr>
        <p:spPr>
          <a:xfrm flipV="1">
            <a:off x="11908105" y="5253882"/>
            <a:ext cx="659676" cy="5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DE0B2B51-0074-4395-AF80-B30A25C1414C}"/>
              </a:ext>
            </a:extLst>
          </p:cNvPr>
          <p:cNvCxnSpPr>
            <a:cxnSpLocks/>
            <a:stCxn id="96" idx="0"/>
            <a:endCxn id="166" idx="2"/>
          </p:cNvCxnSpPr>
          <p:nvPr/>
        </p:nvCxnSpPr>
        <p:spPr>
          <a:xfrm flipH="1" flipV="1">
            <a:off x="12567781" y="5253882"/>
            <a:ext cx="468004" cy="51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114CE05-A9E1-449D-8C56-08D4B6D7064A}"/>
                  </a:ext>
                </a:extLst>
              </p:cNvPr>
              <p:cNvSpPr/>
              <p:nvPr/>
            </p:nvSpPr>
            <p:spPr>
              <a:xfrm>
                <a:off x="12192314" y="4128226"/>
                <a:ext cx="75314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114CE05-A9E1-449D-8C56-08D4B6D70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314" y="4128226"/>
                <a:ext cx="753145" cy="45720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E560701-D443-4325-86C5-B96D511148B6}"/>
              </a:ext>
            </a:extLst>
          </p:cNvPr>
          <p:cNvCxnSpPr>
            <a:cxnSpLocks/>
            <a:stCxn id="233" idx="0"/>
            <a:endCxn id="93" idx="2"/>
          </p:cNvCxnSpPr>
          <p:nvPr/>
        </p:nvCxnSpPr>
        <p:spPr>
          <a:xfrm flipH="1" flipV="1">
            <a:off x="11892046" y="3634454"/>
            <a:ext cx="676841" cy="49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9D3A481F-4093-4AF7-A6CE-EBDDB916DB4C}"/>
              </a:ext>
            </a:extLst>
          </p:cNvPr>
          <p:cNvCxnSpPr>
            <a:cxnSpLocks/>
            <a:stCxn id="166" idx="0"/>
            <a:endCxn id="233" idx="4"/>
          </p:cNvCxnSpPr>
          <p:nvPr/>
        </p:nvCxnSpPr>
        <p:spPr>
          <a:xfrm flipV="1">
            <a:off x="12567781" y="4585426"/>
            <a:ext cx="1106" cy="32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Rounded Rectangle 42">
            <a:extLst>
              <a:ext uri="{FF2B5EF4-FFF2-40B4-BE49-F238E27FC236}">
                <a16:creationId xmlns:a16="http://schemas.microsoft.com/office/drawing/2014/main" id="{3CBC6BB7-87B2-4674-8DDA-A415EC133C56}"/>
              </a:ext>
            </a:extLst>
          </p:cNvPr>
          <p:cNvSpPr/>
          <p:nvPr/>
        </p:nvSpPr>
        <p:spPr>
          <a:xfrm>
            <a:off x="6782106" y="1552492"/>
            <a:ext cx="158700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 Layer</a:t>
            </a: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8C24D35-5BE3-45AE-B4A6-01B12BBAEC98}"/>
              </a:ext>
            </a:extLst>
          </p:cNvPr>
          <p:cNvCxnSpPr>
            <a:cxnSpLocks/>
            <a:stCxn id="123" idx="0"/>
            <a:endCxn id="292" idx="2"/>
          </p:cNvCxnSpPr>
          <p:nvPr/>
        </p:nvCxnSpPr>
        <p:spPr>
          <a:xfrm flipV="1">
            <a:off x="7572444" y="1900221"/>
            <a:ext cx="3165" cy="17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4" name="Rounded Rectangle 91">
            <a:extLst>
              <a:ext uri="{FF2B5EF4-FFF2-40B4-BE49-F238E27FC236}">
                <a16:creationId xmlns:a16="http://schemas.microsoft.com/office/drawing/2014/main" id="{90AA6F13-EA9A-483D-9B77-DFF5823F3937}"/>
              </a:ext>
            </a:extLst>
          </p:cNvPr>
          <p:cNvSpPr/>
          <p:nvPr/>
        </p:nvSpPr>
        <p:spPr>
          <a:xfrm>
            <a:off x="3607717" y="4906153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/>
              <p:nvPr/>
            </p:nvSpPr>
            <p:spPr>
              <a:xfrm>
                <a:off x="3892632" y="4084853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632" y="4084853"/>
                <a:ext cx="457200" cy="457200"/>
              </a:xfrm>
              <a:prstGeom prst="ellipse">
                <a:avLst/>
              </a:prstGeom>
              <a:blipFill>
                <a:blip r:embed="rId24"/>
                <a:stretch>
                  <a:fillRect l="-38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64220E7F-C80B-4659-882C-AEE2562DFDE8}"/>
              </a:ext>
            </a:extLst>
          </p:cNvPr>
          <p:cNvCxnSpPr>
            <a:cxnSpLocks/>
            <a:stCxn id="324" idx="0"/>
            <a:endCxn id="341" idx="4"/>
          </p:cNvCxnSpPr>
          <p:nvPr/>
        </p:nvCxnSpPr>
        <p:spPr>
          <a:xfrm flipV="1">
            <a:off x="4113113" y="4542053"/>
            <a:ext cx="8119" cy="36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08F00D03-0EBD-42DD-839E-4DE093D6E1BD}"/>
              </a:ext>
            </a:extLst>
          </p:cNvPr>
          <p:cNvCxnSpPr>
            <a:cxnSpLocks/>
            <a:stCxn id="341" idx="1"/>
            <a:endCxn id="6" idx="2"/>
          </p:cNvCxnSpPr>
          <p:nvPr/>
        </p:nvCxnSpPr>
        <p:spPr>
          <a:xfrm flipV="1">
            <a:off x="3959587" y="3713180"/>
            <a:ext cx="717172" cy="43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65BCD5BB-646F-4B1B-8683-313D305DDC03}"/>
              </a:ext>
            </a:extLst>
          </p:cNvPr>
          <p:cNvCxnSpPr>
            <a:cxnSpLocks/>
            <a:stCxn id="8" idx="0"/>
            <a:endCxn id="324" idx="2"/>
          </p:cNvCxnSpPr>
          <p:nvPr/>
        </p:nvCxnSpPr>
        <p:spPr>
          <a:xfrm flipV="1">
            <a:off x="3642969" y="5253882"/>
            <a:ext cx="470144" cy="55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175C1272-5A27-412C-8F15-864872D0F905}"/>
              </a:ext>
            </a:extLst>
          </p:cNvPr>
          <p:cNvCxnSpPr>
            <a:cxnSpLocks/>
            <a:stCxn id="7" idx="0"/>
            <a:endCxn id="324" idx="2"/>
          </p:cNvCxnSpPr>
          <p:nvPr/>
        </p:nvCxnSpPr>
        <p:spPr>
          <a:xfrm flipH="1" flipV="1">
            <a:off x="4113113" y="5253882"/>
            <a:ext cx="563644" cy="5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636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Curved Connector 52">
            <a:extLst>
              <a:ext uri="{FF2B5EF4-FFF2-40B4-BE49-F238E27FC236}">
                <a16:creationId xmlns:a16="http://schemas.microsoft.com/office/drawing/2014/main" id="{3E2797E6-79C9-49B2-B81D-F84397A9B38B}"/>
              </a:ext>
            </a:extLst>
          </p:cNvPr>
          <p:cNvCxnSpPr>
            <a:cxnSpLocks/>
            <a:stCxn id="8" idx="6"/>
            <a:endCxn id="288" idx="2"/>
          </p:cNvCxnSpPr>
          <p:nvPr/>
        </p:nvCxnSpPr>
        <p:spPr>
          <a:xfrm flipV="1">
            <a:off x="2501485" y="2712044"/>
            <a:ext cx="3169970" cy="277587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cxnSpLocks/>
            <a:stCxn id="8" idx="6"/>
            <a:endCxn id="43" idx="2"/>
          </p:cNvCxnSpPr>
          <p:nvPr/>
        </p:nvCxnSpPr>
        <p:spPr>
          <a:xfrm flipV="1">
            <a:off x="2501485" y="4173948"/>
            <a:ext cx="2798319" cy="1313970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774828" y="4681689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Posterior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79717" y="3151952"/>
            <a:ext cx="127392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/>
              <p:cNvSpPr/>
              <p:nvPr/>
            </p:nvSpPr>
            <p:spPr>
              <a:xfrm>
                <a:off x="2044285" y="525931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285" y="5259318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/>
              <p:cNvSpPr/>
              <p:nvPr/>
            </p:nvSpPr>
            <p:spPr>
              <a:xfrm>
                <a:off x="3146030" y="556555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030" y="5565555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 l="-38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cxnSpLocks/>
            <a:stCxn id="9" idx="0"/>
            <a:endCxn id="4" idx="2"/>
          </p:cNvCxnSpPr>
          <p:nvPr/>
        </p:nvCxnSpPr>
        <p:spPr>
          <a:xfrm flipV="1">
            <a:off x="3374630" y="5029418"/>
            <a:ext cx="2636" cy="53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/>
              <p:cNvSpPr/>
              <p:nvPr/>
            </p:nvSpPr>
            <p:spPr>
              <a:xfrm>
                <a:off x="3148735" y="3759187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735" y="3759187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 l="-1153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cxnSpLocks/>
            <a:stCxn id="4" idx="0"/>
            <a:endCxn id="18" idx="4"/>
          </p:cNvCxnSpPr>
          <p:nvPr/>
        </p:nvCxnSpPr>
        <p:spPr>
          <a:xfrm flipV="1">
            <a:off x="3377266" y="4216387"/>
            <a:ext cx="69" cy="46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2816678" y="3499681"/>
            <a:ext cx="560657" cy="25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6" idx="0"/>
            <a:endCxn id="58" idx="4"/>
          </p:cNvCxnSpPr>
          <p:nvPr/>
        </p:nvCxnSpPr>
        <p:spPr>
          <a:xfrm flipV="1">
            <a:off x="2816678" y="2902492"/>
            <a:ext cx="0" cy="24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664010" y="3826219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>
            <a:off x="3605935" y="3987787"/>
            <a:ext cx="1058075" cy="1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Oval 85"/>
              <p:cNvSpPr/>
              <p:nvPr/>
            </p:nvSpPr>
            <p:spPr>
              <a:xfrm>
                <a:off x="6572526" y="3771926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526" y="3771926"/>
                <a:ext cx="575119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>
            <a:off x="5935598" y="4000084"/>
            <a:ext cx="636928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7472978" y="4737374"/>
            <a:ext cx="70976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7726440" y="3151952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</a:t>
            </a:r>
            <a:endParaRPr lang="en-US" dirty="0"/>
          </a:p>
        </p:txBody>
      </p:sp>
      <p:cxnSp>
        <p:nvCxnSpPr>
          <p:cNvPr id="97" name="Straight Arrow Connector 96"/>
          <p:cNvCxnSpPr>
            <a:cxnSpLocks/>
            <a:stCxn id="108" idx="7"/>
            <a:endCxn id="188" idx="2"/>
          </p:cNvCxnSpPr>
          <p:nvPr/>
        </p:nvCxnSpPr>
        <p:spPr>
          <a:xfrm flipV="1">
            <a:off x="8027852" y="5085103"/>
            <a:ext cx="917218" cy="25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  <a:stCxn id="108" idx="0"/>
            <a:endCxn id="92" idx="2"/>
          </p:cNvCxnSpPr>
          <p:nvPr/>
        </p:nvCxnSpPr>
        <p:spPr>
          <a:xfrm flipH="1" flipV="1">
            <a:off x="7827861" y="5085103"/>
            <a:ext cx="2862" cy="19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Oval 99"/>
              <p:cNvSpPr/>
              <p:nvPr/>
            </p:nvSpPr>
            <p:spPr>
              <a:xfrm>
                <a:off x="7471432" y="3909454"/>
                <a:ext cx="71131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432" y="3909454"/>
                <a:ext cx="711311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cxnSpLocks/>
            <a:stCxn id="92" idx="0"/>
            <a:endCxn id="100" idx="4"/>
          </p:cNvCxnSpPr>
          <p:nvPr/>
        </p:nvCxnSpPr>
        <p:spPr>
          <a:xfrm flipH="1" flipV="1">
            <a:off x="7827088" y="4366654"/>
            <a:ext cx="773" cy="37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cxnSpLocks/>
            <a:stCxn id="100" idx="0"/>
            <a:endCxn id="93" idx="2"/>
          </p:cNvCxnSpPr>
          <p:nvPr/>
        </p:nvCxnSpPr>
        <p:spPr>
          <a:xfrm flipV="1">
            <a:off x="7827088" y="3499681"/>
            <a:ext cx="501790" cy="40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cxnSpLocks/>
            <a:stCxn id="93" idx="0"/>
            <a:endCxn id="161" idx="4"/>
          </p:cNvCxnSpPr>
          <p:nvPr/>
        </p:nvCxnSpPr>
        <p:spPr>
          <a:xfrm flipV="1">
            <a:off x="8328878" y="2902492"/>
            <a:ext cx="0" cy="24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948410" y="2238796"/>
            <a:ext cx="1782132" cy="225265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77154" y="1530876"/>
            <a:ext cx="281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ELBO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(KLD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reconstruction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loss)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/>
              <p:nvPr/>
            </p:nvSpPr>
            <p:spPr>
              <a:xfrm>
                <a:off x="770853" y="386039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53" y="3860390"/>
                <a:ext cx="575119" cy="457200"/>
              </a:xfrm>
              <a:prstGeom prst="ellipse">
                <a:avLst/>
              </a:prstGeom>
              <a:blipFill>
                <a:blip r:embed="rId8"/>
                <a:stretch>
                  <a:fillRect l="-510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114CE05-A9E1-449D-8C56-08D4B6D7064A}"/>
                  </a:ext>
                </a:extLst>
              </p:cNvPr>
              <p:cNvSpPr/>
              <p:nvPr/>
            </p:nvSpPr>
            <p:spPr>
              <a:xfrm>
                <a:off x="8568497" y="3889862"/>
                <a:ext cx="75314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114CE05-A9E1-449D-8C56-08D4B6D70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497" y="3889862"/>
                <a:ext cx="753145" cy="457200"/>
              </a:xfrm>
              <a:prstGeom prst="ellipse">
                <a:avLst/>
              </a:prstGeom>
              <a:blipFill>
                <a:blip r:embed="rId9"/>
                <a:stretch>
                  <a:fillRect l="-1587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E560701-D443-4325-86C5-B96D511148B6}"/>
              </a:ext>
            </a:extLst>
          </p:cNvPr>
          <p:cNvCxnSpPr>
            <a:cxnSpLocks/>
            <a:stCxn id="233" idx="0"/>
            <a:endCxn id="93" idx="2"/>
          </p:cNvCxnSpPr>
          <p:nvPr/>
        </p:nvCxnSpPr>
        <p:spPr>
          <a:xfrm flipH="1" flipV="1">
            <a:off x="8328878" y="3499681"/>
            <a:ext cx="616192" cy="390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9D3A481F-4093-4AF7-A6CE-EBDDB916DB4C}"/>
              </a:ext>
            </a:extLst>
          </p:cNvPr>
          <p:cNvCxnSpPr>
            <a:cxnSpLocks/>
            <a:stCxn id="188" idx="0"/>
            <a:endCxn id="233" idx="4"/>
          </p:cNvCxnSpPr>
          <p:nvPr/>
        </p:nvCxnSpPr>
        <p:spPr>
          <a:xfrm flipV="1">
            <a:off x="8945070" y="4347062"/>
            <a:ext cx="0" cy="390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4" name="Rounded Rectangle 91">
            <a:extLst>
              <a:ext uri="{FF2B5EF4-FFF2-40B4-BE49-F238E27FC236}">
                <a16:creationId xmlns:a16="http://schemas.microsoft.com/office/drawing/2014/main" id="{90AA6F13-EA9A-483D-9B77-DFF5823F3937}"/>
              </a:ext>
            </a:extLst>
          </p:cNvPr>
          <p:cNvSpPr/>
          <p:nvPr/>
        </p:nvSpPr>
        <p:spPr>
          <a:xfrm>
            <a:off x="1833569" y="4693908"/>
            <a:ext cx="884726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/>
              <p:nvPr/>
            </p:nvSpPr>
            <p:spPr>
              <a:xfrm>
                <a:off x="2054215" y="377148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15" y="3771484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64220E7F-C80B-4659-882C-AEE2562DFDE8}"/>
              </a:ext>
            </a:extLst>
          </p:cNvPr>
          <p:cNvCxnSpPr>
            <a:cxnSpLocks/>
            <a:stCxn id="324" idx="0"/>
            <a:endCxn id="341" idx="4"/>
          </p:cNvCxnSpPr>
          <p:nvPr/>
        </p:nvCxnSpPr>
        <p:spPr>
          <a:xfrm flipV="1">
            <a:off x="2275932" y="4228684"/>
            <a:ext cx="6883" cy="46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08F00D03-0EBD-42DD-839E-4DE093D6E1BD}"/>
              </a:ext>
            </a:extLst>
          </p:cNvPr>
          <p:cNvCxnSpPr>
            <a:cxnSpLocks/>
            <a:stCxn id="341" idx="0"/>
            <a:endCxn id="6" idx="2"/>
          </p:cNvCxnSpPr>
          <p:nvPr/>
        </p:nvCxnSpPr>
        <p:spPr>
          <a:xfrm flipV="1">
            <a:off x="2282815" y="3499681"/>
            <a:ext cx="533863" cy="27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65BCD5BB-646F-4B1B-8683-313D305DDC03}"/>
              </a:ext>
            </a:extLst>
          </p:cNvPr>
          <p:cNvCxnSpPr>
            <a:cxnSpLocks/>
            <a:stCxn id="8" idx="0"/>
            <a:endCxn id="324" idx="2"/>
          </p:cNvCxnSpPr>
          <p:nvPr/>
        </p:nvCxnSpPr>
        <p:spPr>
          <a:xfrm flipV="1">
            <a:off x="2272885" y="5041637"/>
            <a:ext cx="3047" cy="21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AA708E2-04B7-4595-A736-2435E1ACCF36}"/>
                  </a:ext>
                </a:extLst>
              </p:cNvPr>
              <p:cNvSpPr/>
              <p:nvPr/>
            </p:nvSpPr>
            <p:spPr>
              <a:xfrm>
                <a:off x="2588078" y="244529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AA708E2-04B7-4595-A736-2435E1ACC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078" y="2445292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 l="-512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C19B3CB-BE96-4C00-8B10-A392D930000E}"/>
              </a:ext>
            </a:extLst>
          </p:cNvPr>
          <p:cNvCxnSpPr>
            <a:cxnSpLocks/>
            <a:stCxn id="8" idx="7"/>
            <a:endCxn id="4" idx="2"/>
          </p:cNvCxnSpPr>
          <p:nvPr/>
        </p:nvCxnSpPr>
        <p:spPr>
          <a:xfrm flipV="1">
            <a:off x="2434530" y="5029418"/>
            <a:ext cx="942736" cy="29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6E80C4B-8892-4A35-B49F-E6F7A00E528C}"/>
                  </a:ext>
                </a:extLst>
              </p:cNvPr>
              <p:cNvSpPr/>
              <p:nvPr/>
            </p:nvSpPr>
            <p:spPr>
              <a:xfrm>
                <a:off x="7551939" y="5276286"/>
                <a:ext cx="557567" cy="44023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6E80C4B-8892-4A35-B49F-E6F7A00E5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939" y="5276286"/>
                <a:ext cx="557567" cy="440232"/>
              </a:xfrm>
              <a:prstGeom prst="ellipse">
                <a:avLst/>
              </a:prstGeom>
              <a:blipFill>
                <a:blip r:embed="rId12"/>
                <a:stretch>
                  <a:fillRect l="-1064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0E3653B-95F1-4FDB-90DE-B3FDA11A49EA}"/>
                  </a:ext>
                </a:extLst>
              </p:cNvPr>
              <p:cNvSpPr/>
              <p:nvPr/>
            </p:nvSpPr>
            <p:spPr>
              <a:xfrm>
                <a:off x="8528278" y="5356286"/>
                <a:ext cx="833584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0E3653B-95F1-4FDB-90DE-B3FDA11A4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278" y="5356286"/>
                <a:ext cx="833584" cy="457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A5E4D34-219A-4E2E-89FE-A921ED79B50F}"/>
              </a:ext>
            </a:extLst>
          </p:cNvPr>
          <p:cNvCxnSpPr>
            <a:cxnSpLocks/>
            <a:stCxn id="109" idx="0"/>
            <a:endCxn id="188" idx="2"/>
          </p:cNvCxnSpPr>
          <p:nvPr/>
        </p:nvCxnSpPr>
        <p:spPr>
          <a:xfrm flipV="1">
            <a:off x="8945070" y="5085103"/>
            <a:ext cx="0" cy="27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00B7C40F-77E5-4596-910D-02751F7AF46A}"/>
                  </a:ext>
                </a:extLst>
              </p:cNvPr>
              <p:cNvSpPr/>
              <p:nvPr/>
            </p:nvSpPr>
            <p:spPr>
              <a:xfrm>
                <a:off x="7912086" y="2445292"/>
                <a:ext cx="833584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00B7C40F-77E5-4596-910D-02751F7AF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086" y="2445292"/>
                <a:ext cx="833584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ounded Rectangle 3">
            <a:extLst>
              <a:ext uri="{FF2B5EF4-FFF2-40B4-BE49-F238E27FC236}">
                <a16:creationId xmlns:a16="http://schemas.microsoft.com/office/drawing/2014/main" id="{C9BA07AA-EB9D-40A9-A2E0-FA6714E59B5D}"/>
              </a:ext>
            </a:extLst>
          </p:cNvPr>
          <p:cNvSpPr/>
          <p:nvPr/>
        </p:nvSpPr>
        <p:spPr>
          <a:xfrm>
            <a:off x="8342632" y="4737374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Posterior</a:t>
            </a:r>
            <a:endParaRPr lang="en-US" dirty="0"/>
          </a:p>
        </p:txBody>
      </p:sp>
      <p:sp>
        <p:nvSpPr>
          <p:cNvPr id="288" name="Rounded Rectangle 42">
            <a:extLst>
              <a:ext uri="{FF2B5EF4-FFF2-40B4-BE49-F238E27FC236}">
                <a16:creationId xmlns:a16="http://schemas.microsoft.com/office/drawing/2014/main" id="{D2B916B5-1202-4249-AE8F-4C8882D7B77F}"/>
              </a:ext>
            </a:extLst>
          </p:cNvPr>
          <p:cNvSpPr/>
          <p:nvPr/>
        </p:nvSpPr>
        <p:spPr>
          <a:xfrm>
            <a:off x="5007755" y="2132268"/>
            <a:ext cx="1327400" cy="57977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 model</a:t>
            </a:r>
          </a:p>
        </p:txBody>
      </p:sp>
      <p:cxnSp>
        <p:nvCxnSpPr>
          <p:cNvPr id="289" name="Curved Connector 52">
            <a:extLst>
              <a:ext uri="{FF2B5EF4-FFF2-40B4-BE49-F238E27FC236}">
                <a16:creationId xmlns:a16="http://schemas.microsoft.com/office/drawing/2014/main" id="{DD8AB660-F828-4F8C-BC17-A2EE4B1227E5}"/>
              </a:ext>
            </a:extLst>
          </p:cNvPr>
          <p:cNvCxnSpPr>
            <a:cxnSpLocks/>
            <a:stCxn id="18" idx="6"/>
            <a:endCxn id="288" idx="2"/>
          </p:cNvCxnSpPr>
          <p:nvPr/>
        </p:nvCxnSpPr>
        <p:spPr>
          <a:xfrm flipV="1">
            <a:off x="3605935" y="2712044"/>
            <a:ext cx="2065520" cy="127574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Curved Connector 52">
            <a:extLst>
              <a:ext uri="{FF2B5EF4-FFF2-40B4-BE49-F238E27FC236}">
                <a16:creationId xmlns:a16="http://schemas.microsoft.com/office/drawing/2014/main" id="{05BDE3DA-6846-4658-A6EC-E3737CE9B526}"/>
              </a:ext>
            </a:extLst>
          </p:cNvPr>
          <p:cNvCxnSpPr>
            <a:cxnSpLocks/>
            <a:stCxn id="111" idx="4"/>
            <a:endCxn id="8" idx="2"/>
          </p:cNvCxnSpPr>
          <p:nvPr/>
        </p:nvCxnSpPr>
        <p:spPr>
          <a:xfrm rot="16200000" flipH="1">
            <a:off x="966185" y="4409818"/>
            <a:ext cx="1170328" cy="985872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Curved Connector 52">
            <a:extLst>
              <a:ext uri="{FF2B5EF4-FFF2-40B4-BE49-F238E27FC236}">
                <a16:creationId xmlns:a16="http://schemas.microsoft.com/office/drawing/2014/main" id="{B8BBCBE8-8CA4-41E7-BE31-4DB810168F10}"/>
              </a:ext>
            </a:extLst>
          </p:cNvPr>
          <p:cNvCxnSpPr>
            <a:cxnSpLocks/>
            <a:stCxn id="86" idx="4"/>
            <a:endCxn id="108" idx="2"/>
          </p:cNvCxnSpPr>
          <p:nvPr/>
        </p:nvCxnSpPr>
        <p:spPr>
          <a:xfrm rot="16200000" flipH="1">
            <a:off x="6572374" y="4516837"/>
            <a:ext cx="1267276" cy="69185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41491B5C-0EBF-4E1F-826E-CE9DB356CC0F}"/>
                  </a:ext>
                </a:extLst>
              </p:cNvPr>
              <p:cNvSpPr/>
              <p:nvPr/>
            </p:nvSpPr>
            <p:spPr>
              <a:xfrm>
                <a:off x="5435993" y="139684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41491B5C-0EBF-4E1F-826E-CE9DB356C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993" y="1396841"/>
                <a:ext cx="457200" cy="457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4905C42C-5489-47A4-A514-D227A9B3A2A3}"/>
              </a:ext>
            </a:extLst>
          </p:cNvPr>
          <p:cNvCxnSpPr>
            <a:cxnSpLocks/>
            <a:stCxn id="288" idx="0"/>
            <a:endCxn id="293" idx="4"/>
          </p:cNvCxnSpPr>
          <p:nvPr/>
        </p:nvCxnSpPr>
        <p:spPr>
          <a:xfrm flipH="1" flipV="1">
            <a:off x="5664593" y="1854041"/>
            <a:ext cx="6862" cy="27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Rectangle 383">
            <a:extLst>
              <a:ext uri="{FF2B5EF4-FFF2-40B4-BE49-F238E27FC236}">
                <a16:creationId xmlns:a16="http://schemas.microsoft.com/office/drawing/2014/main" id="{7E51DDAA-A767-487D-8426-B73CF9943170}"/>
              </a:ext>
            </a:extLst>
          </p:cNvPr>
          <p:cNvSpPr/>
          <p:nvPr/>
        </p:nvSpPr>
        <p:spPr>
          <a:xfrm>
            <a:off x="4706521" y="1208200"/>
            <a:ext cx="1947387" cy="2117336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6589AD57-BF85-4C51-8F87-1485D5C59598}"/>
              </a:ext>
            </a:extLst>
          </p:cNvPr>
          <p:cNvSpPr txBox="1"/>
          <p:nvPr/>
        </p:nvSpPr>
        <p:spPr>
          <a:xfrm>
            <a:off x="3873513" y="828741"/>
            <a:ext cx="3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solidFill>
                  <a:srgbClr val="0070C0"/>
                </a:solidFill>
              </a:rPr>
              <a:t>Validation Loss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91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Curved Connector 52">
            <a:extLst>
              <a:ext uri="{FF2B5EF4-FFF2-40B4-BE49-F238E27FC236}">
                <a16:creationId xmlns:a16="http://schemas.microsoft.com/office/drawing/2014/main" id="{3E2797E6-79C9-49B2-B81D-F84397A9B38B}"/>
              </a:ext>
            </a:extLst>
          </p:cNvPr>
          <p:cNvCxnSpPr>
            <a:cxnSpLocks/>
            <a:stCxn id="8" idx="6"/>
            <a:endCxn id="288" idx="2"/>
          </p:cNvCxnSpPr>
          <p:nvPr/>
        </p:nvCxnSpPr>
        <p:spPr>
          <a:xfrm flipV="1">
            <a:off x="2501485" y="2712044"/>
            <a:ext cx="3169970" cy="277587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cxnSpLocks/>
            <a:stCxn id="8" idx="6"/>
            <a:endCxn id="43" idx="2"/>
          </p:cNvCxnSpPr>
          <p:nvPr/>
        </p:nvCxnSpPr>
        <p:spPr>
          <a:xfrm flipV="1">
            <a:off x="2501485" y="4173948"/>
            <a:ext cx="2798319" cy="1313970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774828" y="4681689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Posterior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79717" y="3151952"/>
            <a:ext cx="127392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/>
              <p:cNvSpPr/>
              <p:nvPr/>
            </p:nvSpPr>
            <p:spPr>
              <a:xfrm>
                <a:off x="2044285" y="525931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285" y="5259318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/>
              <p:cNvSpPr/>
              <p:nvPr/>
            </p:nvSpPr>
            <p:spPr>
              <a:xfrm>
                <a:off x="3146030" y="556555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030" y="5565555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 l="-38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cxnSpLocks/>
            <a:stCxn id="9" idx="0"/>
            <a:endCxn id="4" idx="2"/>
          </p:cNvCxnSpPr>
          <p:nvPr/>
        </p:nvCxnSpPr>
        <p:spPr>
          <a:xfrm flipV="1">
            <a:off x="3374630" y="5029418"/>
            <a:ext cx="2636" cy="53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/>
              <p:cNvSpPr/>
              <p:nvPr/>
            </p:nvSpPr>
            <p:spPr>
              <a:xfrm>
                <a:off x="3148735" y="3759187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735" y="3759187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 l="-1153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cxnSpLocks/>
            <a:stCxn id="4" idx="0"/>
            <a:endCxn id="18" idx="4"/>
          </p:cNvCxnSpPr>
          <p:nvPr/>
        </p:nvCxnSpPr>
        <p:spPr>
          <a:xfrm flipV="1">
            <a:off x="3377266" y="4216387"/>
            <a:ext cx="69" cy="46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2816678" y="3499681"/>
            <a:ext cx="560657" cy="25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6" idx="0"/>
            <a:endCxn id="58" idx="4"/>
          </p:cNvCxnSpPr>
          <p:nvPr/>
        </p:nvCxnSpPr>
        <p:spPr>
          <a:xfrm flipV="1">
            <a:off x="2816678" y="2902492"/>
            <a:ext cx="0" cy="24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664010" y="3826219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>
            <a:off x="3605935" y="3987787"/>
            <a:ext cx="1058075" cy="1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Oval 85"/>
              <p:cNvSpPr/>
              <p:nvPr/>
            </p:nvSpPr>
            <p:spPr>
              <a:xfrm>
                <a:off x="6165655" y="3771926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655" y="3771926"/>
                <a:ext cx="575119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>
            <a:off x="5935598" y="4000084"/>
            <a:ext cx="230057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948410" y="2238796"/>
            <a:ext cx="1782132" cy="225265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77154" y="1530876"/>
            <a:ext cx="281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ELBO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(KLD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reconstruction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loss)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/>
              <p:nvPr/>
            </p:nvSpPr>
            <p:spPr>
              <a:xfrm>
                <a:off x="988701" y="3826219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701" y="3826219"/>
                <a:ext cx="575119" cy="457200"/>
              </a:xfrm>
              <a:prstGeom prst="ellipse">
                <a:avLst/>
              </a:prstGeom>
              <a:blipFill>
                <a:blip r:embed="rId7"/>
                <a:stretch>
                  <a:fillRect l="-510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4" name="Rounded Rectangle 91">
            <a:extLst>
              <a:ext uri="{FF2B5EF4-FFF2-40B4-BE49-F238E27FC236}">
                <a16:creationId xmlns:a16="http://schemas.microsoft.com/office/drawing/2014/main" id="{90AA6F13-EA9A-483D-9B77-DFF5823F3937}"/>
              </a:ext>
            </a:extLst>
          </p:cNvPr>
          <p:cNvSpPr/>
          <p:nvPr/>
        </p:nvSpPr>
        <p:spPr>
          <a:xfrm>
            <a:off x="1833569" y="4693908"/>
            <a:ext cx="884726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/>
              <p:nvPr/>
            </p:nvSpPr>
            <p:spPr>
              <a:xfrm>
                <a:off x="2054215" y="377148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15" y="3771484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64220E7F-C80B-4659-882C-AEE2562DFDE8}"/>
              </a:ext>
            </a:extLst>
          </p:cNvPr>
          <p:cNvCxnSpPr>
            <a:cxnSpLocks/>
            <a:stCxn id="324" idx="0"/>
            <a:endCxn id="341" idx="4"/>
          </p:cNvCxnSpPr>
          <p:nvPr/>
        </p:nvCxnSpPr>
        <p:spPr>
          <a:xfrm flipV="1">
            <a:off x="2275932" y="4228684"/>
            <a:ext cx="6883" cy="46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08F00D03-0EBD-42DD-839E-4DE093D6E1BD}"/>
              </a:ext>
            </a:extLst>
          </p:cNvPr>
          <p:cNvCxnSpPr>
            <a:cxnSpLocks/>
            <a:stCxn id="341" idx="0"/>
            <a:endCxn id="6" idx="2"/>
          </p:cNvCxnSpPr>
          <p:nvPr/>
        </p:nvCxnSpPr>
        <p:spPr>
          <a:xfrm flipV="1">
            <a:off x="2282815" y="3499681"/>
            <a:ext cx="533863" cy="27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65BCD5BB-646F-4B1B-8683-313D305DDC03}"/>
              </a:ext>
            </a:extLst>
          </p:cNvPr>
          <p:cNvCxnSpPr>
            <a:cxnSpLocks/>
            <a:stCxn id="8" idx="0"/>
            <a:endCxn id="324" idx="2"/>
          </p:cNvCxnSpPr>
          <p:nvPr/>
        </p:nvCxnSpPr>
        <p:spPr>
          <a:xfrm flipV="1">
            <a:off x="2272885" y="5041637"/>
            <a:ext cx="3047" cy="21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AA708E2-04B7-4595-A736-2435E1ACCF36}"/>
                  </a:ext>
                </a:extLst>
              </p:cNvPr>
              <p:cNvSpPr/>
              <p:nvPr/>
            </p:nvSpPr>
            <p:spPr>
              <a:xfrm>
                <a:off x="2588078" y="244529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AA708E2-04B7-4595-A736-2435E1ACC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078" y="2445292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 l="-512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C19B3CB-BE96-4C00-8B10-A392D930000E}"/>
              </a:ext>
            </a:extLst>
          </p:cNvPr>
          <p:cNvCxnSpPr>
            <a:cxnSpLocks/>
            <a:stCxn id="8" idx="7"/>
            <a:endCxn id="4" idx="2"/>
          </p:cNvCxnSpPr>
          <p:nvPr/>
        </p:nvCxnSpPr>
        <p:spPr>
          <a:xfrm flipV="1">
            <a:off x="2434530" y="5029418"/>
            <a:ext cx="942736" cy="29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8" name="Rounded Rectangle 42">
            <a:extLst>
              <a:ext uri="{FF2B5EF4-FFF2-40B4-BE49-F238E27FC236}">
                <a16:creationId xmlns:a16="http://schemas.microsoft.com/office/drawing/2014/main" id="{D2B916B5-1202-4249-AE8F-4C8882D7B77F}"/>
              </a:ext>
            </a:extLst>
          </p:cNvPr>
          <p:cNvSpPr/>
          <p:nvPr/>
        </p:nvSpPr>
        <p:spPr>
          <a:xfrm>
            <a:off x="5007755" y="2132268"/>
            <a:ext cx="1327400" cy="57977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 model</a:t>
            </a:r>
          </a:p>
        </p:txBody>
      </p:sp>
      <p:cxnSp>
        <p:nvCxnSpPr>
          <p:cNvPr id="289" name="Curved Connector 52">
            <a:extLst>
              <a:ext uri="{FF2B5EF4-FFF2-40B4-BE49-F238E27FC236}">
                <a16:creationId xmlns:a16="http://schemas.microsoft.com/office/drawing/2014/main" id="{DD8AB660-F828-4F8C-BC17-A2EE4B1227E5}"/>
              </a:ext>
            </a:extLst>
          </p:cNvPr>
          <p:cNvCxnSpPr>
            <a:cxnSpLocks/>
            <a:stCxn id="18" idx="6"/>
            <a:endCxn id="288" idx="2"/>
          </p:cNvCxnSpPr>
          <p:nvPr/>
        </p:nvCxnSpPr>
        <p:spPr>
          <a:xfrm flipV="1">
            <a:off x="3605935" y="2712044"/>
            <a:ext cx="2065520" cy="127574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Curved Connector 52">
            <a:extLst>
              <a:ext uri="{FF2B5EF4-FFF2-40B4-BE49-F238E27FC236}">
                <a16:creationId xmlns:a16="http://schemas.microsoft.com/office/drawing/2014/main" id="{05BDE3DA-6846-4658-A6EC-E3737CE9B526}"/>
              </a:ext>
            </a:extLst>
          </p:cNvPr>
          <p:cNvCxnSpPr>
            <a:cxnSpLocks/>
            <a:stCxn id="111" idx="4"/>
            <a:endCxn id="8" idx="2"/>
          </p:cNvCxnSpPr>
          <p:nvPr/>
        </p:nvCxnSpPr>
        <p:spPr>
          <a:xfrm rot="16200000" flipH="1">
            <a:off x="1058024" y="4501656"/>
            <a:ext cx="1204499" cy="76802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41491B5C-0EBF-4E1F-826E-CE9DB356CC0F}"/>
                  </a:ext>
                </a:extLst>
              </p:cNvPr>
              <p:cNvSpPr/>
              <p:nvPr/>
            </p:nvSpPr>
            <p:spPr>
              <a:xfrm>
                <a:off x="5435993" y="139684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41491B5C-0EBF-4E1F-826E-CE9DB356C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993" y="1396841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4905C42C-5489-47A4-A514-D227A9B3A2A3}"/>
              </a:ext>
            </a:extLst>
          </p:cNvPr>
          <p:cNvCxnSpPr>
            <a:cxnSpLocks/>
            <a:stCxn id="288" idx="0"/>
            <a:endCxn id="293" idx="4"/>
          </p:cNvCxnSpPr>
          <p:nvPr/>
        </p:nvCxnSpPr>
        <p:spPr>
          <a:xfrm flipH="1" flipV="1">
            <a:off x="5664593" y="1854041"/>
            <a:ext cx="6862" cy="27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Rectangle 383">
            <a:extLst>
              <a:ext uri="{FF2B5EF4-FFF2-40B4-BE49-F238E27FC236}">
                <a16:creationId xmlns:a16="http://schemas.microsoft.com/office/drawing/2014/main" id="{7E51DDAA-A767-487D-8426-B73CF9943170}"/>
              </a:ext>
            </a:extLst>
          </p:cNvPr>
          <p:cNvSpPr/>
          <p:nvPr/>
        </p:nvSpPr>
        <p:spPr>
          <a:xfrm>
            <a:off x="4706521" y="1208200"/>
            <a:ext cx="1947387" cy="2117336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6589AD57-BF85-4C51-8F87-1485D5C59598}"/>
              </a:ext>
            </a:extLst>
          </p:cNvPr>
          <p:cNvSpPr txBox="1"/>
          <p:nvPr/>
        </p:nvSpPr>
        <p:spPr>
          <a:xfrm>
            <a:off x="3873513" y="828741"/>
            <a:ext cx="3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solidFill>
                  <a:srgbClr val="0070C0"/>
                </a:solidFill>
              </a:rPr>
              <a:t>Validation Loss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439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 result for Alexander Ovechkin headshot">
            <a:extLst>
              <a:ext uri="{FF2B5EF4-FFF2-40B4-BE49-F238E27FC236}">
                <a16:creationId xmlns:a16="http://schemas.microsoft.com/office/drawing/2014/main" id="{D4AA0037-7E54-48AA-9908-F70948BF6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486" y="802391"/>
            <a:ext cx="1517885" cy="110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ircle: Hollow 69">
            <a:extLst>
              <a:ext uri="{FF2B5EF4-FFF2-40B4-BE49-F238E27FC236}">
                <a16:creationId xmlns:a16="http://schemas.microsoft.com/office/drawing/2014/main" id="{92ABA54A-6178-4BBD-8A1E-9BFD4B18C3B5}"/>
              </a:ext>
            </a:extLst>
          </p:cNvPr>
          <p:cNvSpPr/>
          <p:nvPr/>
        </p:nvSpPr>
        <p:spPr>
          <a:xfrm>
            <a:off x="6833833" y="231069"/>
            <a:ext cx="2237100" cy="2202287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ED4FA45-2B80-47EF-A9DA-8494534EE784}"/>
              </a:ext>
            </a:extLst>
          </p:cNvPr>
          <p:cNvCxnSpPr>
            <a:cxnSpLocks/>
            <a:endCxn id="1026" idx="0"/>
          </p:cNvCxnSpPr>
          <p:nvPr/>
        </p:nvCxnSpPr>
        <p:spPr>
          <a:xfrm>
            <a:off x="7947034" y="1915943"/>
            <a:ext cx="200343" cy="3127407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E1C0D123-3558-4DCB-84A9-31925FAC2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181" y="5043350"/>
            <a:ext cx="1292391" cy="129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aylor hall headshot">
            <a:extLst>
              <a:ext uri="{FF2B5EF4-FFF2-40B4-BE49-F238E27FC236}">
                <a16:creationId xmlns:a16="http://schemas.microsoft.com/office/drawing/2014/main" id="{B8F36B97-F882-4B6B-8433-E0B1038B2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721" y="1657274"/>
            <a:ext cx="1164591" cy="116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B1C01B-31B3-4435-8241-BD219DD39394}"/>
              </a:ext>
            </a:extLst>
          </p:cNvPr>
          <p:cNvSpPr txBox="1"/>
          <p:nvPr/>
        </p:nvSpPr>
        <p:spPr>
          <a:xfrm>
            <a:off x="14783692" y="1318494"/>
            <a:ext cx="17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Taylor Hall</a:t>
            </a:r>
          </a:p>
        </p:txBody>
      </p:sp>
      <p:pic>
        <p:nvPicPr>
          <p:cNvPr id="1032" name="Picture 8" descr="Image result for Sidney Crosby headshot">
            <a:extLst>
              <a:ext uri="{FF2B5EF4-FFF2-40B4-BE49-F238E27FC236}">
                <a16:creationId xmlns:a16="http://schemas.microsoft.com/office/drawing/2014/main" id="{39E4752E-D3B4-40AB-95A6-FB4897558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37" y="1682113"/>
            <a:ext cx="1127170" cy="112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Circle: Hollow 65">
            <a:extLst>
              <a:ext uri="{FF2B5EF4-FFF2-40B4-BE49-F238E27FC236}">
                <a16:creationId xmlns:a16="http://schemas.microsoft.com/office/drawing/2014/main" id="{D268C94B-B83E-46B4-88F3-A517375CF2FC}"/>
              </a:ext>
            </a:extLst>
          </p:cNvPr>
          <p:cNvSpPr/>
          <p:nvPr/>
        </p:nvSpPr>
        <p:spPr>
          <a:xfrm>
            <a:off x="4305054" y="1163263"/>
            <a:ext cx="2112136" cy="2202287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5035EF-FCE9-4FFE-8B7B-4C98684FC1DD}"/>
              </a:ext>
            </a:extLst>
          </p:cNvPr>
          <p:cNvSpPr txBox="1"/>
          <p:nvPr/>
        </p:nvSpPr>
        <p:spPr>
          <a:xfrm>
            <a:off x="4491798" y="1314565"/>
            <a:ext cx="17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Sidney Crosby</a:t>
            </a:r>
          </a:p>
        </p:txBody>
      </p:sp>
      <p:pic>
        <p:nvPicPr>
          <p:cNvPr id="1036" name="Picture 12" descr="Image result for Connor McDavid headshot">
            <a:extLst>
              <a:ext uri="{FF2B5EF4-FFF2-40B4-BE49-F238E27FC236}">
                <a16:creationId xmlns:a16="http://schemas.microsoft.com/office/drawing/2014/main" id="{8766776A-EB33-460F-A72C-EA4FF0E0C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714" y="1559789"/>
            <a:ext cx="1720126" cy="124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Circle: Hollow 75">
            <a:extLst>
              <a:ext uri="{FF2B5EF4-FFF2-40B4-BE49-F238E27FC236}">
                <a16:creationId xmlns:a16="http://schemas.microsoft.com/office/drawing/2014/main" id="{6848BEDE-6A06-41B4-9D5A-7E3E4B5EC242}"/>
              </a:ext>
            </a:extLst>
          </p:cNvPr>
          <p:cNvSpPr/>
          <p:nvPr/>
        </p:nvSpPr>
        <p:spPr>
          <a:xfrm>
            <a:off x="9708692" y="1082805"/>
            <a:ext cx="2112136" cy="2202287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7826601-7672-4B0A-9FB5-87A4554BA664}"/>
              </a:ext>
            </a:extLst>
          </p:cNvPr>
          <p:cNvSpPr txBox="1"/>
          <p:nvPr/>
        </p:nvSpPr>
        <p:spPr>
          <a:xfrm>
            <a:off x="9677709" y="1318494"/>
            <a:ext cx="211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Connor McDavid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0CAAF35-42EA-4E34-974F-1052AFD82D03}"/>
              </a:ext>
            </a:extLst>
          </p:cNvPr>
          <p:cNvSpPr/>
          <p:nvPr/>
        </p:nvSpPr>
        <p:spPr>
          <a:xfrm>
            <a:off x="15801614" y="3433165"/>
            <a:ext cx="254206" cy="2971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FD8A8C-E9AD-4F3A-BA9D-F4AA03D47640}"/>
              </a:ext>
            </a:extLst>
          </p:cNvPr>
          <p:cNvSpPr/>
          <p:nvPr/>
        </p:nvSpPr>
        <p:spPr>
          <a:xfrm>
            <a:off x="15267905" y="3418269"/>
            <a:ext cx="228909" cy="3078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91ED5AA-8F9E-4CAE-B5AB-BBBC263F6EA4}"/>
              </a:ext>
            </a:extLst>
          </p:cNvPr>
          <p:cNvCxnSpPr>
            <a:cxnSpLocks/>
            <a:stCxn id="253" idx="3"/>
          </p:cNvCxnSpPr>
          <p:nvPr/>
        </p:nvCxnSpPr>
        <p:spPr>
          <a:xfrm flipV="1">
            <a:off x="10021136" y="2808109"/>
            <a:ext cx="774607" cy="10113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69B7F03-3A3A-4882-95C0-F6F4B8A75E91}"/>
              </a:ext>
            </a:extLst>
          </p:cNvPr>
          <p:cNvCxnSpPr>
            <a:cxnSpLocks/>
            <a:stCxn id="253" idx="1"/>
            <a:endCxn id="1032" idx="2"/>
          </p:cNvCxnSpPr>
          <p:nvPr/>
        </p:nvCxnSpPr>
        <p:spPr>
          <a:xfrm flipH="1" flipV="1">
            <a:off x="5361122" y="2809283"/>
            <a:ext cx="1161130" cy="1010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360A9FC-4B86-4227-9C06-B0FDA9BA653A}"/>
              </a:ext>
            </a:extLst>
          </p:cNvPr>
          <p:cNvSpPr txBox="1"/>
          <p:nvPr/>
        </p:nvSpPr>
        <p:spPr>
          <a:xfrm>
            <a:off x="6589850" y="422503"/>
            <a:ext cx="241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Alexander Ovechkin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1DC9A1-B528-45B9-B158-683A92B37785}"/>
              </a:ext>
            </a:extLst>
          </p:cNvPr>
          <p:cNvCxnSpPr>
            <a:cxnSpLocks/>
            <a:stCxn id="253" idx="0"/>
            <a:endCxn id="1034" idx="2"/>
          </p:cNvCxnSpPr>
          <p:nvPr/>
        </p:nvCxnSpPr>
        <p:spPr>
          <a:xfrm flipH="1" flipV="1">
            <a:off x="7927429" y="1905387"/>
            <a:ext cx="344265" cy="15573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61AD9D9-F3FD-4396-AC10-3C1510096D7B}"/>
              </a:ext>
            </a:extLst>
          </p:cNvPr>
          <p:cNvSpPr/>
          <p:nvPr/>
        </p:nvSpPr>
        <p:spPr>
          <a:xfrm>
            <a:off x="15522111" y="3004942"/>
            <a:ext cx="254206" cy="7212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633B5C3-3315-4830-8716-3755286C21C7}"/>
              </a:ext>
            </a:extLst>
          </p:cNvPr>
          <p:cNvSpPr txBox="1"/>
          <p:nvPr/>
        </p:nvSpPr>
        <p:spPr>
          <a:xfrm>
            <a:off x="8127073" y="2570674"/>
            <a:ext cx="563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0.6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F5659BD-F5C4-41CC-94C3-DB10B8712CE8}"/>
              </a:ext>
            </a:extLst>
          </p:cNvPr>
          <p:cNvSpPr txBox="1"/>
          <p:nvPr/>
        </p:nvSpPr>
        <p:spPr>
          <a:xfrm>
            <a:off x="5838146" y="3021474"/>
            <a:ext cx="563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2D83F53-3B2A-44BF-AEE4-1C9EDD5CACA0}"/>
                  </a:ext>
                </a:extLst>
              </p:cNvPr>
              <p:cNvSpPr txBox="1"/>
              <p:nvPr/>
            </p:nvSpPr>
            <p:spPr>
              <a:xfrm>
                <a:off x="10697885" y="4383757"/>
                <a:ext cx="13315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0" smtClean="0">
                          <a:latin typeface="Cambria Math" panose="02040503050406030204" pitchFamily="18" charset="0"/>
                        </a:rPr>
                        <m:t>0.2∗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2D83F53-3B2A-44BF-AEE4-1C9EDD5CA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885" y="4383757"/>
                <a:ext cx="1331500" cy="4778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Connector: Curved 227">
            <a:extLst>
              <a:ext uri="{FF2B5EF4-FFF2-40B4-BE49-F238E27FC236}">
                <a16:creationId xmlns:a16="http://schemas.microsoft.com/office/drawing/2014/main" id="{643AA7BB-7B61-4CC8-83DD-20BB9D5B55AC}"/>
              </a:ext>
            </a:extLst>
          </p:cNvPr>
          <p:cNvCxnSpPr>
            <a:stCxn id="1032" idx="2"/>
            <a:endCxn id="1026" idx="1"/>
          </p:cNvCxnSpPr>
          <p:nvPr/>
        </p:nvCxnSpPr>
        <p:spPr>
          <a:xfrm rot="16200000" flipH="1">
            <a:off x="4991020" y="3179384"/>
            <a:ext cx="2880263" cy="2140059"/>
          </a:xfrm>
          <a:prstGeom prst="curvedConnector2">
            <a:avLst/>
          </a:prstGeom>
          <a:ln w="28575"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0E3534EA-A55F-4E6D-86BA-3E4354FA6A87}"/>
              </a:ext>
            </a:extLst>
          </p:cNvPr>
          <p:cNvCxnSpPr>
            <a:cxnSpLocks/>
            <a:endCxn id="1026" idx="3"/>
          </p:cNvCxnSpPr>
          <p:nvPr/>
        </p:nvCxnSpPr>
        <p:spPr>
          <a:xfrm rot="5400000">
            <a:off x="8386423" y="3208295"/>
            <a:ext cx="2888400" cy="2074102"/>
          </a:xfrm>
          <a:prstGeom prst="curvedConnector2">
            <a:avLst/>
          </a:prstGeom>
          <a:ln w="28575"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6762B47-19BD-40D4-AE14-DAA58B30BDF2}"/>
                  </a:ext>
                </a:extLst>
              </p:cNvPr>
              <p:cNvSpPr txBox="1"/>
              <p:nvPr/>
            </p:nvSpPr>
            <p:spPr>
              <a:xfrm>
                <a:off x="8083518" y="4383757"/>
                <a:ext cx="13315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0" smtClean="0">
                          <a:latin typeface="Cambria Math" panose="02040503050406030204" pitchFamily="18" charset="0"/>
                        </a:rPr>
                        <m:t>0.6∗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6762B47-19BD-40D4-AE14-DAA58B30B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518" y="4383757"/>
                <a:ext cx="1331500" cy="4778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DA80038-6035-49CC-A865-FEF56A460776}"/>
                  </a:ext>
                </a:extLst>
              </p:cNvPr>
              <p:cNvSpPr txBox="1"/>
              <p:nvPr/>
            </p:nvSpPr>
            <p:spPr>
              <a:xfrm>
                <a:off x="4527158" y="4383757"/>
                <a:ext cx="13315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0" smtClean="0">
                          <a:latin typeface="Cambria Math" panose="02040503050406030204" pitchFamily="18" charset="0"/>
                        </a:rPr>
                        <m:t>0.2∗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DA80038-6035-49CC-A865-FEF56A460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158" y="4383757"/>
                <a:ext cx="1331500" cy="4778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xtBox 128">
            <a:extLst>
              <a:ext uri="{FF2B5EF4-FFF2-40B4-BE49-F238E27FC236}">
                <a16:creationId xmlns:a16="http://schemas.microsoft.com/office/drawing/2014/main" id="{09588ABB-C325-4C32-8372-D8B736CB699E}"/>
              </a:ext>
            </a:extLst>
          </p:cNvPr>
          <p:cNvSpPr txBox="1"/>
          <p:nvPr/>
        </p:nvSpPr>
        <p:spPr>
          <a:xfrm>
            <a:off x="9849403" y="2965443"/>
            <a:ext cx="563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: Rounded Corners 252">
                <a:extLst>
                  <a:ext uri="{FF2B5EF4-FFF2-40B4-BE49-F238E27FC236}">
                    <a16:creationId xmlns:a16="http://schemas.microsoft.com/office/drawing/2014/main" id="{8202BC79-E4C1-405E-9D5D-C82D70BC6352}"/>
                  </a:ext>
                </a:extLst>
              </p:cNvPr>
              <p:cNvSpPr/>
              <p:nvPr/>
            </p:nvSpPr>
            <p:spPr>
              <a:xfrm>
                <a:off x="6522252" y="3462738"/>
                <a:ext cx="3498884" cy="713478"/>
              </a:xfrm>
              <a:prstGeom prst="roundRect">
                <a:avLst/>
              </a:prstGeom>
              <a:ln w="254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0070C0"/>
                    </a:solidFill>
                  </a:rPr>
                  <a:t>state</a:t>
                </a:r>
                <a14:m>
                  <m:oMath xmlns:m="http://schemas.openxmlformats.org/officeDocument/2006/math">
                    <m:r>
                      <a:rPr lang="en-CA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</a:rPr>
                  <a:t>, action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</a:rPr>
                  <a:t>,</a:t>
                </a:r>
              </a:p>
              <a:p>
                <a:pPr algn="ctr"/>
                <a:r>
                  <a:rPr lang="en-US" altLang="zh-CN" sz="2000" dirty="0">
                    <a:solidFill>
                      <a:srgbClr val="0070C0"/>
                    </a:solidFill>
                  </a:rPr>
                  <a:t> play history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</a:rPr>
                  <a:t>, box 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3" name="Rectangle: Rounded Corners 252">
                <a:extLst>
                  <a:ext uri="{FF2B5EF4-FFF2-40B4-BE49-F238E27FC236}">
                    <a16:creationId xmlns:a16="http://schemas.microsoft.com/office/drawing/2014/main" id="{8202BC79-E4C1-405E-9D5D-C82D70BC6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252" y="3462738"/>
                <a:ext cx="3498884" cy="713478"/>
              </a:xfrm>
              <a:prstGeom prst="roundRect">
                <a:avLst/>
              </a:prstGeom>
              <a:blipFill>
                <a:blip r:embed="rId11"/>
                <a:stretch>
                  <a:fillRect t="-1653" b="-12397"/>
                </a:stretch>
              </a:blipFill>
              <a:ln w="2540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C932949-21BD-4AD7-AE1C-A72C85900C4F}"/>
              </a:ext>
            </a:extLst>
          </p:cNvPr>
          <p:cNvCxnSpPr>
            <a:cxnSpLocks/>
          </p:cNvCxnSpPr>
          <p:nvPr/>
        </p:nvCxnSpPr>
        <p:spPr>
          <a:xfrm flipH="1" flipV="1">
            <a:off x="7789202" y="4176216"/>
            <a:ext cx="346523" cy="815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question mark icon">
            <a:extLst>
              <a:ext uri="{FF2B5EF4-FFF2-40B4-BE49-F238E27FC236}">
                <a16:creationId xmlns:a16="http://schemas.microsoft.com/office/drawing/2014/main" id="{31EDAFE6-4571-4B5D-AE03-29EE60426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525" y="4963419"/>
            <a:ext cx="484357" cy="48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264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Difficulty: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2531" y="1825625"/>
            <a:ext cx="10515600" cy="89655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league</a:t>
            </a:r>
            <a:r>
              <a:rPr lang="zh-CN" altLang="en-US" dirty="0"/>
              <a:t> </a:t>
            </a:r>
            <a:r>
              <a:rPr lang="en-US" altLang="zh-CN" dirty="0"/>
              <a:t>(over</a:t>
            </a:r>
            <a:r>
              <a:rPr lang="zh-CN" altLang="en-US" dirty="0"/>
              <a:t> </a:t>
            </a:r>
            <a:r>
              <a:rPr lang="en-US" altLang="zh-CN" dirty="0"/>
              <a:t>1k)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appear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match.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4861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331" y="1"/>
            <a:ext cx="6632028" cy="594006"/>
          </a:xfrm>
        </p:spPr>
        <p:txBody>
          <a:bodyPr/>
          <a:lstStyle/>
          <a:p>
            <a:pPr lvl="1"/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Rounded Rectangle 3"/>
          <p:cNvSpPr/>
          <p:nvPr/>
        </p:nvSpPr>
        <p:spPr>
          <a:xfrm>
            <a:off x="6625165" y="773201"/>
            <a:ext cx="1197447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27718" y="1598809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99255" y="1598809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822612" y="1598809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5753628" y="1326553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6625164" y="1326553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7223888" y="1326553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02100" y="2183808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51820" y="2170198"/>
            <a:ext cx="62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Id:1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83840" y="2170198"/>
            <a:ext cx="65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2350205" y="975904"/>
            <a:ext cx="1523356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LW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1152759" y="1801512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2024296" y="1801512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3547653" y="1801512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LWn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  <a:endCxn id="22" idx="0"/>
          </p:cNvCxnSpPr>
          <p:nvPr/>
        </p:nvCxnSpPr>
        <p:spPr>
          <a:xfrm flipH="1">
            <a:off x="11478669" y="1529256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 flipH="1">
            <a:off x="12350205" y="1529256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12948929" y="1529256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001581" y="2428004"/>
            <a:ext cx="93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Id:n+1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2040320" y="2442454"/>
            <a:ext cx="150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Id:n+2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661630" y="2428004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 err="1"/>
              <a:t>n+n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81334"/>
              </p:ext>
            </p:extLst>
          </p:nvPr>
        </p:nvGraphicFramePr>
        <p:xfrm>
          <a:off x="3095066" y="3452728"/>
          <a:ext cx="837512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Player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Player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Goal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Assist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Penalty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Cluster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ID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129489" y="1801512"/>
            <a:ext cx="45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2948929" y="1897457"/>
            <a:ext cx="45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271749" y="2170198"/>
            <a:ext cx="65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 flipV="1">
            <a:off x="3788243" y="1875485"/>
            <a:ext cx="1639475" cy="207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788243" y="1897458"/>
            <a:ext cx="1639475" cy="307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788242" y="1875486"/>
            <a:ext cx="2511012" cy="246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>
          <a:xfrm>
            <a:off x="3309150" y="6039474"/>
            <a:ext cx="6632028" cy="5940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Centre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stats.</a:t>
            </a:r>
          </a:p>
          <a:p>
            <a:pPr lvl="1"/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replace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Id.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1524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Difficulty: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league</a:t>
            </a:r>
            <a:r>
              <a:rPr lang="zh-CN" altLang="en-US" dirty="0"/>
              <a:t> </a:t>
            </a:r>
            <a:r>
              <a:rPr lang="en-US" altLang="zh-CN" dirty="0"/>
              <a:t>(over</a:t>
            </a:r>
            <a:r>
              <a:rPr lang="zh-CN" altLang="en-US" dirty="0"/>
              <a:t> </a:t>
            </a:r>
            <a:r>
              <a:rPr lang="en-US" altLang="zh-CN" dirty="0"/>
              <a:t>1k)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appear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match.</a:t>
            </a:r>
          </a:p>
          <a:p>
            <a:pPr lvl="1"/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ids,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maintain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pool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statistics.</a:t>
            </a:r>
          </a:p>
          <a:p>
            <a:pPr lvl="1"/>
            <a:endParaRPr lang="en-US" altLang="zh-CN" dirty="0"/>
          </a:p>
        </p:txBody>
      </p:sp>
      <p:sp>
        <p:nvSpPr>
          <p:cNvPr id="4" name="Rounded Rectangle 3"/>
          <p:cNvSpPr/>
          <p:nvPr/>
        </p:nvSpPr>
        <p:spPr>
          <a:xfrm>
            <a:off x="5264473" y="3175686"/>
            <a:ext cx="1197447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67026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938563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461920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4392936" y="3729038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5264472" y="3729038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5863196" y="3729038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57140" y="464223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Id:1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54587" y="464223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26175" y="464223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9478255" y="3175686"/>
            <a:ext cx="1523356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LW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280809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9152346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675703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LWn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  <a:endCxn id="22" idx="0"/>
          </p:cNvCxnSpPr>
          <p:nvPr/>
        </p:nvCxnSpPr>
        <p:spPr>
          <a:xfrm flipH="1">
            <a:off x="8606719" y="3729038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 flipH="1">
            <a:off x="9478255" y="3729038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10076979" y="3729038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129631" y="4627786"/>
            <a:ext cx="93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Id:n+1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168370" y="4642236"/>
            <a:ext cx="150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Id:n+2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789680" y="462778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 err="1"/>
              <a:t>n+n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2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6357042" y="44891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042" y="4489171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4" idx="0"/>
            <a:endCxn id="49" idx="4"/>
          </p:cNvCxnSpPr>
          <p:nvPr/>
        </p:nvCxnSpPr>
        <p:spPr>
          <a:xfrm flipH="1" flipV="1">
            <a:off x="5835842" y="3083713"/>
            <a:ext cx="749800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4940016" y="4489171"/>
                <a:ext cx="6120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016" y="4489171"/>
                <a:ext cx="612021" cy="457200"/>
              </a:xfrm>
              <a:prstGeom prst="ellipse">
                <a:avLst/>
              </a:prstGeom>
              <a:blipFill>
                <a:blip r:embed="rId4"/>
                <a:stretch>
                  <a:fillRect l="-1923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431514" y="148968"/>
            <a:ext cx="655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Probabilistic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>
              <a:xfrm>
                <a:off x="7099309" y="262651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309" y="2626512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>
              <a:xfrm>
                <a:off x="5607242" y="262651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242" y="2626512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49" idx="6"/>
            <a:endCxn id="48" idx="2"/>
          </p:cNvCxnSpPr>
          <p:nvPr/>
        </p:nvCxnSpPr>
        <p:spPr>
          <a:xfrm>
            <a:off x="6064443" y="2855112"/>
            <a:ext cx="1034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6" idx="0"/>
            <a:endCxn id="49" idx="4"/>
          </p:cNvCxnSpPr>
          <p:nvPr/>
        </p:nvCxnSpPr>
        <p:spPr>
          <a:xfrm flipV="1">
            <a:off x="5246026" y="3083713"/>
            <a:ext cx="589816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4" idx="0"/>
            <a:endCxn id="48" idx="4"/>
          </p:cNvCxnSpPr>
          <p:nvPr/>
        </p:nvCxnSpPr>
        <p:spPr>
          <a:xfrm flipV="1">
            <a:off x="6585643" y="3083713"/>
            <a:ext cx="742267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10828993" y="262651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8993" y="2626512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/>
              <p:cNvSpPr/>
              <p:nvPr/>
            </p:nvSpPr>
            <p:spPr>
              <a:xfrm>
                <a:off x="9673053" y="4489171"/>
                <a:ext cx="637262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Oval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3053" y="4489171"/>
                <a:ext cx="637262" cy="457200"/>
              </a:xfrm>
              <a:prstGeom prst="ellipse">
                <a:avLst/>
              </a:prstGeom>
              <a:blipFill>
                <a:blip r:embed="rId8"/>
                <a:stretch>
                  <a:fillRect l="-935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/>
              <p:cNvSpPr/>
              <p:nvPr/>
            </p:nvSpPr>
            <p:spPr>
              <a:xfrm>
                <a:off x="11804871" y="44891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Oval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4871" y="4489171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/>
              <p:cNvSpPr/>
              <p:nvPr/>
            </p:nvSpPr>
            <p:spPr>
              <a:xfrm>
                <a:off x="10828993" y="44891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8993" y="4489171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/>
          <p:cNvCxnSpPr>
            <a:stCxn id="73" idx="0"/>
            <a:endCxn id="68" idx="4"/>
          </p:cNvCxnSpPr>
          <p:nvPr/>
        </p:nvCxnSpPr>
        <p:spPr>
          <a:xfrm flipV="1">
            <a:off x="11057593" y="3083713"/>
            <a:ext cx="0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0" idx="0"/>
            <a:endCxn id="68" idx="4"/>
          </p:cNvCxnSpPr>
          <p:nvPr/>
        </p:nvCxnSpPr>
        <p:spPr>
          <a:xfrm flipV="1">
            <a:off x="9991685" y="3083713"/>
            <a:ext cx="1065909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2" idx="0"/>
            <a:endCxn id="68" idx="4"/>
          </p:cNvCxnSpPr>
          <p:nvPr/>
        </p:nvCxnSpPr>
        <p:spPr>
          <a:xfrm flipH="1" flipV="1">
            <a:off x="11057593" y="3083713"/>
            <a:ext cx="975878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207769" y="5122175"/>
                <a:ext cx="2071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&lt;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&lt;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769" y="5122175"/>
                <a:ext cx="2071688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9492993" y="1280363"/>
            <a:ext cx="276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Player Generation Model</a:t>
            </a:r>
            <a:endParaRPr lang="en-US" sz="2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431514" y="1276718"/>
            <a:ext cx="2300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State Action Generation Model</a:t>
            </a:r>
          </a:p>
        </p:txBody>
      </p:sp>
      <p:cxnSp>
        <p:nvCxnSpPr>
          <p:cNvPr id="120" name="Straight Arrow Connector 119"/>
          <p:cNvCxnSpPr>
            <a:stCxn id="86" idx="0"/>
            <a:endCxn id="48" idx="4"/>
          </p:cNvCxnSpPr>
          <p:nvPr/>
        </p:nvCxnSpPr>
        <p:spPr>
          <a:xfrm flipV="1">
            <a:off x="5246027" y="3083713"/>
            <a:ext cx="2081883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158956" y="2189048"/>
                <a:ext cx="1407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956" y="2189048"/>
                <a:ext cx="1407984" cy="646331"/>
              </a:xfrm>
              <a:prstGeom prst="rect">
                <a:avLst/>
              </a:prstGeom>
              <a:blipFill>
                <a:blip r:embed="rId12"/>
                <a:stretch>
                  <a:fillRect t="-37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749951" y="2179181"/>
                <a:ext cx="1407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951" y="2179181"/>
                <a:ext cx="1407984" cy="646331"/>
              </a:xfrm>
              <a:prstGeom prst="rect">
                <a:avLst/>
              </a:prstGeom>
              <a:blipFill>
                <a:blip r:embed="rId13"/>
                <a:stretch>
                  <a:fillRect t="-3738" r="-207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0353601" y="2234717"/>
                <a:ext cx="1407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3601" y="2234717"/>
                <a:ext cx="1407984" cy="646331"/>
              </a:xfrm>
              <a:prstGeom prst="rect">
                <a:avLst/>
              </a:prstGeom>
              <a:blipFill>
                <a:blip r:embed="rId14"/>
                <a:stretch>
                  <a:fillRect t="-3774" r="-207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300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44" idx="6"/>
            <a:endCxn id="43" idx="1"/>
          </p:cNvCxnSpPr>
          <p:nvPr/>
        </p:nvCxnSpPr>
        <p:spPr>
          <a:xfrm>
            <a:off x="3942419" y="3484270"/>
            <a:ext cx="4276863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6" idx="2"/>
          </p:cNvCxnSpPr>
          <p:nvPr/>
        </p:nvCxnSpPr>
        <p:spPr>
          <a:xfrm rot="5400000" flipH="1" flipV="1">
            <a:off x="3899898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7"/>
            <a:endCxn id="6" idx="2"/>
          </p:cNvCxnSpPr>
          <p:nvPr/>
        </p:nvCxnSpPr>
        <p:spPr>
          <a:xfrm rot="16200000" flipV="1">
            <a:off x="4783914" y="3513681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908204" y="4076969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908204" y="2536267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184998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98" y="4972050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4451003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003" y="4972050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5918993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993" y="4972050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0"/>
            <a:endCxn id="4" idx="2"/>
          </p:cNvCxnSpPr>
          <p:nvPr/>
        </p:nvCxnSpPr>
        <p:spPr>
          <a:xfrm flipV="1">
            <a:off x="4679603" y="4424698"/>
            <a:ext cx="733996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5413599" y="4424698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4" idx="2"/>
          </p:cNvCxnSpPr>
          <p:nvPr/>
        </p:nvCxnSpPr>
        <p:spPr>
          <a:xfrm flipH="1" flipV="1">
            <a:off x="5413599" y="4424698"/>
            <a:ext cx="733994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5184998" y="334119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98" y="3341195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4" idx="0"/>
            <a:endCxn id="18" idx="4"/>
          </p:cNvCxnSpPr>
          <p:nvPr/>
        </p:nvCxnSpPr>
        <p:spPr>
          <a:xfrm flipH="1" flipV="1">
            <a:off x="5413599" y="3798396"/>
            <a:ext cx="1" cy="2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  <a:endCxn id="6" idx="2"/>
          </p:cNvCxnSpPr>
          <p:nvPr/>
        </p:nvCxnSpPr>
        <p:spPr>
          <a:xfrm flipV="1">
            <a:off x="5413599" y="2883995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5184998" y="17459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98" y="1745971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0"/>
            <a:endCxn id="34" idx="4"/>
          </p:cNvCxnSpPr>
          <p:nvPr/>
        </p:nvCxnSpPr>
        <p:spPr>
          <a:xfrm flipH="1" flipV="1">
            <a:off x="5413599" y="2203172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945760" y="2386965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760" y="2386965"/>
                <a:ext cx="2071688" cy="646331"/>
              </a:xfrm>
              <a:prstGeom prst="rect">
                <a:avLst/>
              </a:prstGeom>
              <a:blipFill>
                <a:blip r:embed="rId7"/>
                <a:stretch>
                  <a:fillRect l="-2353" t="-3774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147593" y="3937682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593" y="3937682"/>
                <a:ext cx="2071688" cy="646331"/>
              </a:xfrm>
              <a:prstGeom prst="rect">
                <a:avLst/>
              </a:prstGeom>
              <a:blipFill>
                <a:blip r:embed="rId8"/>
                <a:stretch>
                  <a:fillRect l="-2353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8219281" y="3311624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3367300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300" y="3255670"/>
                <a:ext cx="575119" cy="457200"/>
              </a:xfrm>
              <a:prstGeom prst="ellipse">
                <a:avLst/>
              </a:prstGeom>
              <a:blipFill>
                <a:blip r:embed="rId9"/>
                <a:stretch>
                  <a:fillRect l="-510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urved Connector 52"/>
          <p:cNvCxnSpPr>
            <a:stCxn id="44" idx="6"/>
            <a:endCxn id="6" idx="1"/>
          </p:cNvCxnSpPr>
          <p:nvPr/>
        </p:nvCxnSpPr>
        <p:spPr>
          <a:xfrm flipV="1">
            <a:off x="3942419" y="2710132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4" idx="6"/>
            <a:endCxn id="4" idx="1"/>
          </p:cNvCxnSpPr>
          <p:nvPr/>
        </p:nvCxnSpPr>
        <p:spPr>
          <a:xfrm>
            <a:off x="3942419" y="3484271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 flipV="1">
            <a:off x="5642199" y="3485489"/>
            <a:ext cx="2577083" cy="8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" idx="4"/>
            <a:endCxn id="43" idx="2"/>
          </p:cNvCxnSpPr>
          <p:nvPr/>
        </p:nvCxnSpPr>
        <p:spPr>
          <a:xfrm rot="5400000" flipH="1" flipV="1">
            <a:off x="5882390" y="2456565"/>
            <a:ext cx="1769898" cy="4175472"/>
          </a:xfrm>
          <a:prstGeom prst="curvedConnector3">
            <a:avLst>
              <a:gd name="adj1" fmla="val -29061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" idx="4"/>
            <a:endCxn id="43" idx="2"/>
          </p:cNvCxnSpPr>
          <p:nvPr/>
        </p:nvCxnSpPr>
        <p:spPr>
          <a:xfrm rot="5400000" flipH="1" flipV="1">
            <a:off x="6249387" y="2823563"/>
            <a:ext cx="1769898" cy="3441477"/>
          </a:xfrm>
          <a:prstGeom prst="curvedConnector3">
            <a:avLst>
              <a:gd name="adj1" fmla="val -1291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10124422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422" y="3255670"/>
                <a:ext cx="575119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 flipV="1">
            <a:off x="9490869" y="3484270"/>
            <a:ext cx="633552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endCxn id="94" idx="2"/>
          </p:cNvCxnSpPr>
          <p:nvPr/>
        </p:nvCxnSpPr>
        <p:spPr>
          <a:xfrm rot="5400000" flipH="1" flipV="1">
            <a:off x="10683786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97" idx="7"/>
            <a:endCxn id="94" idx="2"/>
          </p:cNvCxnSpPr>
          <p:nvPr/>
        </p:nvCxnSpPr>
        <p:spPr>
          <a:xfrm rot="16200000" flipV="1">
            <a:off x="11567802" y="3513681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11692092" y="4076969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1692092" y="2536267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11968886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886" y="4972050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 l="-14103" r="-128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11096497" y="4972050"/>
                <a:ext cx="59559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6497" y="4972050"/>
                <a:ext cx="595595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/>
              <p:cNvSpPr/>
              <p:nvPr/>
            </p:nvSpPr>
            <p:spPr>
              <a:xfrm>
                <a:off x="12702881" y="4972050"/>
                <a:ext cx="595596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881" y="4972050"/>
                <a:ext cx="595596" cy="457200"/>
              </a:xfrm>
              <a:prstGeom prst="ellipse">
                <a:avLst/>
              </a:prstGeom>
              <a:blipFill>
                <a:blip r:embed="rId13"/>
                <a:stretch>
                  <a:fillRect l="-297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96" idx="0"/>
            <a:endCxn id="92" idx="2"/>
          </p:cNvCxnSpPr>
          <p:nvPr/>
        </p:nvCxnSpPr>
        <p:spPr>
          <a:xfrm flipH="1" flipV="1">
            <a:off x="12197487" y="4424698"/>
            <a:ext cx="803192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0"/>
            <a:endCxn id="92" idx="2"/>
          </p:cNvCxnSpPr>
          <p:nvPr/>
        </p:nvCxnSpPr>
        <p:spPr>
          <a:xfrm flipV="1">
            <a:off x="11394295" y="4424698"/>
            <a:ext cx="803193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11897922" y="3396144"/>
                <a:ext cx="60188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7922" y="3396144"/>
                <a:ext cx="601885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stCxn id="92" idx="0"/>
            <a:endCxn id="100" idx="4"/>
          </p:cNvCxnSpPr>
          <p:nvPr/>
        </p:nvCxnSpPr>
        <p:spPr>
          <a:xfrm flipV="1">
            <a:off x="12197488" y="3853344"/>
            <a:ext cx="1377" cy="22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0" idx="0"/>
            <a:endCxn id="93" idx="2"/>
          </p:cNvCxnSpPr>
          <p:nvPr/>
        </p:nvCxnSpPr>
        <p:spPr>
          <a:xfrm flipH="1" flipV="1">
            <a:off x="12197488" y="2883996"/>
            <a:ext cx="1377" cy="51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/>
              <p:nvPr/>
            </p:nvSpPr>
            <p:spPr>
              <a:xfrm>
                <a:off x="11932026" y="1760313"/>
                <a:ext cx="53092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026" y="1760313"/>
                <a:ext cx="530920" cy="457200"/>
              </a:xfrm>
              <a:prstGeom prst="ellipse">
                <a:avLst/>
              </a:prstGeom>
              <a:blipFill>
                <a:blip r:embed="rId15"/>
                <a:stretch>
                  <a:fillRect l="-555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stCxn id="94" idx="0"/>
          </p:cNvCxnSpPr>
          <p:nvPr/>
        </p:nvCxnSpPr>
        <p:spPr>
          <a:xfrm flipH="1" flipV="1">
            <a:off x="12197487" y="2203172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endCxn id="94" idx="1"/>
          </p:cNvCxnSpPr>
          <p:nvPr/>
        </p:nvCxnSpPr>
        <p:spPr>
          <a:xfrm flipV="1">
            <a:off x="10726307" y="2710132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endCxn id="92" idx="1"/>
          </p:cNvCxnSpPr>
          <p:nvPr/>
        </p:nvCxnSpPr>
        <p:spPr>
          <a:xfrm>
            <a:off x="10726307" y="3484271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94" idx="0"/>
            <a:endCxn id="92" idx="2"/>
          </p:cNvCxnSpPr>
          <p:nvPr/>
        </p:nvCxnSpPr>
        <p:spPr>
          <a:xfrm flipV="1">
            <a:off x="12197487" y="4424698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7840107" y="2878007"/>
                <a:ext cx="2223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107" y="2878007"/>
                <a:ext cx="2223470" cy="369332"/>
              </a:xfrm>
              <a:prstGeom prst="rect">
                <a:avLst/>
              </a:prstGeom>
              <a:blipFill>
                <a:blip r:embed="rId16"/>
                <a:stretch>
                  <a:fillRect l="-2192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450216" y="652432"/>
            <a:ext cx="655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Conditional</a:t>
            </a:r>
            <a:r>
              <a:rPr lang="zh-CN" altLang="en-US" sz="2400" dirty="0"/>
              <a:t> </a:t>
            </a:r>
            <a:r>
              <a:rPr lang="en-US" altLang="zh-CN" sz="2400" dirty="0"/>
              <a:t>Variational</a:t>
            </a:r>
            <a:r>
              <a:rPr lang="zh-CN" altLang="en-US" sz="2400" dirty="0"/>
              <a:t> </a:t>
            </a:r>
            <a:r>
              <a:rPr lang="en-US" altLang="zh-CN" sz="2400" dirty="0"/>
              <a:t>Recurrent</a:t>
            </a:r>
            <a:r>
              <a:rPr lang="zh-CN" altLang="en-US" sz="2400" dirty="0"/>
              <a:t> </a:t>
            </a:r>
            <a:r>
              <a:rPr lang="en-US" altLang="zh-CN" sz="2400" dirty="0"/>
              <a:t>Neural</a:t>
            </a:r>
            <a:r>
              <a:rPr lang="zh-CN" altLang="en-US" sz="2400" dirty="0"/>
              <a:t> </a:t>
            </a:r>
            <a:r>
              <a:rPr lang="en-US" altLang="zh-CN" sz="2400" dirty="0"/>
              <a:t>Network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875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5876" y="3005958"/>
            <a:ext cx="10078995" cy="871867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Deterministic Player </a:t>
            </a:r>
            <a:r>
              <a:rPr lang="en-US" altLang="zh-CN" dirty="0"/>
              <a:t>E</a:t>
            </a:r>
            <a:r>
              <a:rPr lang="en-US" altLang="zh-CN"/>
              <a:t>mbedding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5192-8DCC-9840-9D9B-3484445F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Yu-dong’s Model for deterministic player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EA1F4-F87D-ED4F-B78C-3060DCDA2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players</a:t>
            </a:r>
          </a:p>
          <a:p>
            <a:r>
              <a:rPr lang="en-US" dirty="0"/>
              <a:t>K latent dimensions</a:t>
            </a:r>
          </a:p>
          <a:p>
            <a:r>
              <a:rPr lang="en-US" dirty="0"/>
              <a:t>Embedding matrix </a:t>
            </a:r>
            <a:r>
              <a:rPr lang="en-US" i="1" dirty="0" err="1"/>
              <a:t>W</a:t>
            </a:r>
            <a:r>
              <a:rPr lang="en-US" i="1" baseline="-25000" dirty="0" err="1"/>
              <a:t>KxN</a:t>
            </a:r>
            <a:endParaRPr lang="en-US" i="1" baseline="-25000" dirty="0"/>
          </a:p>
          <a:p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one-hot player embedding of player i. Dimension = Nx1</a:t>
            </a:r>
          </a:p>
          <a:p>
            <a:r>
              <a:rPr lang="en-US" dirty="0"/>
              <a:t>W[</a:t>
            </a:r>
            <a:r>
              <a:rPr lang="en-US" dirty="0" err="1"/>
              <a:t>i</a:t>
            </a:r>
            <a:r>
              <a:rPr lang="en-US" dirty="0"/>
              <a:t>] = embedding of player </a:t>
            </a:r>
            <a:r>
              <a:rPr lang="en-US" dirty="0" err="1"/>
              <a:t>i</a:t>
            </a:r>
            <a:r>
              <a:rPr lang="en-US" dirty="0"/>
              <a:t>. Dimension = Kx1</a:t>
            </a:r>
          </a:p>
          <a:p>
            <a:r>
              <a:rPr lang="en-US" dirty="0"/>
              <a:t>Probabilistic model “player2vec”</a:t>
            </a:r>
            <a:br>
              <a:rPr lang="en-US" dirty="0"/>
            </a:br>
            <a:r>
              <a:rPr lang="en-US" dirty="0"/>
              <a:t>p(x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|p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becomes p(x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|Wp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899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1CEFA-2870-8A4C-BED0-36BDC740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6397C-9865-1941-B080-3B10DCC74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531" y="1825626"/>
            <a:ext cx="10515600" cy="17317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interpretability and modelling power, we can decompose the information about a player into 3 components (chain rule):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p(r</a:t>
            </a:r>
            <a:r>
              <a:rPr lang="en-US" baseline="-25000" dirty="0"/>
              <a:t>t</a:t>
            </a:r>
            <a:r>
              <a:rPr lang="en-US" dirty="0"/>
              <a:t>,x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|p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= p(r</a:t>
            </a:r>
            <a:r>
              <a:rPr lang="en-US" baseline="-25000" dirty="0"/>
              <a:t>t</a:t>
            </a:r>
            <a:r>
              <a:rPr lang="en-US" dirty="0"/>
              <a:t>|x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,p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x p(a</a:t>
            </a:r>
            <a:r>
              <a:rPr lang="en-US" baseline="-25000" dirty="0"/>
              <a:t>t</a:t>
            </a:r>
            <a:r>
              <a:rPr lang="en-US" dirty="0"/>
              <a:t>|x</a:t>
            </a:r>
            <a:r>
              <a:rPr lang="en-US" baseline="-25000" dirty="0"/>
              <a:t>t</a:t>
            </a:r>
            <a:r>
              <a:rPr lang="en-US" dirty="0"/>
              <a:t>,p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x p(x</a:t>
            </a:r>
            <a:r>
              <a:rPr lang="en-US" baseline="-25000" dirty="0"/>
              <a:t>t</a:t>
            </a:r>
            <a:r>
              <a:rPr lang="en-US" dirty="0"/>
              <a:t>|p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52D77-3D3A-024E-BFAF-A721D77053F9}"/>
              </a:ext>
            </a:extLst>
          </p:cNvPr>
          <p:cNvSpPr txBox="1"/>
          <p:nvPr/>
        </p:nvSpPr>
        <p:spPr>
          <a:xfrm>
            <a:off x="6176944" y="3328828"/>
            <a:ext cx="1545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 scoring ability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DE8A4-A5C6-B443-9FC3-CBE4B1703071}"/>
              </a:ext>
            </a:extLst>
          </p:cNvPr>
          <p:cNvCxnSpPr/>
          <p:nvPr/>
        </p:nvCxnSpPr>
        <p:spPr>
          <a:xfrm flipV="1">
            <a:off x="6705769" y="2938409"/>
            <a:ext cx="0" cy="40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0703F4-FB7B-1C41-9DCC-5C64A7B56586}"/>
              </a:ext>
            </a:extLst>
          </p:cNvPr>
          <p:cNvSpPr txBox="1"/>
          <p:nvPr/>
        </p:nvSpPr>
        <p:spPr>
          <a:xfrm>
            <a:off x="8394451" y="3369163"/>
            <a:ext cx="92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168653-0901-FD44-B163-F450EDDFB697}"/>
              </a:ext>
            </a:extLst>
          </p:cNvPr>
          <p:cNvCxnSpPr/>
          <p:nvPr/>
        </p:nvCxnSpPr>
        <p:spPr>
          <a:xfrm flipV="1">
            <a:off x="8740052" y="2938409"/>
            <a:ext cx="0" cy="40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89124C-006D-8B4E-ADB0-75D6531457E6}"/>
              </a:ext>
            </a:extLst>
          </p:cNvPr>
          <p:cNvSpPr txBox="1"/>
          <p:nvPr/>
        </p:nvSpPr>
        <p:spPr>
          <a:xfrm>
            <a:off x="10405335" y="3328827"/>
            <a:ext cx="215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“style”, position, role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9BC28B-AFBB-B04A-8E45-C0A21B54F8AF}"/>
              </a:ext>
            </a:extLst>
          </p:cNvPr>
          <p:cNvCxnSpPr/>
          <p:nvPr/>
        </p:nvCxnSpPr>
        <p:spPr>
          <a:xfrm flipH="1" flipV="1">
            <a:off x="11051739" y="2938409"/>
            <a:ext cx="369869" cy="39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10EF90-D118-B244-9400-26B698FC9FE9}"/>
              </a:ext>
            </a:extLst>
          </p:cNvPr>
          <p:cNvSpPr txBox="1"/>
          <p:nvPr/>
        </p:nvSpPr>
        <p:spPr>
          <a:xfrm>
            <a:off x="3742531" y="4304873"/>
            <a:ext cx="9199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could have three separate embedding matrixes </a:t>
            </a:r>
            <a:r>
              <a:rPr lang="en-US" sz="2400" dirty="0" err="1"/>
              <a:t>W</a:t>
            </a:r>
            <a:r>
              <a:rPr lang="en-US" sz="2400" baseline="-25000" dirty="0" err="1"/>
              <a:t>r</a:t>
            </a:r>
            <a:r>
              <a:rPr lang="en-US" sz="2400" dirty="0"/>
              <a:t>, </a:t>
            </a:r>
            <a:r>
              <a:rPr lang="en-US" sz="2400" dirty="0" err="1"/>
              <a:t>W</a:t>
            </a:r>
            <a:r>
              <a:rPr lang="en-US" sz="2400" baseline="-25000" dirty="0" err="1"/>
              <a:t>a</a:t>
            </a:r>
            <a:r>
              <a:rPr lang="en-US" sz="2400" dirty="0"/>
              <a:t>, </a:t>
            </a:r>
            <a:r>
              <a:rPr lang="en-US" sz="2400" dirty="0" err="1"/>
              <a:t>W</a:t>
            </a:r>
            <a:r>
              <a:rPr lang="en-US" sz="2400" baseline="-25000" dirty="0" err="1"/>
              <a:t>x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000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Curved Connector 155"/>
          <p:cNvCxnSpPr>
            <a:stCxn id="151" idx="1"/>
            <a:endCxn id="153" idx="4"/>
          </p:cNvCxnSpPr>
          <p:nvPr/>
        </p:nvCxnSpPr>
        <p:spPr>
          <a:xfrm rot="10800000">
            <a:off x="8328978" y="2446344"/>
            <a:ext cx="646191" cy="1842739"/>
          </a:xfrm>
          <a:prstGeom prst="curvedConnector2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154"/>
          <p:cNvCxnSpPr>
            <a:stCxn id="150" idx="3"/>
            <a:endCxn id="153" idx="4"/>
          </p:cNvCxnSpPr>
          <p:nvPr/>
        </p:nvCxnSpPr>
        <p:spPr>
          <a:xfrm flipV="1">
            <a:off x="7728580" y="2446342"/>
            <a:ext cx="600397" cy="1848496"/>
          </a:xfrm>
          <a:prstGeom prst="curvedConnector2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105994" y="88660"/>
            <a:ext cx="2300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Ideal State Action Generation Model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640312" y="3405060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>
              <a:xfrm>
                <a:off x="5921616" y="5905158"/>
                <a:ext cx="6121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616" y="5905158"/>
                <a:ext cx="612121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9" idx="0"/>
            <a:endCxn id="33" idx="2"/>
          </p:cNvCxnSpPr>
          <p:nvPr/>
        </p:nvCxnSpPr>
        <p:spPr>
          <a:xfrm flipV="1">
            <a:off x="6227677" y="5169386"/>
            <a:ext cx="918031" cy="73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0"/>
            <a:endCxn id="43" idx="4"/>
          </p:cNvCxnSpPr>
          <p:nvPr/>
        </p:nvCxnSpPr>
        <p:spPr>
          <a:xfrm flipV="1">
            <a:off x="7145707" y="4513442"/>
            <a:ext cx="920" cy="30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0"/>
            <a:endCxn id="36" idx="2"/>
          </p:cNvCxnSpPr>
          <p:nvPr/>
        </p:nvCxnSpPr>
        <p:spPr>
          <a:xfrm flipH="1" flipV="1">
            <a:off x="7145707" y="3752789"/>
            <a:ext cx="920" cy="30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6917106" y="261476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106" y="2614764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 flipH="1" flipV="1">
            <a:off x="7145707" y="3071965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/>
              <p:cNvSpPr/>
              <p:nvPr/>
            </p:nvSpPr>
            <p:spPr>
              <a:xfrm>
                <a:off x="8076775" y="5930038"/>
                <a:ext cx="6120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775" y="5930038"/>
                <a:ext cx="612021" cy="457200"/>
              </a:xfrm>
              <a:prstGeom prst="ellipse">
                <a:avLst/>
              </a:prstGeom>
              <a:blipFill>
                <a:blip r:embed="rId5"/>
                <a:stretch>
                  <a:fillRect l="-2913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stCxn id="53" idx="0"/>
            <a:endCxn id="33" idx="2"/>
          </p:cNvCxnSpPr>
          <p:nvPr/>
        </p:nvCxnSpPr>
        <p:spPr>
          <a:xfrm flipH="1" flipV="1">
            <a:off x="7145707" y="5169386"/>
            <a:ext cx="1237078" cy="76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53" idx="0"/>
            <a:endCxn id="36" idx="3"/>
          </p:cNvCxnSpPr>
          <p:nvPr/>
        </p:nvCxnSpPr>
        <p:spPr>
          <a:xfrm rot="16200000" flipV="1">
            <a:off x="6841387" y="4388640"/>
            <a:ext cx="2351114" cy="73168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39" idx="0"/>
            <a:endCxn id="36" idx="1"/>
          </p:cNvCxnSpPr>
          <p:nvPr/>
        </p:nvCxnSpPr>
        <p:spPr>
          <a:xfrm rot="5400000" flipH="1" flipV="1">
            <a:off x="5270876" y="4535725"/>
            <a:ext cx="2326234" cy="412635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9391263" y="590310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263" y="5903100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ounded Rectangle 76"/>
          <p:cNvSpPr/>
          <p:nvPr/>
        </p:nvSpPr>
        <p:spPr>
          <a:xfrm>
            <a:off x="9114470" y="4821656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9114470" y="3385190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Oval 86"/>
              <p:cNvSpPr/>
              <p:nvPr/>
            </p:nvSpPr>
            <p:spPr>
              <a:xfrm>
                <a:off x="9160824" y="4062066"/>
                <a:ext cx="91808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𝑎𝑐𝑡𝑖𝑜𝑛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Oval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824" y="4062066"/>
                <a:ext cx="918081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Oval 88"/>
              <p:cNvSpPr/>
              <p:nvPr/>
            </p:nvSpPr>
            <p:spPr>
              <a:xfrm>
                <a:off x="9391263" y="263531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Oval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263" y="2635310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>
            <a:stCxn id="78" idx="0"/>
            <a:endCxn id="89" idx="4"/>
          </p:cNvCxnSpPr>
          <p:nvPr/>
        </p:nvCxnSpPr>
        <p:spPr>
          <a:xfrm flipH="1" flipV="1">
            <a:off x="9619863" y="3092511"/>
            <a:ext cx="2" cy="29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78" idx="2"/>
          </p:cNvCxnSpPr>
          <p:nvPr/>
        </p:nvCxnSpPr>
        <p:spPr>
          <a:xfrm flipV="1">
            <a:off x="9619863" y="3732919"/>
            <a:ext cx="2" cy="29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7" idx="0"/>
            <a:endCxn id="87" idx="4"/>
          </p:cNvCxnSpPr>
          <p:nvPr/>
        </p:nvCxnSpPr>
        <p:spPr>
          <a:xfrm flipH="1" flipV="1">
            <a:off x="9619865" y="4519267"/>
            <a:ext cx="1" cy="30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/>
              <p:cNvSpPr/>
              <p:nvPr/>
            </p:nvSpPr>
            <p:spPr>
              <a:xfrm>
                <a:off x="6917106" y="593003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Oval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106" y="5930038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>
            <a:stCxn id="97" idx="0"/>
            <a:endCxn id="33" idx="2"/>
          </p:cNvCxnSpPr>
          <p:nvPr/>
        </p:nvCxnSpPr>
        <p:spPr>
          <a:xfrm flipV="1">
            <a:off x="7145707" y="5169386"/>
            <a:ext cx="1" cy="76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6" idx="0"/>
            <a:endCxn id="77" idx="2"/>
          </p:cNvCxnSpPr>
          <p:nvPr/>
        </p:nvCxnSpPr>
        <p:spPr>
          <a:xfrm flipV="1">
            <a:off x="9619863" y="5169384"/>
            <a:ext cx="2" cy="73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3" idx="0"/>
            <a:endCxn id="77" idx="1"/>
          </p:cNvCxnSpPr>
          <p:nvPr/>
        </p:nvCxnSpPr>
        <p:spPr>
          <a:xfrm rot="5400000" flipH="1" flipV="1">
            <a:off x="8281368" y="5096937"/>
            <a:ext cx="934518" cy="73168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97" idx="0"/>
            <a:endCxn id="77" idx="1"/>
          </p:cNvCxnSpPr>
          <p:nvPr/>
        </p:nvCxnSpPr>
        <p:spPr>
          <a:xfrm rot="5400000" flipH="1" flipV="1">
            <a:off x="7662828" y="4478399"/>
            <a:ext cx="934518" cy="196876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urved Connector 122"/>
          <p:cNvCxnSpPr>
            <a:stCxn id="39" idx="0"/>
            <a:endCxn id="77" idx="1"/>
          </p:cNvCxnSpPr>
          <p:nvPr/>
        </p:nvCxnSpPr>
        <p:spPr>
          <a:xfrm rot="5400000" flipH="1" flipV="1">
            <a:off x="7216253" y="4006944"/>
            <a:ext cx="909638" cy="288679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3" idx="0"/>
            <a:endCxn id="78" idx="1"/>
          </p:cNvCxnSpPr>
          <p:nvPr/>
        </p:nvCxnSpPr>
        <p:spPr>
          <a:xfrm rot="5400000" flipH="1" flipV="1">
            <a:off x="7563135" y="4378704"/>
            <a:ext cx="2370984" cy="73168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stCxn id="97" idx="0"/>
            <a:endCxn id="78" idx="1"/>
          </p:cNvCxnSpPr>
          <p:nvPr/>
        </p:nvCxnSpPr>
        <p:spPr>
          <a:xfrm rot="5400000" flipH="1" flipV="1">
            <a:off x="6944595" y="3760166"/>
            <a:ext cx="2370984" cy="196876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39" idx="0"/>
            <a:endCxn id="78" idx="1"/>
          </p:cNvCxnSpPr>
          <p:nvPr/>
        </p:nvCxnSpPr>
        <p:spPr>
          <a:xfrm rot="5400000" flipH="1" flipV="1">
            <a:off x="6498020" y="3288711"/>
            <a:ext cx="2346104" cy="288679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6687587" y="4056241"/>
                <a:ext cx="91808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𝑠𝑡𝑎𝑡𝑒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587" y="4056241"/>
                <a:ext cx="918081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6640312" y="4821657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533737" y="3946522"/>
            <a:ext cx="1194842" cy="69663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8975167" y="3940765"/>
            <a:ext cx="1194842" cy="69663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7273667" y="1256507"/>
                <a:ext cx="2531527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P(</a:t>
                </a:r>
                <a:r>
                  <a:rPr lang="en-US" dirty="0" err="1">
                    <a:solidFill>
                      <a:srgbClr val="FF0000"/>
                    </a:solidFill>
                  </a:rPr>
                  <a:t>z</a:t>
                </a:r>
                <a:r>
                  <a:rPr lang="en-US" baseline="-25000" dirty="0" err="1">
                    <a:solidFill>
                      <a:srgbClr val="FF0000"/>
                    </a:solidFill>
                  </a:rPr>
                  <a:t>t</a:t>
                </a:r>
                <a:r>
                  <a:rPr lang="en-US" dirty="0">
                    <a:solidFill>
                      <a:srgbClr val="FF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𝐾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667" y="1256507"/>
                <a:ext cx="2531527" cy="280846"/>
              </a:xfrm>
              <a:prstGeom prst="rect">
                <a:avLst/>
              </a:prstGeom>
              <a:blipFill>
                <a:blip r:embed="rId11"/>
                <a:stretch>
                  <a:fillRect l="-5542" t="-171739" r="-2651" b="-263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Oval 152"/>
              <p:cNvSpPr/>
              <p:nvPr/>
            </p:nvSpPr>
            <p:spPr>
              <a:xfrm>
                <a:off x="8076775" y="1989142"/>
                <a:ext cx="504403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Oval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775" y="1989142"/>
                <a:ext cx="504403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TextBox 158"/>
          <p:cNvSpPr txBox="1"/>
          <p:nvPr/>
        </p:nvSpPr>
        <p:spPr>
          <a:xfrm>
            <a:off x="7131158" y="917846"/>
            <a:ext cx="279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Gaussian Mixture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E000F-CEE4-9742-A55C-41D6673C38BB}"/>
              </a:ext>
            </a:extLst>
          </p:cNvPr>
          <p:cNvSpPr txBox="1"/>
          <p:nvPr/>
        </p:nvSpPr>
        <p:spPr>
          <a:xfrm>
            <a:off x="10073309" y="179183"/>
            <a:ext cx="2860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also consider encoding states and actions</a:t>
            </a:r>
          </a:p>
        </p:txBody>
      </p:sp>
    </p:spTree>
    <p:extLst>
      <p:ext uri="{BB962C8B-B14F-4D97-AF65-F5344CB8AC3E}">
        <p14:creationId xmlns:p14="http://schemas.microsoft.com/office/powerpoint/2010/main" val="175671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player’s</a:t>
            </a:r>
            <a:r>
              <a:rPr lang="zh-CN" altLang="en-US" dirty="0"/>
              <a:t> </a:t>
            </a:r>
            <a:r>
              <a:rPr lang="en-US" altLang="zh-CN" dirty="0"/>
              <a:t>individual</a:t>
            </a:r>
            <a:r>
              <a:rPr lang="zh-CN" altLang="en-US" dirty="0"/>
              <a:t> </a:t>
            </a:r>
            <a:r>
              <a:rPr lang="en-US" altLang="zh-CN" dirty="0"/>
              <a:t>feature.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ice</a:t>
            </a:r>
            <a:r>
              <a:rPr lang="zh-CN" altLang="en-US" dirty="0"/>
              <a:t> </a:t>
            </a:r>
            <a:r>
              <a:rPr lang="en-US" altLang="zh-CN" dirty="0"/>
              <a:t>hockey</a:t>
            </a:r>
            <a:r>
              <a:rPr lang="zh-CN" altLang="en-US" dirty="0"/>
              <a:t> </a:t>
            </a:r>
            <a:r>
              <a:rPr lang="en-US" altLang="zh-CN" dirty="0"/>
              <a:t>paper,</a:t>
            </a:r>
            <a:r>
              <a:rPr lang="zh-CN" altLang="en-US" dirty="0"/>
              <a:t> </a:t>
            </a:r>
            <a:r>
              <a:rPr lang="en-US" altLang="zh-CN" dirty="0"/>
              <a:t>Luke‘s</a:t>
            </a:r>
            <a:r>
              <a:rPr lang="zh-CN" altLang="en-US" dirty="0"/>
              <a:t> </a:t>
            </a:r>
            <a:r>
              <a:rPr lang="en-US" altLang="zh-CN" dirty="0"/>
              <a:t>basketball)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players.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evaluating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shot,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assign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context,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matter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making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shot</a:t>
            </a:r>
          </a:p>
          <a:p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player_id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seriously</a:t>
            </a:r>
            <a:r>
              <a:rPr lang="zh-CN" altLang="en-US" dirty="0"/>
              <a:t> </a:t>
            </a:r>
            <a:r>
              <a:rPr lang="en-US" altLang="zh-CN" dirty="0"/>
              <a:t>studied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influence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ids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(One</a:t>
            </a:r>
            <a:r>
              <a:rPr lang="zh-CN" altLang="en-US" dirty="0"/>
              <a:t> </a:t>
            </a:r>
            <a:r>
              <a:rPr lang="en-US" altLang="zh-CN" dirty="0"/>
              <a:t>interesting</a:t>
            </a:r>
            <a:r>
              <a:rPr lang="zh-CN" altLang="en-US" dirty="0"/>
              <a:t> </a:t>
            </a:r>
            <a:r>
              <a:rPr lang="en-US" altLang="zh-CN" dirty="0"/>
              <a:t>finding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despite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inputted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player_id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assigns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ids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training.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testing,</a:t>
            </a:r>
            <a:r>
              <a:rPr lang="zh-CN" altLang="en-US" dirty="0"/>
              <a:t> </a:t>
            </a:r>
            <a:r>
              <a:rPr lang="en-US" altLang="zh-CN" dirty="0"/>
              <a:t>changing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player_id</a:t>
            </a:r>
            <a:r>
              <a:rPr lang="zh-CN" altLang="en-US" dirty="0"/>
              <a:t> </a:t>
            </a:r>
            <a:r>
              <a:rPr lang="en-US" altLang="zh-CN" dirty="0"/>
              <a:t>won’t</a:t>
            </a:r>
            <a:r>
              <a:rPr lang="zh-CN" altLang="en-US" dirty="0"/>
              <a:t> </a:t>
            </a:r>
            <a:r>
              <a:rPr lang="en-US" altLang="zh-CN" dirty="0"/>
              <a:t>influence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output.)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2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5876" y="3005958"/>
            <a:ext cx="10078995" cy="87186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Player Generation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7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7426810" y="213428"/>
            <a:ext cx="276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Player Generation Model</a:t>
            </a:r>
            <a:endParaRPr lang="en-US" sz="2000" dirty="0"/>
          </a:p>
        </p:txBody>
      </p:sp>
      <p:cxnSp>
        <p:nvCxnSpPr>
          <p:cNvPr id="80" name="Curved Connector 79"/>
          <p:cNvCxnSpPr>
            <a:endCxn id="84" idx="2"/>
          </p:cNvCxnSpPr>
          <p:nvPr/>
        </p:nvCxnSpPr>
        <p:spPr>
          <a:xfrm rot="5400000" flipH="1" flipV="1">
            <a:off x="7799319" y="3809083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88" idx="7"/>
            <a:endCxn id="84" idx="2"/>
          </p:cNvCxnSpPr>
          <p:nvPr/>
        </p:nvCxnSpPr>
        <p:spPr>
          <a:xfrm rot="16200000" flipV="1">
            <a:off x="8683335" y="3797460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8807625" y="436074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8807625" y="2820046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83"/>
              <p:cNvSpPr/>
              <p:nvPr/>
            </p:nvSpPr>
            <p:spPr>
              <a:xfrm>
                <a:off x="9084419" y="525582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Oval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419" y="5255829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/>
              <p:cNvSpPr/>
              <p:nvPr/>
            </p:nvSpPr>
            <p:spPr>
              <a:xfrm>
                <a:off x="8350424" y="525582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Oval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424" y="5255829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9818414" y="525582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414" y="5255829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/>
          <p:cNvCxnSpPr>
            <a:stCxn id="86" idx="0"/>
            <a:endCxn id="82" idx="2"/>
          </p:cNvCxnSpPr>
          <p:nvPr/>
        </p:nvCxnSpPr>
        <p:spPr>
          <a:xfrm flipV="1">
            <a:off x="8579024" y="4708477"/>
            <a:ext cx="733996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5" idx="0"/>
            <a:endCxn id="82" idx="2"/>
          </p:cNvCxnSpPr>
          <p:nvPr/>
        </p:nvCxnSpPr>
        <p:spPr>
          <a:xfrm flipV="1">
            <a:off x="9313020" y="4708477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8" idx="0"/>
            <a:endCxn id="82" idx="2"/>
          </p:cNvCxnSpPr>
          <p:nvPr/>
        </p:nvCxnSpPr>
        <p:spPr>
          <a:xfrm flipH="1" flipV="1">
            <a:off x="9313020" y="4708477"/>
            <a:ext cx="733994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9084419" y="362497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419" y="3624974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>
            <a:stCxn id="82" idx="0"/>
          </p:cNvCxnSpPr>
          <p:nvPr/>
        </p:nvCxnSpPr>
        <p:spPr>
          <a:xfrm flipH="1" flipV="1">
            <a:off x="9313020" y="4082175"/>
            <a:ext cx="1" cy="2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84" idx="2"/>
          </p:cNvCxnSpPr>
          <p:nvPr/>
        </p:nvCxnSpPr>
        <p:spPr>
          <a:xfrm flipV="1">
            <a:off x="9313020" y="3167774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/>
              <p:cNvSpPr/>
              <p:nvPr/>
            </p:nvSpPr>
            <p:spPr>
              <a:xfrm>
                <a:off x="9084419" y="20297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Oval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419" y="2029750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stCxn id="84" idx="0"/>
          </p:cNvCxnSpPr>
          <p:nvPr/>
        </p:nvCxnSpPr>
        <p:spPr>
          <a:xfrm flipH="1" flipV="1">
            <a:off x="9313020" y="2486951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/>
              <p:cNvSpPr/>
              <p:nvPr/>
            </p:nvSpPr>
            <p:spPr>
              <a:xfrm>
                <a:off x="7474388" y="5255829"/>
                <a:ext cx="6120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Oval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388" y="5255829"/>
                <a:ext cx="612021" cy="457200"/>
              </a:xfrm>
              <a:prstGeom prst="ellipse">
                <a:avLst/>
              </a:prstGeom>
              <a:blipFill>
                <a:blip r:embed="rId7"/>
                <a:stretch>
                  <a:fillRect l="-1923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urved Connector 102"/>
          <p:cNvCxnSpPr>
            <a:stCxn id="101" idx="0"/>
            <a:endCxn id="83" idx="1"/>
          </p:cNvCxnSpPr>
          <p:nvPr/>
        </p:nvCxnSpPr>
        <p:spPr>
          <a:xfrm rot="5400000" flipH="1" flipV="1">
            <a:off x="7163053" y="3611257"/>
            <a:ext cx="2261919" cy="1027226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101" idx="0"/>
            <a:endCxn id="82" idx="1"/>
          </p:cNvCxnSpPr>
          <p:nvPr/>
        </p:nvCxnSpPr>
        <p:spPr>
          <a:xfrm rot="5400000" flipH="1" flipV="1">
            <a:off x="7933404" y="4381608"/>
            <a:ext cx="721217" cy="1027226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28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13813</TotalTime>
  <Words>902</Words>
  <Application>Microsoft Office PowerPoint</Application>
  <PresentationFormat>Custom</PresentationFormat>
  <Paragraphs>291</Paragraphs>
  <Slides>20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Latent Representations for Players in Sports Data</vt:lpstr>
      <vt:lpstr>PowerPoint Presentation</vt:lpstr>
      <vt:lpstr>Deterministic Player Embedding</vt:lpstr>
      <vt:lpstr>Yu-dong’s Model for deterministic player embedding</vt:lpstr>
      <vt:lpstr>Triple Embedding</vt:lpstr>
      <vt:lpstr>PowerPoint Presentation</vt:lpstr>
      <vt:lpstr>Motivations:</vt:lpstr>
      <vt:lpstr>Player Generation Model</vt:lpstr>
      <vt:lpstr>PowerPoint Presentation</vt:lpstr>
      <vt:lpstr>Our model: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Difficulty:</vt:lpstr>
      <vt:lpstr>PowerPoint Presentation</vt:lpstr>
      <vt:lpstr>Difficulty: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Guiliang Liu</dc:creator>
  <cp:lastModifiedBy>gla68</cp:lastModifiedBy>
  <cp:revision>64</cp:revision>
  <dcterms:created xsi:type="dcterms:W3CDTF">2019-06-03T19:05:44Z</dcterms:created>
  <dcterms:modified xsi:type="dcterms:W3CDTF">2019-10-23T04:22:31Z</dcterms:modified>
</cp:coreProperties>
</file>