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9" r:id="rId2"/>
    <p:sldId id="282" r:id="rId3"/>
    <p:sldId id="283" r:id="rId4"/>
    <p:sldId id="284" r:id="rId5"/>
    <p:sldId id="286" r:id="rId6"/>
    <p:sldId id="276" r:id="rId7"/>
    <p:sldId id="264" r:id="rId8"/>
    <p:sldId id="272" r:id="rId9"/>
    <p:sldId id="270" r:id="rId10"/>
    <p:sldId id="271" r:id="rId11"/>
    <p:sldId id="265" r:id="rId12"/>
    <p:sldId id="260" r:id="rId13"/>
    <p:sldId id="266" r:id="rId14"/>
    <p:sldId id="267" r:id="rId15"/>
    <p:sldId id="262" r:id="rId16"/>
    <p:sldId id="257" r:id="rId17"/>
    <p:sldId id="275" r:id="rId18"/>
    <p:sldId id="258" r:id="rId19"/>
    <p:sldId id="273" r:id="rId20"/>
    <p:sldId id="277" r:id="rId21"/>
    <p:sldId id="278" r:id="rId22"/>
    <p:sldId id="279" r:id="rId23"/>
    <p:sldId id="281" r:id="rId24"/>
    <p:sldId id="274" r:id="rId25"/>
    <p:sldId id="269" r:id="rId26"/>
    <p:sldId id="263" r:id="rId27"/>
    <p:sldId id="268" r:id="rId28"/>
    <p:sldId id="25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92949" autoAdjust="0"/>
  </p:normalViewPr>
  <p:slideViewPr>
    <p:cSldViewPr snapToGrid="0" snapToObjects="1">
      <p:cViewPr varScale="1">
        <p:scale>
          <a:sx n="98" d="100"/>
          <a:sy n="9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if each individual is represented by a weight vector in a linear model, a shrinkage model may regularize the individual weight vectors towards a common mean. In a Bayesian shrinkage model, a distribution over the individual parameters can be defined as a posterior distribution given the individual data drawn from a prior that is common to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0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4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0.png"/><Relationship Id="rId7" Type="http://schemas.openxmlformats.org/officeDocument/2006/relationships/image" Target="../media/image177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0.png"/><Relationship Id="rId11" Type="http://schemas.openxmlformats.org/officeDocument/2006/relationships/image" Target="../media/image211.png"/><Relationship Id="rId5" Type="http://schemas.openxmlformats.org/officeDocument/2006/relationships/image" Target="../media/image1510.png"/><Relationship Id="rId10" Type="http://schemas.openxmlformats.org/officeDocument/2006/relationships/image" Target="../media/image200.png"/><Relationship Id="rId4" Type="http://schemas.openxmlformats.org/officeDocument/2006/relationships/image" Target="../media/image1410.png"/><Relationship Id="rId9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16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17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84.png"/><Relationship Id="rId5" Type="http://schemas.openxmlformats.org/officeDocument/2006/relationships/image" Target="../media/image81.jpeg"/><Relationship Id="rId10" Type="http://schemas.openxmlformats.org/officeDocument/2006/relationships/image" Target="../media/image183.png"/><Relationship Id="rId4" Type="http://schemas.openxmlformats.org/officeDocument/2006/relationships/image" Target="../media/image80.jpeg"/><Relationship Id="rId9" Type="http://schemas.openxmlformats.org/officeDocument/2006/relationships/image" Target="../media/image18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.png"/><Relationship Id="rId3" Type="http://schemas.openxmlformats.org/officeDocument/2006/relationships/image" Target="../media/image300.png"/><Relationship Id="rId7" Type="http://schemas.openxmlformats.org/officeDocument/2006/relationships/image" Target="../media/image187.png"/><Relationship Id="rId12" Type="http://schemas.openxmlformats.org/officeDocument/2006/relationships/image" Target="../media/image39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5" Type="http://schemas.openxmlformats.org/officeDocument/2006/relationships/image" Target="../media/image188.png"/><Relationship Id="rId10" Type="http://schemas.openxmlformats.org/officeDocument/2006/relationships/image" Target="../media/image37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jpeg"/><Relationship Id="rId3" Type="http://schemas.openxmlformats.org/officeDocument/2006/relationships/image" Target="../media/image86.png"/><Relationship Id="rId7" Type="http://schemas.openxmlformats.org/officeDocument/2006/relationships/image" Target="../media/image15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0.png"/><Relationship Id="rId3" Type="http://schemas.openxmlformats.org/officeDocument/2006/relationships/image" Target="../media/image176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5" Type="http://schemas.openxmlformats.org/officeDocument/2006/relationships/image" Target="../media/image310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50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 and</a:t>
            </a:r>
            <a:r>
              <a:rPr lang="zh-CN" altLang="en-US" dirty="0"/>
              <a:t> </a:t>
            </a:r>
            <a:r>
              <a:rPr lang="en-US" altLang="zh-CN" dirty="0" err="1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2D77-3D3A-024E-BFAF-A721D77053F9}"/>
              </a:ext>
            </a:extLst>
          </p:cNvPr>
          <p:cNvSpPr txBox="1"/>
          <p:nvPr/>
        </p:nvSpPr>
        <p:spPr>
          <a:xfrm>
            <a:off x="3272613" y="3328829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DE8A4-A5C6-B443-9FC3-CBE4B1703071}"/>
              </a:ext>
            </a:extLst>
          </p:cNvPr>
          <p:cNvCxnSpPr/>
          <p:nvPr/>
        </p:nvCxnSpPr>
        <p:spPr>
          <a:xfrm flipV="1">
            <a:off x="3801438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703F4-FB7B-1C41-9DCC-5C64A7B56586}"/>
              </a:ext>
            </a:extLst>
          </p:cNvPr>
          <p:cNvSpPr txBox="1"/>
          <p:nvPr/>
        </p:nvSpPr>
        <p:spPr>
          <a:xfrm>
            <a:off x="549012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68653-0901-FD44-B163-F450EDDFB697}"/>
              </a:ext>
            </a:extLst>
          </p:cNvPr>
          <p:cNvCxnSpPr/>
          <p:nvPr/>
        </p:nvCxnSpPr>
        <p:spPr>
          <a:xfrm flipV="1">
            <a:off x="5835721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9124C-006D-8B4E-ADB0-75D6531457E6}"/>
              </a:ext>
            </a:extLst>
          </p:cNvPr>
          <p:cNvSpPr txBox="1"/>
          <p:nvPr/>
        </p:nvSpPr>
        <p:spPr>
          <a:xfrm>
            <a:off x="7501004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BC28B-AFBB-B04A-8E45-C0A21B54F8AF}"/>
              </a:ext>
            </a:extLst>
          </p:cNvPr>
          <p:cNvCxnSpPr/>
          <p:nvPr/>
        </p:nvCxnSpPr>
        <p:spPr>
          <a:xfrm flipH="1" flipV="1">
            <a:off x="814740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0EF90-D118-B244-9400-26B698FC9FE9}"/>
              </a:ext>
            </a:extLst>
          </p:cNvPr>
          <p:cNvSpPr txBox="1"/>
          <p:nvPr/>
        </p:nvSpPr>
        <p:spPr>
          <a:xfrm>
            <a:off x="838200" y="4304874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5424648" y="2446345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482425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201663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35982" y="340506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3323347" y="5169387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4241376" y="4513443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4241376" y="3752790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4241377" y="3071966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4241376" y="5169387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3937056" y="4388641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2366545" y="4535726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6210140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210140" y="338519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6715532" y="3092512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6715532" y="3732920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6715535" y="4519268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4241377" y="5169387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6715532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5377037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4758497" y="4478400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4311922" y="4006945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4658804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4040264" y="3760167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3593689" y="3288712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735982" y="482165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29406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70836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783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4226827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E000F-CEE4-9742-A55C-41D6673C38BB}"/>
              </a:ext>
            </a:extLst>
          </p:cNvPr>
          <p:cNvSpPr txBox="1"/>
          <p:nvPr/>
        </p:nvSpPr>
        <p:spPr>
          <a:xfrm>
            <a:off x="7168979" y="179184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52248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4894988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5779004" y="379746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903295" y="436074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903295" y="282004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5674693" y="470847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6408690" y="470847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6408689" y="470847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6408690" y="408217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640869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6408690" y="248695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425872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502907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7912355" y="4709815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2581369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729621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3556923" y="2194564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105508" y="4212272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728400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811652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67033" y="3365452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738639" y="5253883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77242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317047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2317047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1772429" y="3713181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1772428" y="3088519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8109" y="414080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63141" y="3180965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85105" y="4461738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2555187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085821" y="3141354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2608215" y="3652748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5849697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50921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8482320" y="328672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8011696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011696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8556316" y="4591119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855783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879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898771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7058369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085136" y="4313456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8556316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2555187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4668114" y="2426236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4668114" y="2426236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4671278" y="1357902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0768463" y="2020699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0041129" y="2368428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127385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792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3695105" y="832769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23584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531" y="1755341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35870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/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8359857" y="2194564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/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3556923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id="{C2B7C6AA-E834-48B2-8990-2FF11D48FC3E}"/>
              </a:ext>
            </a:extLst>
          </p:cNvPr>
          <p:cNvSpPr/>
          <p:nvPr/>
        </p:nvSpPr>
        <p:spPr>
          <a:xfrm>
            <a:off x="4032319" y="2078507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id="{674B4B38-46A6-4EA4-B36E-68D899B320CB}"/>
              </a:ext>
            </a:extLst>
          </p:cNvPr>
          <p:cNvSpPr/>
          <p:nvPr/>
        </p:nvSpPr>
        <p:spPr>
          <a:xfrm>
            <a:off x="9158055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9003774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9663450" y="5253883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98771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9663450" y="4585427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id="{3CBC6BB7-87B2-4674-8DDA-A415EC133C56}"/>
              </a:ext>
            </a:extLst>
          </p:cNvPr>
          <p:cNvSpPr/>
          <p:nvPr/>
        </p:nvSpPr>
        <p:spPr>
          <a:xfrm>
            <a:off x="3877776" y="1552493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4668114" y="1900222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703387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20878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1055256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738638" y="5253883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1208782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-402846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-402846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-129503" y="4681690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724614" y="3151953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470299" y="5029419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02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47293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-87653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-87653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59679" y="3826220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701605" y="3987788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3031267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568648" y="4737375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822110" y="3151953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5123521" y="5085104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4923530" y="5085104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492275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4922757" y="3499682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5424547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-955921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1527177" y="1530877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7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5424547" y="3499682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6040739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-1070762" y="4693909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-628399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-621516" y="3499682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-631446" y="5041638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-469801" y="5029419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/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/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6040739" y="5085104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/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id="{C9BA07AA-EB9D-40A9-A2E0-FA6714E59B5D}"/>
              </a:ext>
            </a:extLst>
          </p:cNvPr>
          <p:cNvSpPr/>
          <p:nvPr/>
        </p:nvSpPr>
        <p:spPr>
          <a:xfrm>
            <a:off x="5438302" y="4737375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2103424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701604" y="2712045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-1938146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3668043" y="4516838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2760262" y="1854042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180219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969182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810" y="346273"/>
            <a:ext cx="44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Hierarchical 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36C8F-CC8B-4822-8556-0D6472F0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280"/>
            <a:ext cx="8011770" cy="5619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2FADA-4BE0-483E-9941-CBBED8173384}"/>
              </a:ext>
            </a:extLst>
          </p:cNvPr>
          <p:cNvSpPr/>
          <p:nvPr/>
        </p:nvSpPr>
        <p:spPr>
          <a:xfrm>
            <a:off x="7753165" y="1444295"/>
            <a:ext cx="38055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Shrinkage </a:t>
            </a:r>
            <a:r>
              <a:rPr lang="en-US" altLang="zh-CN" b="1" dirty="0"/>
              <a:t>Effect in </a:t>
            </a:r>
            <a:r>
              <a:rPr lang="en-US" b="1" dirty="0"/>
              <a:t>Hierarchical Model</a:t>
            </a:r>
            <a:r>
              <a:rPr lang="en-CA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estimates of low-level parameters are pulled closer together than they would be if there were not a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shrinkage in hierarchical models causes low-level parameters to shift toward the </a:t>
            </a:r>
            <a:r>
              <a:rPr lang="en-US" i="1" dirty="0"/>
              <a:t>modes</a:t>
            </a:r>
            <a:r>
              <a:rPr lang="en-US" dirty="0"/>
              <a:t> of the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/>
              <a:t>he</a:t>
            </a:r>
            <a:r>
              <a:rPr lang="en-US"/>
              <a:t> shrinkage effect </a:t>
            </a:r>
            <a:r>
              <a:rPr lang="en-US" dirty="0"/>
              <a:t>is commonly used in statistics to capture similarities among a group of individuals, by ``shrinking" the differences between different parameter vectors for each individual.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091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/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/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/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/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84938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1134887" y="3643954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/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218483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/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3351290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/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3351290" y="5157677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218483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218483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3351290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2267587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/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/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/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/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/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/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/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BD6F2E1-BB15-40B6-BB87-5E4297140A55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0800000" flipV="1">
            <a:off x="895659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9E8CE-BE44-4546-B3AD-A1DCB2D0DC45}"/>
              </a:ext>
            </a:extLst>
          </p:cNvPr>
          <p:cNvCxnSpPr>
            <a:cxnSpLocks/>
            <a:stCxn id="72" idx="1"/>
            <a:endCxn id="50" idx="6"/>
          </p:cNvCxnSpPr>
          <p:nvPr/>
        </p:nvCxnSpPr>
        <p:spPr>
          <a:xfrm flipH="1" flipV="1">
            <a:off x="10504341" y="3489177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1FCDE7-CA73-44C8-99E7-2E94350A843C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198048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3A7818-31FB-49CC-AE59-C0773583A97D}"/>
              </a:ext>
            </a:extLst>
          </p:cNvPr>
          <p:cNvCxnSpPr>
            <a:cxnSpLocks/>
          </p:cNvCxnSpPr>
          <p:nvPr/>
        </p:nvCxnSpPr>
        <p:spPr>
          <a:xfrm>
            <a:off x="11960836" y="5456981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321646C-56D5-4134-933E-81928DD5E1F6}"/>
              </a:ext>
            </a:extLst>
          </p:cNvPr>
          <p:cNvCxnSpPr>
            <a:cxnSpLocks/>
            <a:stCxn id="72" idx="1"/>
            <a:endCxn id="49" idx="6"/>
          </p:cNvCxnSpPr>
          <p:nvPr/>
        </p:nvCxnSpPr>
        <p:spPr>
          <a:xfrm rot="10800000">
            <a:off x="10430803" y="1804738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676BBB9-E258-4282-BB52-EC7A50844185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10046929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53EAC-5818-4BCB-8779-7C1FFDF0BC8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1980485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05E8BE8-98F2-4514-8DA4-550421189113}"/>
              </a:ext>
            </a:extLst>
          </p:cNvPr>
          <p:cNvCxnSpPr>
            <a:cxnSpLocks/>
            <a:stCxn id="72" idx="1"/>
            <a:endCxn id="52" idx="6"/>
          </p:cNvCxnSpPr>
          <p:nvPr/>
        </p:nvCxnSpPr>
        <p:spPr>
          <a:xfrm rot="10800000" flipV="1">
            <a:off x="10610638" y="3507895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/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/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/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/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D29EE2-249D-4AA8-9936-1EFEDB0ED15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>
            <a:off x="9727900" y="4358866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/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64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/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/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A36210-68F1-4D9F-B6AA-E22BD7FC644B}"/>
              </a:ext>
            </a:extLst>
          </p:cNvPr>
          <p:cNvSpPr txBox="1"/>
          <p:nvPr/>
        </p:nvSpPr>
        <p:spPr>
          <a:xfrm>
            <a:off x="11569941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/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/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/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/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F45CD-5898-4717-AD2A-A1A604BD9B9C}"/>
              </a:ext>
            </a:extLst>
          </p:cNvPr>
          <p:cNvCxnSpPr>
            <a:cxnSpLocks/>
            <a:stCxn id="75" idx="3"/>
            <a:endCxn id="50" idx="2"/>
          </p:cNvCxnSpPr>
          <p:nvPr/>
        </p:nvCxnSpPr>
        <p:spPr>
          <a:xfrm flipV="1">
            <a:off x="8620758" y="3489176"/>
            <a:ext cx="335833" cy="187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/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blipFill>
                <a:blip r:embed="rId5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/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/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blipFill>
                <a:blip r:embed="rId7"/>
                <a:stretch>
                  <a:fillRect l="-274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9D2428-5719-4AF9-967F-60D9A7778FE6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5916957" y="5548659"/>
            <a:ext cx="3561" cy="5022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/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/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/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/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/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blipFill>
                <a:blip r:embed="rId12"/>
                <a:stretch>
                  <a:fillRect l="-62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AC6FEF5-252F-43DE-84A8-3A7FA723B6D4}"/>
              </a:ext>
            </a:extLst>
          </p:cNvPr>
          <p:cNvCxnSpPr>
            <a:cxnSpLocks/>
            <a:stCxn id="199" idx="2"/>
            <a:endCxn id="198" idx="6"/>
          </p:cNvCxnSpPr>
          <p:nvPr/>
        </p:nvCxnSpPr>
        <p:spPr>
          <a:xfrm flipH="1">
            <a:off x="4832366" y="4215931"/>
            <a:ext cx="699734" cy="126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/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/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/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/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blipFill>
                <a:blip r:embed="rId16"/>
                <a:stretch>
                  <a:fillRect l="-5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E40A553-5868-4733-A6AB-6DBFD987DDC5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 flipV="1">
            <a:off x="4817353" y="2100240"/>
            <a:ext cx="552975" cy="10603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/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0E9D55F-C280-4574-8D2F-2CF46873FABC}"/>
              </a:ext>
            </a:extLst>
          </p:cNvPr>
          <p:cNvCxnSpPr>
            <a:cxnSpLocks/>
            <a:stCxn id="198" idx="4"/>
            <a:endCxn id="184" idx="0"/>
          </p:cNvCxnSpPr>
          <p:nvPr/>
        </p:nvCxnSpPr>
        <p:spPr>
          <a:xfrm>
            <a:off x="4562366" y="4498548"/>
            <a:ext cx="1354590" cy="5101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/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FC0F67D-C041-46AA-B783-3EFA673460A5}"/>
              </a:ext>
            </a:extLst>
          </p:cNvPr>
          <p:cNvCxnSpPr>
            <a:cxnSpLocks/>
            <a:stCxn id="220" idx="4"/>
            <a:endCxn id="205" idx="0"/>
          </p:cNvCxnSpPr>
          <p:nvPr/>
        </p:nvCxnSpPr>
        <p:spPr>
          <a:xfrm>
            <a:off x="5920517" y="2711616"/>
            <a:ext cx="0" cy="1789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E46B2297-0CC5-41C2-B727-FAFE5FAED535}"/>
              </a:ext>
            </a:extLst>
          </p:cNvPr>
          <p:cNvSpPr/>
          <p:nvPr/>
        </p:nvSpPr>
        <p:spPr>
          <a:xfrm>
            <a:off x="3910045" y="1564375"/>
            <a:ext cx="2830837" cy="20496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/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blipFill>
                <a:blip r:embed="rId19"/>
                <a:stretch>
                  <a:fillRect l="-7087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Arrow: Right 279">
            <a:extLst>
              <a:ext uri="{FF2B5EF4-FFF2-40B4-BE49-F238E27FC236}">
                <a16:creationId xmlns:a16="http://schemas.microsoft.com/office/drawing/2014/main" id="{21A180D9-3C16-44D7-955F-D2FF0AC9E4E6}"/>
              </a:ext>
            </a:extLst>
          </p:cNvPr>
          <p:cNvSpPr/>
          <p:nvPr/>
        </p:nvSpPr>
        <p:spPr>
          <a:xfrm rot="16200000">
            <a:off x="6868334" y="3093078"/>
            <a:ext cx="147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/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/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535EDBBE-FA5A-4DC2-952B-CFADDD9C301B}"/>
              </a:ext>
            </a:extLst>
          </p:cNvPr>
          <p:cNvSpPr/>
          <p:nvPr/>
        </p:nvSpPr>
        <p:spPr>
          <a:xfrm rot="16200000">
            <a:off x="7162645" y="4962160"/>
            <a:ext cx="90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/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4A9774F-00FD-4E88-97F9-04084D26129F}"/>
              </a:ext>
            </a:extLst>
          </p:cNvPr>
          <p:cNvSpPr/>
          <p:nvPr/>
        </p:nvSpPr>
        <p:spPr>
          <a:xfrm rot="16200000">
            <a:off x="7432546" y="6225764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6612225B-8605-4F57-B115-E0B16788BAA9}"/>
              </a:ext>
            </a:extLst>
          </p:cNvPr>
          <p:cNvSpPr/>
          <p:nvPr/>
        </p:nvSpPr>
        <p:spPr>
          <a:xfrm rot="16200000">
            <a:off x="7431919" y="1583795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4F88B3AA-1E93-4776-AE2D-C9E54855381B}"/>
              </a:ext>
            </a:extLst>
          </p:cNvPr>
          <p:cNvSpPr/>
          <p:nvPr/>
        </p:nvSpPr>
        <p:spPr>
          <a:xfrm rot="21600000">
            <a:off x="4930312" y="2039501"/>
            <a:ext cx="23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60374E47-4467-4516-BBBC-C5D22E169E83}"/>
              </a:ext>
            </a:extLst>
          </p:cNvPr>
          <p:cNvSpPr/>
          <p:nvPr/>
        </p:nvSpPr>
        <p:spPr>
          <a:xfrm rot="10800000">
            <a:off x="6498377" y="4174547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67457848-79C3-4433-844B-E4F6285F5F7C}"/>
              </a:ext>
            </a:extLst>
          </p:cNvPr>
          <p:cNvSpPr/>
          <p:nvPr/>
        </p:nvSpPr>
        <p:spPr>
          <a:xfrm rot="13176603">
            <a:off x="6366724" y="3540756"/>
            <a:ext cx="1152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43077EB2-37A3-456A-8185-6B019A0E893D}"/>
              </a:ext>
            </a:extLst>
          </p:cNvPr>
          <p:cNvSpPr/>
          <p:nvPr/>
        </p:nvSpPr>
        <p:spPr>
          <a:xfrm rot="8509528">
            <a:off x="6256690" y="4816642"/>
            <a:ext cx="12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03625B-C4F4-4C13-8CB5-22A6459BB0DD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>
            <a:off x="4547352" y="2370241"/>
            <a:ext cx="15014" cy="15883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E452171-D435-489A-9D86-7BC9DB26C8C1}"/>
              </a:ext>
            </a:extLst>
          </p:cNvPr>
          <p:cNvCxnSpPr>
            <a:cxnSpLocks/>
            <a:stCxn id="198" idx="2"/>
            <a:endCxn id="204" idx="2"/>
          </p:cNvCxnSpPr>
          <p:nvPr/>
        </p:nvCxnSpPr>
        <p:spPr>
          <a:xfrm rot="10800000">
            <a:off x="4277352" y="2100242"/>
            <a:ext cx="15014" cy="2128307"/>
          </a:xfrm>
          <a:prstGeom prst="curvedConnector3">
            <a:avLst>
              <a:gd name="adj1" fmla="val 1622579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blipFill>
                <a:blip r:embed="rId6"/>
                <a:stretch>
                  <a:fillRect l="-400" t="-5660" b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/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/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/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blipFill>
                <a:blip r:embed="rId11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E4716A-55F4-434C-BF6A-07A73C81FAA6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2782171" y="2379324"/>
            <a:ext cx="615351" cy="7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2782170" y="4123841"/>
            <a:ext cx="641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3693284" y="6023996"/>
            <a:ext cx="0" cy="2125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A197AF3-9339-4C0D-9C88-65CA3DCDEFC1}"/>
              </a:ext>
            </a:extLst>
          </p:cNvPr>
          <p:cNvCxnSpPr>
            <a:cxnSpLocks/>
            <a:stCxn id="160" idx="4"/>
            <a:endCxn id="60" idx="0"/>
          </p:cNvCxnSpPr>
          <p:nvPr/>
        </p:nvCxnSpPr>
        <p:spPr>
          <a:xfrm flipH="1">
            <a:off x="3689107" y="3667163"/>
            <a:ext cx="406" cy="186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8BE47E5-E419-4555-BBE1-0D77BBCA9EA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2512170" y="2650055"/>
            <a:ext cx="0" cy="12037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968490" y="3068092"/>
            <a:ext cx="2367542" cy="1973143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>
            <a:off x="2512170" y="4393842"/>
            <a:ext cx="1181114" cy="10901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blipFill>
                <a:blip r:embed="rId14"/>
                <a:stretch>
                  <a:fillRect l="-7087" t="-4444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/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/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𝑃𝑙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CF3AA15-38F3-43E2-9CE2-68AF27A323B1}"/>
              </a:ext>
            </a:extLst>
          </p:cNvPr>
          <p:cNvSpPr/>
          <p:nvPr/>
        </p:nvSpPr>
        <p:spPr>
          <a:xfrm rot="5400000">
            <a:off x="5136091" y="3422335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A0D76479-070D-4F33-9019-A2E45008A0A8}"/>
              </a:ext>
            </a:extLst>
          </p:cNvPr>
          <p:cNvSpPr/>
          <p:nvPr/>
        </p:nvSpPr>
        <p:spPr>
          <a:xfrm rot="13558069">
            <a:off x="3620706" y="3205302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>
            <a:off x="3983954" y="4074581"/>
            <a:ext cx="111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/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/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1C136604-D419-4CAE-B638-7D6F2CC2C22A}"/>
              </a:ext>
            </a:extLst>
          </p:cNvPr>
          <p:cNvSpPr/>
          <p:nvPr/>
        </p:nvSpPr>
        <p:spPr>
          <a:xfrm rot="5400000">
            <a:off x="4992091" y="4890983"/>
            <a:ext cx="10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EFD99DE3-D974-4A99-BA1E-D1A0345147F4}"/>
              </a:ext>
            </a:extLst>
          </p:cNvPr>
          <p:cNvSpPr/>
          <p:nvPr/>
        </p:nvSpPr>
        <p:spPr>
          <a:xfrm rot="5400000">
            <a:off x="5162191" y="6340591"/>
            <a:ext cx="64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09CDC51F-C2C0-45D3-A0A3-B5CBF58CE9CC}"/>
              </a:ext>
            </a:extLst>
          </p:cNvPr>
          <p:cNvSpPr/>
          <p:nvPr/>
        </p:nvSpPr>
        <p:spPr>
          <a:xfrm rot="2411597">
            <a:off x="3664372" y="4907885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B91C9021-D31C-4694-B5EB-A0EEC5872F87}"/>
              </a:ext>
            </a:extLst>
          </p:cNvPr>
          <p:cNvSpPr/>
          <p:nvPr/>
        </p:nvSpPr>
        <p:spPr>
          <a:xfrm rot="5400000">
            <a:off x="5232537" y="2218889"/>
            <a:ext cx="46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FE16C7D-5359-4F41-9DFF-BAD61F2795F7}"/>
              </a:ext>
            </a:extLst>
          </p:cNvPr>
          <p:cNvSpPr/>
          <p:nvPr/>
        </p:nvSpPr>
        <p:spPr>
          <a:xfrm rot="13558069">
            <a:off x="3884172" y="2577842"/>
            <a:ext cx="1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F71F00-3CD9-4A96-A7F9-8C492B978F1D}"/>
              </a:ext>
            </a:extLst>
          </p:cNvPr>
          <p:cNvCxnSpPr>
            <a:cxnSpLocks/>
            <a:stCxn id="164" idx="3"/>
            <a:endCxn id="97" idx="0"/>
          </p:cNvCxnSpPr>
          <p:nvPr/>
        </p:nvCxnSpPr>
        <p:spPr>
          <a:xfrm flipH="1">
            <a:off x="3693284" y="4314760"/>
            <a:ext cx="1557568" cy="116923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589999" y="2768342"/>
            <a:ext cx="1632934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650909" y="2827244"/>
            <a:ext cx="1686219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729554" y="2886146"/>
            <a:ext cx="1710813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22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3859202" y="2203327"/>
            <a:ext cx="493" cy="96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65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 flipH="1">
            <a:off x="3855514" y="4947364"/>
            <a:ext cx="2" cy="6104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3855517" y="3710346"/>
            <a:ext cx="3685" cy="69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blipFill>
                <a:blip r:embed="rId7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4222932" y="1879326"/>
            <a:ext cx="108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6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8463478" flipV="1">
            <a:off x="4002954" y="4072136"/>
            <a:ext cx="1475999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7452349" flipV="1">
            <a:off x="3405962" y="3255660"/>
            <a:ext cx="26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93201" flipV="1">
            <a:off x="3919663" y="2612170"/>
            <a:ext cx="16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5904686" y="1882730"/>
            <a:ext cx="5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09122" flipV="1">
            <a:off x="5784851" y="2313777"/>
            <a:ext cx="8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5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BA54A-6178-4BBD-8A1E-9BFD4B18C3B5}"/>
              </a:ext>
            </a:extLst>
          </p:cNvPr>
          <p:cNvSpPr/>
          <p:nvPr/>
        </p:nvSpPr>
        <p:spPr>
          <a:xfrm>
            <a:off x="3929502" y="231070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042704" y="1915944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51" y="5043351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391" y="1657275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1C01B-31B3-4435-8241-BD219DD39394}"/>
              </a:ext>
            </a:extLst>
          </p:cNvPr>
          <p:cNvSpPr txBox="1"/>
          <p:nvPr/>
        </p:nvSpPr>
        <p:spPr>
          <a:xfrm>
            <a:off x="11879361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06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D268C94B-B83E-46B4-88F3-A517375CF2FC}"/>
              </a:ext>
            </a:extLst>
          </p:cNvPr>
          <p:cNvSpPr/>
          <p:nvPr/>
        </p:nvSpPr>
        <p:spPr>
          <a:xfrm>
            <a:off x="1400723" y="1163264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035EF-FCE9-4FFE-8B7B-4C98684FC1DD}"/>
              </a:ext>
            </a:extLst>
          </p:cNvPr>
          <p:cNvSpPr txBox="1"/>
          <p:nvPr/>
        </p:nvSpPr>
        <p:spPr>
          <a:xfrm>
            <a:off x="1587467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3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6848BEDE-6A06-41B4-9D5A-7E3E4B5EC242}"/>
              </a:ext>
            </a:extLst>
          </p:cNvPr>
          <p:cNvSpPr/>
          <p:nvPr/>
        </p:nvSpPr>
        <p:spPr>
          <a:xfrm>
            <a:off x="6804361" y="1082806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826601-7672-4B0A-9FB5-87A4554BA664}"/>
              </a:ext>
            </a:extLst>
          </p:cNvPr>
          <p:cNvSpPr txBox="1"/>
          <p:nvPr/>
        </p:nvSpPr>
        <p:spPr>
          <a:xfrm>
            <a:off x="6773378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CAAF35-42EA-4E34-974F-1052AFD82D03}"/>
              </a:ext>
            </a:extLst>
          </p:cNvPr>
          <p:cNvSpPr/>
          <p:nvPr/>
        </p:nvSpPr>
        <p:spPr>
          <a:xfrm>
            <a:off x="12897283" y="3433166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D8A8C-E9AD-4F3A-BA9D-F4AA03D47640}"/>
              </a:ext>
            </a:extLst>
          </p:cNvPr>
          <p:cNvSpPr/>
          <p:nvPr/>
        </p:nvSpPr>
        <p:spPr>
          <a:xfrm>
            <a:off x="1236357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711680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2456791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60A9FC-4B86-4227-9C06-B0FDA9BA653A}"/>
              </a:ext>
            </a:extLst>
          </p:cNvPr>
          <p:cNvSpPr txBox="1"/>
          <p:nvPr/>
        </p:nvSpPr>
        <p:spPr>
          <a:xfrm>
            <a:off x="368552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5023099" y="1905388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AD9D9-F3FD-4396-AC10-3C1510096D7B}"/>
              </a:ext>
            </a:extLst>
          </p:cNvPr>
          <p:cNvSpPr/>
          <p:nvPr/>
        </p:nvSpPr>
        <p:spPr>
          <a:xfrm>
            <a:off x="12617780" y="3004943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33B5C3-3315-4830-8716-3755286C21C7}"/>
              </a:ext>
            </a:extLst>
          </p:cNvPr>
          <p:cNvSpPr txBox="1"/>
          <p:nvPr/>
        </p:nvSpPr>
        <p:spPr>
          <a:xfrm>
            <a:off x="522274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5659BD-F5C4-41CC-94C3-DB10B8712CE8}"/>
              </a:ext>
            </a:extLst>
          </p:cNvPr>
          <p:cNvSpPr txBox="1"/>
          <p:nvPr/>
        </p:nvSpPr>
        <p:spPr>
          <a:xfrm>
            <a:off x="293381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2086690" y="3179385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5482092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9588ABB-C325-4C32-8372-D8B736CB699E}"/>
              </a:ext>
            </a:extLst>
          </p:cNvPr>
          <p:cNvSpPr txBox="1"/>
          <p:nvPr/>
        </p:nvSpPr>
        <p:spPr>
          <a:xfrm>
            <a:off x="694507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/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4884872" y="4176217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95" y="4963420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372083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338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92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828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84929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720833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4319557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7769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9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950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45874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4842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1996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332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57433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45874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44598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9725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35989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57299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19073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5158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44598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67418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88391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3913" y="1897459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3911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04819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236014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6269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423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5759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48860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360141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958865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2809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256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844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73924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7647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4801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7137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570238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6573924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7172648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530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4039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5349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FF225039-F4C4-4AC2-896C-7EF05B7084B3}"/>
              </a:ext>
            </a:extLst>
          </p:cNvPr>
          <p:cNvSpPr txBox="1"/>
          <p:nvPr/>
        </p:nvSpPr>
        <p:spPr>
          <a:xfrm>
            <a:off x="7180707" y="3976534"/>
            <a:ext cx="601069" cy="34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…</a:t>
            </a:r>
          </a:p>
        </p:txBody>
      </p:sp>
      <p:pic>
        <p:nvPicPr>
          <p:cNvPr id="21" name="Picture 20" descr="A picture containing game&#10;&#10;Description automatically generated">
            <a:extLst>
              <a:ext uri="{FF2B5EF4-FFF2-40B4-BE49-F238E27FC236}">
                <a16:creationId xmlns:a16="http://schemas.microsoft.com/office/drawing/2014/main" id="{E3EA91B2-8223-4978-BB7C-D3C453B3D5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65064" y="3148774"/>
            <a:ext cx="2584292" cy="1620436"/>
          </a:xfrm>
          <a:prstGeom prst="rect">
            <a:avLst/>
          </a:prstGeom>
        </p:spPr>
      </p:pic>
      <p:pic>
        <p:nvPicPr>
          <p:cNvPr id="6" name="Picture 5" descr="A picture containing game, player&#10;&#10;Description automatically generated">
            <a:extLst>
              <a:ext uri="{FF2B5EF4-FFF2-40B4-BE49-F238E27FC236}">
                <a16:creationId xmlns:a16="http://schemas.microsoft.com/office/drawing/2014/main" id="{FF12E6F5-10AB-48E0-858D-1E2EB684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09" y="2179837"/>
            <a:ext cx="1567369" cy="156736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91D010-1F29-4BEB-9A13-3F3D7BC6BAC4}"/>
              </a:ext>
            </a:extLst>
          </p:cNvPr>
          <p:cNvSpPr/>
          <p:nvPr/>
        </p:nvSpPr>
        <p:spPr>
          <a:xfrm>
            <a:off x="5746589" y="3531143"/>
            <a:ext cx="169919" cy="767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6D9E1-C587-4F98-9E82-20592B3D82DE}"/>
              </a:ext>
            </a:extLst>
          </p:cNvPr>
          <p:cNvSpPr/>
          <p:nvPr/>
        </p:nvSpPr>
        <p:spPr>
          <a:xfrm>
            <a:off x="5937688" y="3182233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160C5-363C-4893-83FD-4FF5BD802B65}"/>
              </a:ext>
            </a:extLst>
          </p:cNvPr>
          <p:cNvSpPr/>
          <p:nvPr/>
        </p:nvSpPr>
        <p:spPr>
          <a:xfrm>
            <a:off x="6145835" y="3897150"/>
            <a:ext cx="182574" cy="400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6275E-9E76-4BBE-8FE6-1E9F8DE2A89B}"/>
              </a:ext>
            </a:extLst>
          </p:cNvPr>
          <p:cNvSpPr/>
          <p:nvPr/>
        </p:nvSpPr>
        <p:spPr>
          <a:xfrm>
            <a:off x="6344902" y="3746927"/>
            <a:ext cx="182574" cy="548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72254-7D25-4453-833F-DFCAA977D54A}"/>
              </a:ext>
            </a:extLst>
          </p:cNvPr>
          <p:cNvSpPr/>
          <p:nvPr/>
        </p:nvSpPr>
        <p:spPr>
          <a:xfrm>
            <a:off x="6548652" y="3451613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A8246-0242-4242-BF1D-E837EAABBEBC}"/>
              </a:ext>
            </a:extLst>
          </p:cNvPr>
          <p:cNvSpPr/>
          <p:nvPr/>
        </p:nvSpPr>
        <p:spPr>
          <a:xfrm>
            <a:off x="6748276" y="3740741"/>
            <a:ext cx="182574" cy="548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2443D-B540-4AE9-ABCB-18C323BB0F65}"/>
              </a:ext>
            </a:extLst>
          </p:cNvPr>
          <p:cNvSpPr/>
          <p:nvPr/>
        </p:nvSpPr>
        <p:spPr>
          <a:xfrm>
            <a:off x="6947900" y="3182816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E71E5-D3BE-4666-B9AF-D871CC689326}"/>
              </a:ext>
            </a:extLst>
          </p:cNvPr>
          <p:cNvSpPr/>
          <p:nvPr/>
        </p:nvSpPr>
        <p:spPr>
          <a:xfrm>
            <a:off x="7155490" y="3455750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CEEA03-8CB2-4002-9F84-F14C527AA286}"/>
              </a:ext>
            </a:extLst>
          </p:cNvPr>
          <p:cNvCxnSpPr>
            <a:cxnSpLocks/>
          </p:cNvCxnSpPr>
          <p:nvPr/>
        </p:nvCxnSpPr>
        <p:spPr>
          <a:xfrm>
            <a:off x="5738063" y="4295243"/>
            <a:ext cx="2043713" cy="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61D26-1E3F-4044-B693-67364165D477}"/>
              </a:ext>
            </a:extLst>
          </p:cNvPr>
          <p:cNvCxnSpPr>
            <a:cxnSpLocks/>
          </p:cNvCxnSpPr>
          <p:nvPr/>
        </p:nvCxnSpPr>
        <p:spPr>
          <a:xfrm flipV="1">
            <a:off x="5738063" y="3165251"/>
            <a:ext cx="0" cy="112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/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/>
              <p:nvPr/>
            </p:nvSpPr>
            <p:spPr>
              <a:xfrm>
                <a:off x="4484399" y="45406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99" y="454061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/>
              <p:nvPr/>
            </p:nvSpPr>
            <p:spPr>
              <a:xfrm>
                <a:off x="4488025" y="281562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25" y="281562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89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76">
            <a:extLst>
              <a:ext uri="{FF2B5EF4-FFF2-40B4-BE49-F238E27FC236}">
                <a16:creationId xmlns:a16="http://schemas.microsoft.com/office/drawing/2014/main" id="{124D364C-B12A-4C4D-8EE8-27542D2599E7}"/>
              </a:ext>
            </a:extLst>
          </p:cNvPr>
          <p:cNvCxnSpPr>
            <a:cxnSpLocks/>
            <a:stCxn id="35" idx="6"/>
            <a:endCxn id="7" idx="1"/>
          </p:cNvCxnSpPr>
          <p:nvPr/>
        </p:nvCxnSpPr>
        <p:spPr>
          <a:xfrm flipV="1">
            <a:off x="4941599" y="3914904"/>
            <a:ext cx="804990" cy="85430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76">
            <a:extLst>
              <a:ext uri="{FF2B5EF4-FFF2-40B4-BE49-F238E27FC236}">
                <a16:creationId xmlns:a16="http://schemas.microsoft.com/office/drawing/2014/main" id="{C7A3CD7B-584A-472D-9CAE-C0DC07AAA13B}"/>
              </a:ext>
            </a:extLst>
          </p:cNvPr>
          <p:cNvCxnSpPr>
            <a:cxnSpLocks/>
            <a:stCxn id="36" idx="6"/>
            <a:endCxn id="7" idx="1"/>
          </p:cNvCxnSpPr>
          <p:nvPr/>
        </p:nvCxnSpPr>
        <p:spPr>
          <a:xfrm>
            <a:off x="4945225" y="3044223"/>
            <a:ext cx="801364" cy="870681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438318-E82B-4222-B699-0F94A03B9373}"/>
              </a:ext>
            </a:extLst>
          </p:cNvPr>
          <p:cNvCxnSpPr>
            <a:cxnSpLocks/>
            <a:stCxn id="34" idx="6"/>
            <a:endCxn id="7" idx="1"/>
          </p:cNvCxnSpPr>
          <p:nvPr/>
        </p:nvCxnSpPr>
        <p:spPr>
          <a:xfrm flipV="1">
            <a:off x="4935267" y="3914904"/>
            <a:ext cx="811322" cy="1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9C426E-92E2-4618-84DB-D8654E0A3610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949025" y="3874310"/>
            <a:ext cx="1535374" cy="8949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E52F4D-3914-4F3F-87CE-A9D2CFBF748A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630136" y="3444047"/>
            <a:ext cx="847931" cy="4842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FC2776-332A-4A9C-A51F-DE38A882F83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399025" y="2476073"/>
            <a:ext cx="1089000" cy="56815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36DE8B-B6F9-4A0B-A162-F071D16A49BC}"/>
              </a:ext>
            </a:extLst>
          </p:cNvPr>
          <p:cNvSpPr txBox="1"/>
          <p:nvPr/>
        </p:nvSpPr>
        <p:spPr>
          <a:xfrm>
            <a:off x="4224709" y="2469909"/>
            <a:ext cx="96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651E40-9969-4D75-8647-F2B17D120C99}"/>
              </a:ext>
            </a:extLst>
          </p:cNvPr>
          <p:cNvSpPr txBox="1"/>
          <p:nvPr/>
        </p:nvSpPr>
        <p:spPr>
          <a:xfrm>
            <a:off x="4146424" y="3343393"/>
            <a:ext cx="114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328F91-CF42-47DD-9777-53C1FE0CF9AD}"/>
              </a:ext>
            </a:extLst>
          </p:cNvPr>
          <p:cNvSpPr txBox="1"/>
          <p:nvPr/>
        </p:nvSpPr>
        <p:spPr>
          <a:xfrm>
            <a:off x="3752286" y="4183851"/>
            <a:ext cx="172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Environment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/>
              <p:nvPr/>
            </p:nvSpPr>
            <p:spPr>
              <a:xfrm>
                <a:off x="5985404" y="4369100"/>
                <a:ext cx="1084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04" y="4369100"/>
                <a:ext cx="1084143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9363A6C3-25EC-4296-B6B9-B34ED69A66DE}"/>
              </a:ext>
            </a:extLst>
          </p:cNvPr>
          <p:cNvSpPr txBox="1"/>
          <p:nvPr/>
        </p:nvSpPr>
        <p:spPr>
          <a:xfrm>
            <a:off x="4770011" y="2464238"/>
            <a:ext cx="351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Contextual</a:t>
            </a:r>
            <a:r>
              <a:rPr lang="en-US" sz="2000" b="1" dirty="0" err="1"/>
              <a:t>i</a:t>
            </a:r>
            <a:r>
              <a:rPr lang="en-US" altLang="zh-CN" sz="2000" b="1" dirty="0" err="1"/>
              <a:t>zed</a:t>
            </a:r>
            <a:r>
              <a:rPr lang="en-CA" sz="2000" b="1" dirty="0"/>
              <a:t> Player </a:t>
            </a:r>
          </a:p>
          <a:p>
            <a:pPr algn="ctr"/>
            <a:r>
              <a:rPr lang="en-CA" sz="2000" b="1" dirty="0"/>
              <a:t>Embedding </a:t>
            </a:r>
          </a:p>
        </p:txBody>
      </p:sp>
      <p:pic>
        <p:nvPicPr>
          <p:cNvPr id="1031" name="Picture 6" descr="Image result for ice hockey puck">
            <a:extLst>
              <a:ext uri="{FF2B5EF4-FFF2-40B4-BE49-F238E27FC236}">
                <a16:creationId xmlns:a16="http://schemas.microsoft.com/office/drawing/2014/main" id="{E0D43137-7945-4D04-9A5B-9D368194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3932" y="3358406"/>
            <a:ext cx="141188" cy="1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446397" y="2858488"/>
            <a:ext cx="1632934" cy="199051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507307" y="2917392"/>
            <a:ext cx="1686219" cy="206534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585952" y="2976296"/>
            <a:ext cx="1710813" cy="203817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2445599" y="31605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99" y="3160527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2453386" y="1975377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86" y="1975377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109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2715599" y="2515377"/>
            <a:ext cx="3610" cy="64515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2441914" y="546139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4" y="546139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2441914" y="439754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4" y="4397546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19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2711914" y="4937546"/>
            <a:ext cx="0" cy="5238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2711915" y="3700528"/>
            <a:ext cx="3685" cy="6970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1594153" y="3478103"/>
                <a:ext cx="8648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range</a:t>
                </a:r>
              </a:p>
              <a:p>
                <a:pPr algn="ctr"/>
                <a:r>
                  <a:rPr lang="en-US" altLang="zh-CN" dirty="0"/>
                  <a:t>[0,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CN" dirty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153" y="3478103"/>
                <a:ext cx="864800" cy="830997"/>
              </a:xfrm>
              <a:prstGeom prst="rect">
                <a:avLst/>
              </a:prstGeom>
              <a:blipFill>
                <a:blip r:embed="rId7"/>
                <a:stretch>
                  <a:fillRect l="-5674" t="-9559" r="-4965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654692" y="197537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92" y="1975377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671653" y="2955869"/>
                <a:ext cx="535903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53" y="2955869"/>
                <a:ext cx="535903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852253" y="2934676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253" y="2934676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853255" y="1975374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255" y="1975374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869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2"/>
            <a:endCxn id="60" idx="6"/>
          </p:cNvCxnSpPr>
          <p:nvPr/>
        </p:nvCxnSpPr>
        <p:spPr>
          <a:xfrm flipH="1">
            <a:off x="2985031" y="2245377"/>
            <a:ext cx="166966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20" idx="2"/>
            <a:endCxn id="164" idx="6"/>
          </p:cNvCxnSpPr>
          <p:nvPr/>
        </p:nvCxnSpPr>
        <p:spPr>
          <a:xfrm flipH="1">
            <a:off x="5194692" y="2245374"/>
            <a:ext cx="658563" cy="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9" idx="1"/>
            <a:endCxn id="164" idx="5"/>
          </p:cNvCxnSpPr>
          <p:nvPr/>
        </p:nvCxnSpPr>
        <p:spPr>
          <a:xfrm flipH="1" flipV="1">
            <a:off x="5115611" y="2436296"/>
            <a:ext cx="815723" cy="5774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1"/>
            <a:endCxn id="60" idx="5"/>
          </p:cNvCxnSpPr>
          <p:nvPr/>
        </p:nvCxnSpPr>
        <p:spPr>
          <a:xfrm flipH="1" flipV="1">
            <a:off x="2907173" y="2436296"/>
            <a:ext cx="1842961" cy="5986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3"/>
            <a:endCxn id="97" idx="7"/>
          </p:cNvCxnSpPr>
          <p:nvPr/>
        </p:nvCxnSpPr>
        <p:spPr>
          <a:xfrm flipH="1">
            <a:off x="2902833" y="2436296"/>
            <a:ext cx="1830940" cy="20403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4"/>
            <a:endCxn id="97" idx="6"/>
          </p:cNvCxnSpPr>
          <p:nvPr/>
        </p:nvCxnSpPr>
        <p:spPr>
          <a:xfrm flipH="1">
            <a:off x="2981914" y="3495869"/>
            <a:ext cx="1957691" cy="11716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4342153" y="3995385"/>
            <a:ext cx="2357503" cy="2128088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575611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1" y="5488011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673475" y="4547044"/>
                <a:ext cx="66076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75" y="4547044"/>
                <a:ext cx="66076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925972" y="45470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72" y="454704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5245957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57" y="5488011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3" idx="2"/>
            <a:endCxn id="158" idx="6"/>
          </p:cNvCxnSpPr>
          <p:nvPr/>
        </p:nvCxnSpPr>
        <p:spPr>
          <a:xfrm flipH="1" flipV="1">
            <a:off x="5334235" y="4817044"/>
            <a:ext cx="59173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</p:cNvCxnSpPr>
          <p:nvPr/>
        </p:nvCxnSpPr>
        <p:spPr>
          <a:xfrm flipV="1">
            <a:off x="4877376" y="5116236"/>
            <a:ext cx="13265" cy="3759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5" idx="1"/>
            <a:endCxn id="158" idx="4"/>
          </p:cNvCxnSpPr>
          <p:nvPr/>
        </p:nvCxnSpPr>
        <p:spPr>
          <a:xfrm flipH="1" flipV="1">
            <a:off x="5003855" y="5087044"/>
            <a:ext cx="321183" cy="480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4654840" y="4090250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Recurrence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931334" y="5461398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4" y="5461398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85" idx="1"/>
            <a:endCxn id="158" idx="5"/>
          </p:cNvCxnSpPr>
          <p:nvPr/>
        </p:nvCxnSpPr>
        <p:spPr>
          <a:xfrm flipH="1" flipV="1">
            <a:off x="5237469" y="5007963"/>
            <a:ext cx="772946" cy="5325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/>
              <p:nvPr/>
            </p:nvSpPr>
            <p:spPr>
              <a:xfrm>
                <a:off x="1231517" y="2485048"/>
                <a:ext cx="1401859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17" y="2485048"/>
                <a:ext cx="1401859" cy="321178"/>
              </a:xfrm>
              <a:prstGeom prst="rect">
                <a:avLst/>
              </a:prstGeom>
              <a:blipFill>
                <a:blip r:embed="rId17"/>
                <a:stretch>
                  <a:fillRect l="-1739" t="-1923" r="-6522" b="-32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/>
              <p:nvPr/>
            </p:nvSpPr>
            <p:spPr>
              <a:xfrm>
                <a:off x="384980" y="5049611"/>
                <a:ext cx="224465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𝐶𝑎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0" y="5049611"/>
                <a:ext cx="2244653" cy="321178"/>
              </a:xfrm>
              <a:prstGeom prst="rect">
                <a:avLst/>
              </a:prstGeom>
              <a:blipFill>
                <a:blip r:embed="rId18"/>
                <a:stretch>
                  <a:fillRect l="-3533" r="-3804" b="-30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Notes for the Graphical illustration: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Thick (bold) line indicates logical function while thin line denotes stochastic dependence. The shaded (observation) nodes are given during generation.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defines the parameters of Gaussian distribution.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the current observation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 is the hidden states from a recurrent model.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 represents the embedding of the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player.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defines the parameter of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Bernoulli.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We aggregate the Bernoulli parameters and normalize them to be the parameters of a categorical where we sample player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  <a:blipFill>
                <a:blip r:embed="rId19"/>
                <a:stretch>
                  <a:fillRect l="-1125" t="-628" r="-1750" b="-10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/>
                  <a:t>Shrinkage </a:t>
                </a:r>
                <a:r>
                  <a:rPr lang="en-US" altLang="zh-CN" b="1" dirty="0"/>
                  <a:t>effect: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intuition motivating our model is that </a:t>
                </a:r>
                <a:r>
                  <a:rPr lang="en-US" altLang="zh-CN" b="1" dirty="0"/>
                  <a:t>similar players appear in similar contexts</a:t>
                </a:r>
                <a:r>
                  <a:rPr lang="en-US" altLang="zh-CN" dirty="0"/>
                  <a:t>. (This is similar to recommendation systems; embeddings capture the intuition that similar users are interested in similar items.)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Player parameters (embeddings)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will be shrank to a common prior conditioning on the game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  <a:blipFill>
                <a:blip r:embed="rId19"/>
                <a:stretch>
                  <a:fillRect l="-1125" t="-1174" r="-1750" b="-28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AE944EBE-C3ED-45C1-8E29-52CC66D0B073}"/>
              </a:ext>
            </a:extLst>
          </p:cNvPr>
          <p:cNvSpPr/>
          <p:nvPr/>
        </p:nvSpPr>
        <p:spPr>
          <a:xfrm>
            <a:off x="6927104" y="4176174"/>
            <a:ext cx="4878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Notes:</a:t>
            </a:r>
          </a:p>
          <a:p>
            <a:pPr marL="342900" indent="-342900">
              <a:buAutoNum type="arabicPeriod"/>
            </a:pPr>
            <a:r>
              <a:rPr lang="en-CA" altLang="zh-CN" dirty="0"/>
              <a:t>In this graph, we only model the priors (not posteriors)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 compute the </a:t>
            </a:r>
            <a:r>
              <a:rPr lang="en-CA" altLang="zh-CN" dirty="0"/>
              <a:t>posteriors and all the parameters in this model, we implement variational inference, which resembles VAE.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62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021921" y="3899388"/>
            <a:ext cx="2058658" cy="65538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165183" y="3899388"/>
            <a:ext cx="2915396" cy="217961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165183" y="4740930"/>
            <a:ext cx="2550607" cy="133807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90814" y="5248671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2921" y="331961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2790616" y="5596400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2793253" y="4783368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1709882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79996" y="4393201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021922" y="4554769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351585" y="4567065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30281" y="2421022"/>
            <a:ext cx="2388930" cy="253079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248" y="1978574"/>
            <a:ext cx="28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288863" y="4341277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3" y="4341277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249555" y="5260890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691918" y="4795665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1698801" y="3667341"/>
            <a:ext cx="11081" cy="67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1691918" y="5608619"/>
            <a:ext cx="0" cy="24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026567" y="5596400"/>
            <a:ext cx="766685" cy="3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4416879" y="3319612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257273" y="5117626"/>
            <a:ext cx="1280528" cy="64222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V="1">
            <a:off x="5080579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122508" y="2421021"/>
            <a:ext cx="1947387" cy="168707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354474" y="2033639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C535E6-6B01-4BE9-97F1-1E2533010B99}"/>
              </a:ext>
            </a:extLst>
          </p:cNvPr>
          <p:cNvSpPr/>
          <p:nvPr/>
        </p:nvSpPr>
        <p:spPr>
          <a:xfrm>
            <a:off x="1937938" y="4594703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KLD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2AC097-58D0-45FB-87FD-E771CF0458F5}"/>
              </a:ext>
            </a:extLst>
          </p:cNvPr>
          <p:cNvSpPr/>
          <p:nvPr/>
        </p:nvSpPr>
        <p:spPr>
          <a:xfrm>
            <a:off x="1811270" y="3779091"/>
            <a:ext cx="159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3CFFAD-A261-4DCD-852D-B8EA0B7F41D6}"/>
              </a:ext>
            </a:extLst>
          </p:cNvPr>
          <p:cNvCxnSpPr>
            <a:cxnSpLocks/>
            <a:stCxn id="18" idx="2"/>
            <a:endCxn id="341" idx="6"/>
          </p:cNvCxnSpPr>
          <p:nvPr/>
        </p:nvCxnSpPr>
        <p:spPr>
          <a:xfrm flipH="1">
            <a:off x="1927401" y="4554768"/>
            <a:ext cx="637320" cy="1229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52">
            <a:extLst>
              <a:ext uri="{FF2B5EF4-FFF2-40B4-BE49-F238E27FC236}">
                <a16:creationId xmlns:a16="http://schemas.microsoft.com/office/drawing/2014/main" id="{643F6527-736E-427B-82FA-E9D48D64195A}"/>
              </a:ext>
            </a:extLst>
          </p:cNvPr>
          <p:cNvCxnSpPr>
            <a:cxnSpLocks/>
            <a:stCxn id="18" idx="2"/>
            <a:endCxn id="6" idx="2"/>
          </p:cNvCxnSpPr>
          <p:nvPr/>
        </p:nvCxnSpPr>
        <p:spPr>
          <a:xfrm rot="10800000">
            <a:off x="1709883" y="3667342"/>
            <a:ext cx="854839" cy="887427"/>
          </a:xfrm>
          <a:prstGeom prst="curvedConnector2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/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Notes:</a:t>
                </a:r>
              </a:p>
              <a:p>
                <a:pPr marL="342900" indent="-342900">
                  <a:buAutoNum type="arabicPeriod"/>
                </a:pPr>
                <a:r>
                  <a:rPr lang="en-CA" altLang="zh-CN" dirty="0"/>
                  <a:t>I jump some parameters during inference to focus on the latent variables.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𝑝𝑙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  <a:blipFill>
                <a:blip r:embed="rId11"/>
                <a:stretch>
                  <a:fillRect l="-1000" t="-15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/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ELBO Loss:</a:t>
                </a:r>
              </a:p>
              <a:p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𝐾𝐿𝐷</m:t>
                    </m:r>
                    <m:d>
                      <m:dPr>
                        <m:end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KL-divergence term shrinks each player representation towards a local shrinkage prior conditioning on the game context.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reconstruction loss encourages the sparsity of player embedding  by projecting the embeddings to the id of current on-the-ball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  <a:blipFill>
                <a:blip r:embed="rId12"/>
                <a:stretch>
                  <a:fillRect l="-1125" t="-1036" r="-1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p:cxnSp>
        <p:nvCxnSpPr>
          <p:cNvPr id="78" name="Curved Connector 52">
            <a:extLst>
              <a:ext uri="{FF2B5EF4-FFF2-40B4-BE49-F238E27FC236}">
                <a16:creationId xmlns:a16="http://schemas.microsoft.com/office/drawing/2014/main" id="{FE03FF7F-4F6E-4B6F-A116-794488233729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 flipV="1">
            <a:off x="4836585" y="3741405"/>
            <a:ext cx="2922031" cy="586001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52">
            <a:extLst>
              <a:ext uri="{FF2B5EF4-FFF2-40B4-BE49-F238E27FC236}">
                <a16:creationId xmlns:a16="http://schemas.microsoft.com/office/drawing/2014/main" id="{273D8360-7553-4AA3-B25C-BCD1185D9133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 flipV="1">
            <a:off x="4399046" y="3741405"/>
            <a:ext cx="3359570" cy="208832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6">
            <a:extLst>
              <a:ext uri="{FF2B5EF4-FFF2-40B4-BE49-F238E27FC236}">
                <a16:creationId xmlns:a16="http://schemas.microsoft.com/office/drawing/2014/main" id="{EF9A0CA7-05FC-4177-9170-75D5C513242A}"/>
              </a:ext>
            </a:extLst>
          </p:cNvPr>
          <p:cNvCxnSpPr>
            <a:cxnSpLocks/>
            <a:stCxn id="83" idx="6"/>
            <a:endCxn id="95" idx="2"/>
          </p:cNvCxnSpPr>
          <p:nvPr/>
        </p:nvCxnSpPr>
        <p:spPr>
          <a:xfrm flipV="1">
            <a:off x="4399046" y="4501270"/>
            <a:ext cx="2779407" cy="132846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ounded Rectangle 3">
            <a:extLst>
              <a:ext uri="{FF2B5EF4-FFF2-40B4-BE49-F238E27FC236}">
                <a16:creationId xmlns:a16="http://schemas.microsoft.com/office/drawing/2014/main" id="{23A712E7-87AC-466E-8500-9E36B67BD839}"/>
              </a:ext>
            </a:extLst>
          </p:cNvPr>
          <p:cNvSpPr/>
          <p:nvPr/>
        </p:nvSpPr>
        <p:spPr>
          <a:xfrm>
            <a:off x="4847827" y="4850456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82" name="Rounded Rectangle 5">
            <a:extLst>
              <a:ext uri="{FF2B5EF4-FFF2-40B4-BE49-F238E27FC236}">
                <a16:creationId xmlns:a16="http://schemas.microsoft.com/office/drawing/2014/main" id="{B545E442-CD96-433F-BA5A-F77F308C1323}"/>
              </a:ext>
            </a:extLst>
          </p:cNvPr>
          <p:cNvSpPr/>
          <p:nvPr/>
        </p:nvSpPr>
        <p:spPr>
          <a:xfrm>
            <a:off x="3974839" y="3260804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/>
              <p:nvPr/>
            </p:nvSpPr>
            <p:spPr>
              <a:xfrm>
                <a:off x="3452515" y="5601132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15" y="5601132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/>
              <p:nvPr/>
            </p:nvSpPr>
            <p:spPr>
              <a:xfrm>
                <a:off x="5221665" y="58516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65" y="585169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78DB02-75EA-4E9F-9A3D-B5C4A6D8F245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>
          <a:xfrm flipV="1">
            <a:off x="5450265" y="5198185"/>
            <a:ext cx="0" cy="65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939199B-97D3-404A-A307-7C6FC705A5D8}"/>
              </a:ext>
            </a:extLst>
          </p:cNvPr>
          <p:cNvCxnSpPr>
            <a:cxnSpLocks/>
            <a:stCxn id="81" idx="0"/>
            <a:endCxn id="103" idx="5"/>
          </p:cNvCxnSpPr>
          <p:nvPr/>
        </p:nvCxnSpPr>
        <p:spPr>
          <a:xfrm flipH="1" flipV="1">
            <a:off x="4769630" y="4489051"/>
            <a:ext cx="680635" cy="36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BC3B82-5340-4EA0-A7B3-714764BE1778}"/>
              </a:ext>
            </a:extLst>
          </p:cNvPr>
          <p:cNvCxnSpPr>
            <a:cxnSpLocks/>
            <a:stCxn id="82" idx="0"/>
            <a:endCxn id="107" idx="4"/>
          </p:cNvCxnSpPr>
          <p:nvPr/>
        </p:nvCxnSpPr>
        <p:spPr>
          <a:xfrm flipH="1" flipV="1">
            <a:off x="4607985" y="2974209"/>
            <a:ext cx="3815" cy="28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42">
            <a:extLst>
              <a:ext uri="{FF2B5EF4-FFF2-40B4-BE49-F238E27FC236}">
                <a16:creationId xmlns:a16="http://schemas.microsoft.com/office/drawing/2014/main" id="{766C9578-87CD-4506-820A-9C3E761DE142}"/>
              </a:ext>
            </a:extLst>
          </p:cNvPr>
          <p:cNvSpPr/>
          <p:nvPr/>
        </p:nvSpPr>
        <p:spPr>
          <a:xfrm>
            <a:off x="6598290" y="4153541"/>
            <a:ext cx="11603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E296D6-77F9-4C09-A661-B44B46F85454}"/>
              </a:ext>
            </a:extLst>
          </p:cNvPr>
          <p:cNvCxnSpPr>
            <a:cxnSpLocks/>
            <a:stCxn id="103" idx="6"/>
            <a:endCxn id="95" idx="1"/>
          </p:cNvCxnSpPr>
          <p:nvPr/>
        </p:nvCxnSpPr>
        <p:spPr>
          <a:xfrm>
            <a:off x="4836585" y="4327406"/>
            <a:ext cx="176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/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6B5BF1-145E-48C5-80CD-DA30BC9AB0FF}"/>
              </a:ext>
            </a:extLst>
          </p:cNvPr>
          <p:cNvCxnSpPr>
            <a:cxnSpLocks/>
            <a:stCxn id="95" idx="3"/>
            <a:endCxn id="97" idx="2"/>
          </p:cNvCxnSpPr>
          <p:nvPr/>
        </p:nvCxnSpPr>
        <p:spPr>
          <a:xfrm flipV="1">
            <a:off x="7758616" y="4327405"/>
            <a:ext cx="522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/>
              <p:nvPr/>
            </p:nvSpPr>
            <p:spPr>
              <a:xfrm>
                <a:off x="2445228" y="408963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228" y="4089633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91">
            <a:extLst>
              <a:ext uri="{FF2B5EF4-FFF2-40B4-BE49-F238E27FC236}">
                <a16:creationId xmlns:a16="http://schemas.microsoft.com/office/drawing/2014/main" id="{A5B6FAE1-C1A3-4E4A-84D0-FC2793F1D173}"/>
              </a:ext>
            </a:extLst>
          </p:cNvPr>
          <p:cNvSpPr/>
          <p:nvPr/>
        </p:nvSpPr>
        <p:spPr>
          <a:xfrm>
            <a:off x="3483418" y="4840553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/>
              <p:nvPr/>
            </p:nvSpPr>
            <p:spPr>
              <a:xfrm>
                <a:off x="4379385" y="409880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85" y="4098806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A3A6FB-8660-4CB8-80B2-743889C0EB72}"/>
              </a:ext>
            </a:extLst>
          </p:cNvPr>
          <p:cNvCxnSpPr>
            <a:cxnSpLocks/>
            <a:stCxn id="102" idx="0"/>
            <a:endCxn id="103" idx="3"/>
          </p:cNvCxnSpPr>
          <p:nvPr/>
        </p:nvCxnSpPr>
        <p:spPr>
          <a:xfrm flipV="1">
            <a:off x="3925781" y="4489051"/>
            <a:ext cx="520559" cy="35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B736525-58E1-4D01-A2D1-76A08077A006}"/>
              </a:ext>
            </a:extLst>
          </p:cNvPr>
          <p:cNvCxnSpPr>
            <a:cxnSpLocks/>
            <a:stCxn id="103" idx="0"/>
            <a:endCxn id="82" idx="2"/>
          </p:cNvCxnSpPr>
          <p:nvPr/>
        </p:nvCxnSpPr>
        <p:spPr>
          <a:xfrm flipV="1">
            <a:off x="4607985" y="3608533"/>
            <a:ext cx="3815" cy="49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5E2423-9ABC-4445-BFEF-4428345C9BA0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3925781" y="5188282"/>
            <a:ext cx="0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/>
              <p:nvPr/>
            </p:nvSpPr>
            <p:spPr>
              <a:xfrm>
                <a:off x="4379385" y="251700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85" y="2517009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BEBA27-B354-4ACD-B382-E07A89BD89F6}"/>
              </a:ext>
            </a:extLst>
          </p:cNvPr>
          <p:cNvCxnSpPr>
            <a:cxnSpLocks/>
            <a:stCxn id="83" idx="7"/>
            <a:endCxn id="81" idx="2"/>
          </p:cNvCxnSpPr>
          <p:nvPr/>
        </p:nvCxnSpPr>
        <p:spPr>
          <a:xfrm flipV="1">
            <a:off x="4260430" y="5198185"/>
            <a:ext cx="1189835" cy="46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42">
            <a:extLst>
              <a:ext uri="{FF2B5EF4-FFF2-40B4-BE49-F238E27FC236}">
                <a16:creationId xmlns:a16="http://schemas.microsoft.com/office/drawing/2014/main" id="{7F51C3EA-DBD5-42EC-BF72-233C157EEC18}"/>
              </a:ext>
            </a:extLst>
          </p:cNvPr>
          <p:cNvSpPr/>
          <p:nvPr/>
        </p:nvSpPr>
        <p:spPr>
          <a:xfrm>
            <a:off x="7094916" y="3161629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110" name="Curved Connector 52">
            <a:extLst>
              <a:ext uri="{FF2B5EF4-FFF2-40B4-BE49-F238E27FC236}">
                <a16:creationId xmlns:a16="http://schemas.microsoft.com/office/drawing/2014/main" id="{2B2D1363-C402-4417-B866-701DCECF4269}"/>
              </a:ext>
            </a:extLst>
          </p:cNvPr>
          <p:cNvCxnSpPr>
            <a:cxnSpLocks/>
            <a:stCxn id="101" idx="4"/>
            <a:endCxn id="83" idx="2"/>
          </p:cNvCxnSpPr>
          <p:nvPr/>
        </p:nvCxnSpPr>
        <p:spPr>
          <a:xfrm rot="16200000" flipH="1">
            <a:off x="2451202" y="4828418"/>
            <a:ext cx="1282899" cy="71972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/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267C7E-49DA-418E-8E12-DACD5863031F}"/>
              </a:ext>
            </a:extLst>
          </p:cNvPr>
          <p:cNvCxnSpPr>
            <a:cxnSpLocks/>
            <a:stCxn id="109" idx="0"/>
            <a:endCxn id="112" idx="4"/>
          </p:cNvCxnSpPr>
          <p:nvPr/>
        </p:nvCxnSpPr>
        <p:spPr>
          <a:xfrm flipV="1">
            <a:off x="7758616" y="2971962"/>
            <a:ext cx="0" cy="1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1BBCED-E079-4DDA-A2A8-1BE9BAEE3C8A}"/>
              </a:ext>
            </a:extLst>
          </p:cNvPr>
          <p:cNvSpPr/>
          <p:nvPr/>
        </p:nvSpPr>
        <p:spPr>
          <a:xfrm>
            <a:off x="4329457" y="465793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KLD</a:t>
            </a:r>
            <a:endParaRPr lang="en-CA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C62EC38-B85B-49C0-ABAA-31CA7E68B010}"/>
              </a:ext>
            </a:extLst>
          </p:cNvPr>
          <p:cNvSpPr/>
          <p:nvPr/>
        </p:nvSpPr>
        <p:spPr>
          <a:xfrm>
            <a:off x="3369748" y="2421022"/>
            <a:ext cx="2779406" cy="297347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BF053E2-6139-4EE6-9D41-67F36FFDB094}"/>
              </a:ext>
            </a:extLst>
          </p:cNvPr>
          <p:cNvCxnSpPr>
            <a:cxnSpLocks/>
            <a:stCxn id="81" idx="1"/>
            <a:endCxn id="102" idx="3"/>
          </p:cNvCxnSpPr>
          <p:nvPr/>
        </p:nvCxnSpPr>
        <p:spPr>
          <a:xfrm flipH="1" flipV="1">
            <a:off x="4368144" y="5014418"/>
            <a:ext cx="479683" cy="99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8DB9555-8989-412C-BB77-446C85A5726C}"/>
              </a:ext>
            </a:extLst>
          </p:cNvPr>
          <p:cNvSpPr/>
          <p:nvPr/>
        </p:nvSpPr>
        <p:spPr>
          <a:xfrm>
            <a:off x="6838560" y="2421021"/>
            <a:ext cx="1947387" cy="150391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285AB2E-020A-4220-959E-BA9478911EB0}"/>
              </a:ext>
            </a:extLst>
          </p:cNvPr>
          <p:cNvSpPr txBox="1"/>
          <p:nvPr/>
        </p:nvSpPr>
        <p:spPr>
          <a:xfrm>
            <a:off x="5967536" y="2054413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17C79A-400E-48AB-A27A-97EF271F77DB}"/>
              </a:ext>
            </a:extLst>
          </p:cNvPr>
          <p:cNvSpPr txBox="1"/>
          <p:nvPr/>
        </p:nvSpPr>
        <p:spPr>
          <a:xfrm>
            <a:off x="2968371" y="2042124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FF0000"/>
                </a:solidFill>
              </a:rPr>
              <a:t>Variational Inference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DD7C8362-4DF0-4A15-9583-F2FBD3316949}"/>
              </a:ext>
            </a:extLst>
          </p:cNvPr>
          <p:cNvSpPr/>
          <p:nvPr/>
        </p:nvSpPr>
        <p:spPr>
          <a:xfrm>
            <a:off x="4666089" y="3724523"/>
            <a:ext cx="13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Reconstruct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2931511" y="3083714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27183" y="148969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316011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2341695" y="3083714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3681313" y="3083714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8153262" y="3083714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7087355" y="3083714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8153262" y="3083714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658866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527183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2341697" y="3083714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15039</TotalTime>
  <Words>1762</Words>
  <Application>Microsoft Office PowerPoint</Application>
  <PresentationFormat>Widescreen</PresentationFormat>
  <Paragraphs>469</Paragraphs>
  <Slides>29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Latent Representations for Players in Sports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gla68</cp:lastModifiedBy>
  <cp:revision>132</cp:revision>
  <dcterms:created xsi:type="dcterms:W3CDTF">2019-06-03T19:05:44Z</dcterms:created>
  <dcterms:modified xsi:type="dcterms:W3CDTF">2019-11-14T13:21:56Z</dcterms:modified>
</cp:coreProperties>
</file>