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9" r:id="rId2"/>
    <p:sldId id="264" r:id="rId3"/>
    <p:sldId id="272" r:id="rId4"/>
    <p:sldId id="270" r:id="rId5"/>
    <p:sldId id="271" r:id="rId6"/>
    <p:sldId id="265" r:id="rId7"/>
    <p:sldId id="260" r:id="rId8"/>
    <p:sldId id="266" r:id="rId9"/>
    <p:sldId id="267" r:id="rId10"/>
    <p:sldId id="262" r:id="rId11"/>
    <p:sldId id="257" r:id="rId12"/>
    <p:sldId id="275" r:id="rId13"/>
    <p:sldId id="258" r:id="rId14"/>
    <p:sldId id="273" r:id="rId15"/>
    <p:sldId id="276" r:id="rId16"/>
    <p:sldId id="277" r:id="rId17"/>
    <p:sldId id="278" r:id="rId18"/>
    <p:sldId id="279" r:id="rId19"/>
    <p:sldId id="280" r:id="rId20"/>
    <p:sldId id="281" r:id="rId21"/>
    <p:sldId id="274" r:id="rId22"/>
    <p:sldId id="269" r:id="rId23"/>
    <p:sldId id="263" r:id="rId24"/>
    <p:sldId id="268" r:id="rId25"/>
    <p:sldId id="256" r:id="rId26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7" autoAdjust="0"/>
    <p:restoredTop sz="94710"/>
  </p:normalViewPr>
  <p:slideViewPr>
    <p:cSldViewPr snapToGrid="0" snapToObjects="1">
      <p:cViewPr>
        <p:scale>
          <a:sx n="87" d="100"/>
          <a:sy n="87" d="100"/>
        </p:scale>
        <p:origin x="-5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11F93-F634-0940-AE61-6E004CE7C142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20713" y="1143000"/>
            <a:ext cx="8099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0179A-C464-9740-92FB-F9BD3178B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7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ideal state action generation model can be used to learn a deterministic embedding for each player, using Yu-dong’s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99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00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89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Michael’s notes, bitbucket and http://</a:t>
            </a:r>
            <a:r>
              <a:rPr lang="en-US" dirty="0" err="1"/>
              <a:t>proceedings.mlr.press</a:t>
            </a:r>
            <a:r>
              <a:rPr lang="en-US" dirty="0"/>
              <a:t>/v97/gelada19a/gelada19a.pdf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1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46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07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94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30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18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20713" y="1143000"/>
            <a:ext cx="80994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Conditional</a:t>
            </a:r>
            <a:r>
              <a:rPr lang="zh-CN" altLang="en-US" sz="1200" dirty="0"/>
              <a:t> </a:t>
            </a:r>
            <a:r>
              <a:rPr lang="en-US" altLang="zh-CN" sz="1200" dirty="0"/>
              <a:t>Variational</a:t>
            </a:r>
            <a:r>
              <a:rPr lang="zh-CN" altLang="en-US" sz="1200" dirty="0"/>
              <a:t> </a:t>
            </a:r>
            <a:r>
              <a:rPr lang="en-US" altLang="zh-CN" sz="1200" dirty="0"/>
              <a:t>Recurrent</a:t>
            </a:r>
            <a:r>
              <a:rPr lang="zh-CN" altLang="en-US" sz="1200" dirty="0"/>
              <a:t> </a:t>
            </a: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+</a:t>
            </a:r>
            <a:r>
              <a:rPr lang="zh-CN" altLang="en-US" sz="1200" dirty="0"/>
              <a:t> </a:t>
            </a:r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Q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endParaRPr lang="en-US" sz="1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0179A-C464-9740-92FB-F9BD3178B3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6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6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2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4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3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0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5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0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DC7-1576-8046-92DA-C4BEC51289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6BDC7-1576-8046-92DA-C4BEC512896A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70EA-B9B7-7E47-BC6F-98C1F32E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6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20" Type="http://schemas.openxmlformats.org/officeDocument/2006/relationships/image" Target="../media/image61.png"/><Relationship Id="rId21" Type="http://schemas.openxmlformats.org/officeDocument/2006/relationships/image" Target="../media/image62.png"/><Relationship Id="rId22" Type="http://schemas.openxmlformats.org/officeDocument/2006/relationships/image" Target="../media/image63.png"/><Relationship Id="rId23" Type="http://schemas.openxmlformats.org/officeDocument/2006/relationships/image" Target="../media/image64.png"/><Relationship Id="rId24" Type="http://schemas.openxmlformats.org/officeDocument/2006/relationships/image" Target="../media/image65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png"/><Relationship Id="rId16" Type="http://schemas.openxmlformats.org/officeDocument/2006/relationships/image" Target="../media/image57.png"/><Relationship Id="rId17" Type="http://schemas.openxmlformats.org/officeDocument/2006/relationships/image" Target="../media/image58.png"/><Relationship Id="rId18" Type="http://schemas.openxmlformats.org/officeDocument/2006/relationships/image" Target="../media/image59.png"/><Relationship Id="rId19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4.png"/><Relationship Id="rId12" Type="http://schemas.openxmlformats.org/officeDocument/2006/relationships/image" Target="../media/image75.png"/><Relationship Id="rId13" Type="http://schemas.openxmlformats.org/officeDocument/2006/relationships/image" Target="../media/image76.png"/><Relationship Id="rId14" Type="http://schemas.openxmlformats.org/officeDocument/2006/relationships/image" Target="../media/image77.png"/><Relationship Id="rId15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7.png"/><Relationship Id="rId20" Type="http://schemas.openxmlformats.org/officeDocument/2006/relationships/image" Target="../media/image98.png"/><Relationship Id="rId21" Type="http://schemas.openxmlformats.org/officeDocument/2006/relationships/image" Target="../media/image99.png"/><Relationship Id="rId22" Type="http://schemas.openxmlformats.org/officeDocument/2006/relationships/image" Target="../media/image100.png"/><Relationship Id="rId23" Type="http://schemas.openxmlformats.org/officeDocument/2006/relationships/image" Target="../media/image101.png"/><Relationship Id="rId24" Type="http://schemas.openxmlformats.org/officeDocument/2006/relationships/image" Target="../media/image102.png"/><Relationship Id="rId25" Type="http://schemas.openxmlformats.org/officeDocument/2006/relationships/image" Target="../media/image103.png"/><Relationship Id="rId26" Type="http://schemas.openxmlformats.org/officeDocument/2006/relationships/image" Target="../media/image104.png"/><Relationship Id="rId27" Type="http://schemas.openxmlformats.org/officeDocument/2006/relationships/image" Target="../media/image105.png"/><Relationship Id="rId28" Type="http://schemas.openxmlformats.org/officeDocument/2006/relationships/image" Target="../media/image106.png"/><Relationship Id="rId29" Type="http://schemas.openxmlformats.org/officeDocument/2006/relationships/image" Target="../media/image107.png"/><Relationship Id="rId30" Type="http://schemas.openxmlformats.org/officeDocument/2006/relationships/image" Target="../media/image108.png"/><Relationship Id="rId31" Type="http://schemas.openxmlformats.org/officeDocument/2006/relationships/image" Target="../media/image109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Relationship Id="rId13" Type="http://schemas.openxmlformats.org/officeDocument/2006/relationships/image" Target="../media/image91.png"/><Relationship Id="rId14" Type="http://schemas.openxmlformats.org/officeDocument/2006/relationships/image" Target="../media/image92.png"/><Relationship Id="rId15" Type="http://schemas.openxmlformats.org/officeDocument/2006/relationships/image" Target="../media/image93.png"/><Relationship Id="rId16" Type="http://schemas.openxmlformats.org/officeDocument/2006/relationships/image" Target="../media/image94.png"/><Relationship Id="rId17" Type="http://schemas.openxmlformats.org/officeDocument/2006/relationships/image" Target="../media/image95.png"/><Relationship Id="rId18" Type="http://schemas.openxmlformats.org/officeDocument/2006/relationships/image" Target="../media/image96.png"/><Relationship Id="rId19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6.png"/><Relationship Id="rId20" Type="http://schemas.openxmlformats.org/officeDocument/2006/relationships/image" Target="../media/image127.png"/><Relationship Id="rId21" Type="http://schemas.openxmlformats.org/officeDocument/2006/relationships/image" Target="../media/image128.png"/><Relationship Id="rId22" Type="http://schemas.openxmlformats.org/officeDocument/2006/relationships/image" Target="../media/image129.png"/><Relationship Id="rId10" Type="http://schemas.openxmlformats.org/officeDocument/2006/relationships/image" Target="../media/image117.png"/><Relationship Id="rId11" Type="http://schemas.openxmlformats.org/officeDocument/2006/relationships/image" Target="../media/image118.png"/><Relationship Id="rId12" Type="http://schemas.openxmlformats.org/officeDocument/2006/relationships/image" Target="../media/image119.png"/><Relationship Id="rId13" Type="http://schemas.openxmlformats.org/officeDocument/2006/relationships/image" Target="../media/image120.png"/><Relationship Id="rId14" Type="http://schemas.openxmlformats.org/officeDocument/2006/relationships/image" Target="../media/image121.png"/><Relationship Id="rId15" Type="http://schemas.openxmlformats.org/officeDocument/2006/relationships/image" Target="../media/image122.png"/><Relationship Id="rId16" Type="http://schemas.openxmlformats.org/officeDocument/2006/relationships/image" Target="../media/image123.png"/><Relationship Id="rId17" Type="http://schemas.openxmlformats.org/officeDocument/2006/relationships/image" Target="../media/image124.png"/><Relationship Id="rId18" Type="http://schemas.openxmlformats.org/officeDocument/2006/relationships/image" Target="../media/image125.png"/><Relationship Id="rId19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5.png"/><Relationship Id="rId12" Type="http://schemas.openxmlformats.org/officeDocument/2006/relationships/image" Target="../media/image136.png"/><Relationship Id="rId13" Type="http://schemas.openxmlformats.org/officeDocument/2006/relationships/image" Target="../media/image137.png"/><Relationship Id="rId14" Type="http://schemas.openxmlformats.org/officeDocument/2006/relationships/image" Target="../media/image138.png"/><Relationship Id="rId15" Type="http://schemas.openxmlformats.org/officeDocument/2006/relationships/image" Target="../media/image139.png"/><Relationship Id="rId16" Type="http://schemas.openxmlformats.org/officeDocument/2006/relationships/image" Target="../media/image140.png"/><Relationship Id="rId17" Type="http://schemas.openxmlformats.org/officeDocument/2006/relationships/image" Target="../media/image141.png"/><Relationship Id="rId18" Type="http://schemas.openxmlformats.org/officeDocument/2006/relationships/image" Target="../media/image142.png"/><Relationship Id="rId19" Type="http://schemas.openxmlformats.org/officeDocument/2006/relationships/image" Target="../media/image14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0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Relationship Id="rId9" Type="http://schemas.openxmlformats.org/officeDocument/2006/relationships/image" Target="../media/image133.png"/><Relationship Id="rId10" Type="http://schemas.openxmlformats.org/officeDocument/2006/relationships/image" Target="../media/image134.pn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2.png"/><Relationship Id="rId12" Type="http://schemas.openxmlformats.org/officeDocument/2006/relationships/image" Target="../media/image153.png"/><Relationship Id="rId13" Type="http://schemas.openxmlformats.org/officeDocument/2006/relationships/image" Target="../media/image154.png"/><Relationship Id="rId14" Type="http://schemas.openxmlformats.org/officeDocument/2006/relationships/image" Target="../media/image15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Relationship Id="rId7" Type="http://schemas.openxmlformats.org/officeDocument/2006/relationships/image" Target="../media/image148.png"/><Relationship Id="rId8" Type="http://schemas.openxmlformats.org/officeDocument/2006/relationships/image" Target="../media/image149.png"/><Relationship Id="rId9" Type="http://schemas.openxmlformats.org/officeDocument/2006/relationships/image" Target="../media/image150.png"/><Relationship Id="rId10" Type="http://schemas.openxmlformats.org/officeDocument/2006/relationships/image" Target="../media/image15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4" Type="http://schemas.openxmlformats.org/officeDocument/2006/relationships/image" Target="../media/image145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Relationship Id="rId8" Type="http://schemas.openxmlformats.org/officeDocument/2006/relationships/image" Target="../media/image160.png"/><Relationship Id="rId9" Type="http://schemas.openxmlformats.org/officeDocument/2006/relationships/image" Target="../media/image161.png"/><Relationship Id="rId10" Type="http://schemas.openxmlformats.org/officeDocument/2006/relationships/image" Target="../media/image162.png"/><Relationship Id="rId11" Type="http://schemas.openxmlformats.org/officeDocument/2006/relationships/image" Target="../media/image16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40.png"/><Relationship Id="rId12" Type="http://schemas.openxmlformats.org/officeDocument/2006/relationships/image" Target="../media/image16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4.png"/><Relationship Id="rId4" Type="http://schemas.openxmlformats.org/officeDocument/2006/relationships/image" Target="../media/image165.jpeg"/><Relationship Id="rId5" Type="http://schemas.openxmlformats.org/officeDocument/2006/relationships/image" Target="../media/image166.jpeg"/><Relationship Id="rId6" Type="http://schemas.openxmlformats.org/officeDocument/2006/relationships/image" Target="../media/image167.png"/><Relationship Id="rId7" Type="http://schemas.openxmlformats.org/officeDocument/2006/relationships/image" Target="../media/image168.png"/><Relationship Id="rId8" Type="http://schemas.openxmlformats.org/officeDocument/2006/relationships/image" Target="../media/image710.png"/><Relationship Id="rId9" Type="http://schemas.openxmlformats.org/officeDocument/2006/relationships/image" Target="../media/image720.png"/><Relationship Id="rId10" Type="http://schemas.openxmlformats.org/officeDocument/2006/relationships/image" Target="../media/image7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68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660.png"/><Relationship Id="rId7" Type="http://schemas.openxmlformats.org/officeDocument/2006/relationships/image" Target="../media/image670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34" y="1110007"/>
            <a:ext cx="10078995" cy="2387600"/>
          </a:xfrm>
        </p:spPr>
        <p:txBody>
          <a:bodyPr>
            <a:normAutofit/>
          </a:bodyPr>
          <a:lstStyle/>
          <a:p>
            <a:r>
              <a:rPr lang="en-CA" altLang="zh-CN" dirty="0"/>
              <a:t>Latent Representations for Players in Sports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Oliver</a:t>
            </a:r>
            <a:r>
              <a:rPr lang="zh-CN" altLang="en-US" dirty="0"/>
              <a:t> </a:t>
            </a:r>
            <a:r>
              <a:rPr lang="en-US" altLang="zh-CN" dirty="0"/>
              <a:t>Schulte,</a:t>
            </a:r>
            <a:r>
              <a:rPr lang="zh-CN" altLang="en-US" dirty="0"/>
              <a:t> </a:t>
            </a:r>
            <a:r>
              <a:rPr lang="en-US" altLang="zh-CN" dirty="0"/>
              <a:t>Guiliang</a:t>
            </a:r>
            <a:r>
              <a:rPr lang="zh-CN" altLang="en-US" dirty="0"/>
              <a:t> </a:t>
            </a:r>
            <a:r>
              <a:rPr lang="en-US" altLang="zh-CN" dirty="0"/>
              <a:t>Liu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Yudong</a:t>
            </a:r>
            <a:r>
              <a:rPr lang="zh-CN" altLang="en-US" dirty="0"/>
              <a:t> </a:t>
            </a:r>
            <a:r>
              <a:rPr lang="en-US" altLang="zh-CN" dirty="0"/>
              <a:t>Luo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4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Applying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Conditional</a:t>
            </a:r>
            <a:r>
              <a:rPr lang="zh-CN" altLang="en-US" dirty="0"/>
              <a:t> </a:t>
            </a:r>
            <a:r>
              <a:rPr lang="en-US" altLang="zh-CN" dirty="0"/>
              <a:t>Variational</a:t>
            </a:r>
            <a:r>
              <a:rPr lang="zh-CN" altLang="en-US" dirty="0"/>
              <a:t> </a:t>
            </a:r>
            <a:r>
              <a:rPr lang="en-US" altLang="zh-CN" dirty="0"/>
              <a:t>Recurrent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 err="1"/>
              <a:t>embeddings</a:t>
            </a:r>
            <a:r>
              <a:rPr lang="zh-CN" altLang="en-US" dirty="0"/>
              <a:t> </a:t>
            </a:r>
            <a:r>
              <a:rPr lang="en-US" altLang="zh-CN" dirty="0"/>
              <a:t>depends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</a:t>
            </a:r>
            <a:r>
              <a:rPr lang="zh-CN" altLang="en-US" dirty="0"/>
              <a:t> </a:t>
            </a:r>
            <a:r>
              <a:rPr lang="en-US" altLang="zh-CN" dirty="0"/>
              <a:t>(conditional).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selected</a:t>
            </a:r>
            <a:r>
              <a:rPr lang="zh-CN" altLang="en-US" dirty="0"/>
              <a:t> </a:t>
            </a:r>
            <a:r>
              <a:rPr lang="en-US" altLang="zh-CN" dirty="0"/>
              <a:t>player,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 err="1"/>
              <a:t>embeddings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contexts.</a:t>
            </a:r>
          </a:p>
          <a:p>
            <a:pPr lvl="1"/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conditioning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players.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59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44" idx="6"/>
            <a:endCxn id="43" idx="1"/>
          </p:cNvCxnSpPr>
          <p:nvPr/>
        </p:nvCxnSpPr>
        <p:spPr>
          <a:xfrm>
            <a:off x="3942419" y="3484270"/>
            <a:ext cx="4276863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6" idx="2"/>
          </p:cNvCxnSpPr>
          <p:nvPr/>
        </p:nvCxnSpPr>
        <p:spPr>
          <a:xfrm rot="5400000" flipH="1" flipV="1">
            <a:off x="3899898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7"/>
            <a:endCxn id="6" idx="2"/>
          </p:cNvCxnSpPr>
          <p:nvPr/>
        </p:nvCxnSpPr>
        <p:spPr>
          <a:xfrm rot="16200000" flipV="1">
            <a:off x="4783914" y="3513681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908204" y="4076969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08204" y="253626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184998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98" y="4972050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451003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003" y="4972050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5918993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993" y="497205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4679603" y="4424698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5413599" y="4424698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5413599" y="4424698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5184998" y="334119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98" y="3341195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H="1" flipV="1">
            <a:off x="5413599" y="3798396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  <a:endCxn id="6" idx="2"/>
          </p:cNvCxnSpPr>
          <p:nvPr/>
        </p:nvCxnSpPr>
        <p:spPr>
          <a:xfrm flipV="1">
            <a:off x="5413599" y="2883995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5184998" y="17459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98" y="1745971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0"/>
            <a:endCxn id="34" idx="4"/>
          </p:cNvCxnSpPr>
          <p:nvPr/>
        </p:nvCxnSpPr>
        <p:spPr>
          <a:xfrm flipH="1" flipV="1">
            <a:off x="5413599" y="2203172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945760" y="2386965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760" y="2386965"/>
                <a:ext cx="2071688" cy="646331"/>
              </a:xfrm>
              <a:prstGeom prst="rect">
                <a:avLst/>
              </a:prstGeom>
              <a:blipFill>
                <a:blip r:embed="rId7"/>
                <a:stretch>
                  <a:fillRect l="-2353" t="-3774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147593" y="3937682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593" y="3937682"/>
                <a:ext cx="2071688" cy="646331"/>
              </a:xfrm>
              <a:prstGeom prst="rect">
                <a:avLst/>
              </a:prstGeom>
              <a:blipFill>
                <a:blip r:embed="rId8"/>
                <a:stretch>
                  <a:fillRect l="-2353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8219281" y="3311624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3367300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300" y="3255670"/>
                <a:ext cx="575119" cy="457200"/>
              </a:xfrm>
              <a:prstGeom prst="ellipse">
                <a:avLst/>
              </a:prstGeom>
              <a:blipFill>
                <a:blip r:embed="rId9"/>
                <a:stretch>
                  <a:fillRect l="-510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urved Connector 52"/>
          <p:cNvCxnSpPr>
            <a:stCxn id="44" idx="6"/>
            <a:endCxn id="6" idx="1"/>
          </p:cNvCxnSpPr>
          <p:nvPr/>
        </p:nvCxnSpPr>
        <p:spPr>
          <a:xfrm flipV="1">
            <a:off x="3942419" y="2710132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4" idx="6"/>
            <a:endCxn id="4" idx="1"/>
          </p:cNvCxnSpPr>
          <p:nvPr/>
        </p:nvCxnSpPr>
        <p:spPr>
          <a:xfrm>
            <a:off x="3942419" y="3484271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 flipV="1">
            <a:off x="5642199" y="3485489"/>
            <a:ext cx="2577083" cy="8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5882390" y="2456565"/>
            <a:ext cx="1769898" cy="4175472"/>
          </a:xfrm>
          <a:prstGeom prst="curvedConnector3">
            <a:avLst>
              <a:gd name="adj1" fmla="val -29061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6249387" y="2823563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10124422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422" y="3255670"/>
                <a:ext cx="575119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9490869" y="3484270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94" idx="2"/>
          </p:cNvCxnSpPr>
          <p:nvPr/>
        </p:nvCxnSpPr>
        <p:spPr>
          <a:xfrm rot="5400000" flipH="1" flipV="1">
            <a:off x="10683786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97" idx="7"/>
            <a:endCxn id="94" idx="2"/>
          </p:cNvCxnSpPr>
          <p:nvPr/>
        </p:nvCxnSpPr>
        <p:spPr>
          <a:xfrm rot="16200000" flipV="1">
            <a:off x="11567802" y="3513681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11692092" y="4076969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1692092" y="253626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11968886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886" y="4972050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 l="-14103" r="-128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11096497" y="4972050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6497" y="4972050"/>
                <a:ext cx="595595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12702881" y="4972050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881" y="4972050"/>
                <a:ext cx="595596" cy="457200"/>
              </a:xfrm>
              <a:prstGeom prst="ellipse">
                <a:avLst/>
              </a:prstGeom>
              <a:blipFill>
                <a:blip r:embed="rId13"/>
                <a:stretch>
                  <a:fillRect l="-297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96" idx="0"/>
            <a:endCxn id="92" idx="2"/>
          </p:cNvCxnSpPr>
          <p:nvPr/>
        </p:nvCxnSpPr>
        <p:spPr>
          <a:xfrm flipH="1" flipV="1">
            <a:off x="12197487" y="4424698"/>
            <a:ext cx="803192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11394295" y="4424698"/>
            <a:ext cx="803193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11897922" y="3396144"/>
                <a:ext cx="60188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7922" y="3396144"/>
                <a:ext cx="601885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stCxn id="92" idx="0"/>
            <a:endCxn id="100" idx="4"/>
          </p:cNvCxnSpPr>
          <p:nvPr/>
        </p:nvCxnSpPr>
        <p:spPr>
          <a:xfrm flipV="1">
            <a:off x="12197488" y="3853344"/>
            <a:ext cx="1377" cy="22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0" idx="0"/>
            <a:endCxn id="93" idx="2"/>
          </p:cNvCxnSpPr>
          <p:nvPr/>
        </p:nvCxnSpPr>
        <p:spPr>
          <a:xfrm flipH="1" flipV="1">
            <a:off x="12197488" y="2883996"/>
            <a:ext cx="1377" cy="51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11932026" y="1760313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026" y="1760313"/>
                <a:ext cx="530920" cy="457200"/>
              </a:xfrm>
              <a:prstGeom prst="ellipse">
                <a:avLst/>
              </a:prstGeom>
              <a:blipFill>
                <a:blip r:embed="rId15"/>
                <a:stretch>
                  <a:fillRect l="-8889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94" idx="0"/>
          </p:cNvCxnSpPr>
          <p:nvPr/>
        </p:nvCxnSpPr>
        <p:spPr>
          <a:xfrm flipH="1" flipV="1">
            <a:off x="12197487" y="2203172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endCxn id="94" idx="1"/>
          </p:cNvCxnSpPr>
          <p:nvPr/>
        </p:nvCxnSpPr>
        <p:spPr>
          <a:xfrm flipV="1">
            <a:off x="10726307" y="2710132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10726307" y="3484271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4" idx="0"/>
            <a:endCxn id="92" idx="2"/>
          </p:cNvCxnSpPr>
          <p:nvPr/>
        </p:nvCxnSpPr>
        <p:spPr>
          <a:xfrm flipV="1">
            <a:off x="12197487" y="4424698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7840107" y="2878007"/>
                <a:ext cx="2223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107" y="2878007"/>
                <a:ext cx="2223470" cy="369332"/>
              </a:xfrm>
              <a:prstGeom prst="rect">
                <a:avLst/>
              </a:prstGeom>
              <a:blipFill>
                <a:blip r:embed="rId16"/>
                <a:stretch>
                  <a:fillRect l="-2192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450216" y="652432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Conditional</a:t>
            </a:r>
            <a:r>
              <a:rPr lang="zh-CN" altLang="en-US" sz="2400" dirty="0"/>
              <a:t> </a:t>
            </a:r>
            <a:r>
              <a:rPr lang="en-US" altLang="zh-CN" sz="2400" dirty="0"/>
              <a:t>Variational</a:t>
            </a:r>
            <a:r>
              <a:rPr lang="zh-CN" altLang="en-US" sz="2400" dirty="0"/>
              <a:t> </a:t>
            </a:r>
            <a:r>
              <a:rPr lang="en-US" altLang="zh-CN" sz="2400" dirty="0"/>
              <a:t>Recurrent</a:t>
            </a:r>
            <a:r>
              <a:rPr lang="zh-CN" altLang="en-US" sz="2400" dirty="0"/>
              <a:t> </a:t>
            </a:r>
            <a:r>
              <a:rPr lang="en-US" altLang="zh-CN" sz="2400" dirty="0"/>
              <a:t>Neural</a:t>
            </a:r>
            <a:r>
              <a:rPr lang="zh-CN" altLang="en-US" sz="2400" dirty="0"/>
              <a:t> </a:t>
            </a:r>
            <a:r>
              <a:rPr lang="en-US" altLang="zh-CN" sz="2400" dirty="0"/>
              <a:t>Network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7529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47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Curved Connector 71">
            <a:extLst>
              <a:ext uri="{FF2B5EF4-FFF2-40B4-BE49-F238E27FC236}">
                <a16:creationId xmlns:a16="http://schemas.microsoft.com/office/drawing/2014/main" xmlns="" id="{DD9553AE-47B0-4D0B-8D32-24549009C7C6}"/>
              </a:ext>
            </a:extLst>
          </p:cNvPr>
          <p:cNvCxnSpPr>
            <a:cxnSpLocks/>
            <a:stCxn id="94" idx="0"/>
            <a:endCxn id="93" idx="2"/>
          </p:cNvCxnSpPr>
          <p:nvPr/>
        </p:nvCxnSpPr>
        <p:spPr>
          <a:xfrm rot="16200000" flipV="1">
            <a:off x="10816686" y="4709814"/>
            <a:ext cx="2166780" cy="1605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Curved Connector 52">
            <a:extLst>
              <a:ext uri="{FF2B5EF4-FFF2-40B4-BE49-F238E27FC236}">
                <a16:creationId xmlns:a16="http://schemas.microsoft.com/office/drawing/2014/main" xmlns="" id="{5EDE2117-8ADE-4CF6-A9AD-D7B26E5CBA3F}"/>
              </a:ext>
            </a:extLst>
          </p:cNvPr>
          <p:cNvCxnSpPr>
            <a:cxnSpLocks/>
            <a:stCxn id="111" idx="0"/>
            <a:endCxn id="43" idx="0"/>
          </p:cNvCxnSpPr>
          <p:nvPr/>
        </p:nvCxnSpPr>
        <p:spPr>
          <a:xfrm rot="16200000" flipH="1">
            <a:off x="5485700" y="1508274"/>
            <a:ext cx="55954" cy="5209114"/>
          </a:xfrm>
          <a:prstGeom prst="curvedConnector3">
            <a:avLst>
              <a:gd name="adj1" fmla="val -914923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Curved Connector 71">
            <a:extLst>
              <a:ext uri="{FF2B5EF4-FFF2-40B4-BE49-F238E27FC236}">
                <a16:creationId xmlns:a16="http://schemas.microsoft.com/office/drawing/2014/main" xmlns="" id="{BFB9A173-90A0-4B0A-B12A-F7CE42580BA3}"/>
              </a:ext>
            </a:extLst>
          </p:cNvPr>
          <p:cNvCxnSpPr>
            <a:cxnSpLocks/>
            <a:stCxn id="95" idx="1"/>
            <a:endCxn id="93" idx="2"/>
          </p:cNvCxnSpPr>
          <p:nvPr/>
        </p:nvCxnSpPr>
        <p:spPr>
          <a:xfrm rot="5400000" flipH="1" flipV="1">
            <a:off x="10200542" y="4139365"/>
            <a:ext cx="2196415" cy="1186594"/>
          </a:xfrm>
          <a:prstGeom prst="curvedConnector3">
            <a:avLst>
              <a:gd name="adj1" fmla="val 90564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xmlns="" id="{598EEA3E-9AB6-4035-9232-E9107907EFDB}"/>
              </a:ext>
            </a:extLst>
          </p:cNvPr>
          <p:cNvCxnSpPr>
            <a:cxnSpLocks/>
            <a:stCxn id="115" idx="6"/>
            <a:endCxn id="112" idx="2"/>
          </p:cNvCxnSpPr>
          <p:nvPr/>
        </p:nvCxnSpPr>
        <p:spPr>
          <a:xfrm>
            <a:off x="6461254" y="2194563"/>
            <a:ext cx="4227814" cy="4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cxnSpLocks/>
            <a:stCxn id="8" idx="1"/>
          </p:cNvCxnSpPr>
          <p:nvPr/>
        </p:nvCxnSpPr>
        <p:spPr>
          <a:xfrm rot="5400000" flipH="1" flipV="1">
            <a:off x="3009839" y="4212271"/>
            <a:ext cx="2138404" cy="1195435"/>
          </a:xfrm>
          <a:prstGeom prst="curvedConnector3">
            <a:avLst>
              <a:gd name="adj1" fmla="val 9396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3632731" y="4757206"/>
            <a:ext cx="2088054" cy="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715982" y="4906153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71363" y="3365451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4448157" y="580123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57" y="5801234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3414369" y="581223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369" y="5812235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5359984" y="578694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84" y="5786948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3642969" y="5253882"/>
            <a:ext cx="1578409" cy="55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4676757" y="5253882"/>
            <a:ext cx="544621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5221378" y="5253882"/>
            <a:ext cx="367206" cy="53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5002318" y="4086073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318" y="4086073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 l="-512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V="1">
            <a:off x="5221378" y="4543273"/>
            <a:ext cx="9540" cy="36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4676759" y="3713180"/>
            <a:ext cx="554159" cy="37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4448159" y="263131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59" y="2631318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cxnSpLocks/>
            <a:stCxn id="6" idx="0"/>
            <a:endCxn id="34" idx="4"/>
          </p:cNvCxnSpPr>
          <p:nvPr/>
        </p:nvCxnSpPr>
        <p:spPr>
          <a:xfrm flipV="1">
            <a:off x="4676759" y="3088518"/>
            <a:ext cx="0" cy="27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7482440" y="4140808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53" name="Curved Connector 52"/>
          <p:cNvCxnSpPr>
            <a:cxnSpLocks/>
            <a:stCxn id="111" idx="0"/>
            <a:endCxn id="6" idx="1"/>
          </p:cNvCxnSpPr>
          <p:nvPr/>
        </p:nvCxnSpPr>
        <p:spPr>
          <a:xfrm rot="5400000" flipH="1" flipV="1">
            <a:off x="3267472" y="3180964"/>
            <a:ext cx="545538" cy="126224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cxnSpLocks/>
            <a:stCxn id="111" idx="4"/>
            <a:endCxn id="324" idx="1"/>
          </p:cNvCxnSpPr>
          <p:nvPr/>
        </p:nvCxnSpPr>
        <p:spPr>
          <a:xfrm rot="16200000" flipH="1">
            <a:off x="2989436" y="4461737"/>
            <a:ext cx="537964" cy="698597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>
            <a:off x="5459518" y="4314673"/>
            <a:ext cx="2022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4990152" y="3141353"/>
            <a:ext cx="1780898" cy="4475265"/>
          </a:xfrm>
          <a:prstGeom prst="curvedConnector3">
            <a:avLst>
              <a:gd name="adj1" fmla="val -1283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5512546" y="3652747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9387581" y="4084854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581" y="4084854"/>
                <a:ext cx="575119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8754028" y="4313454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10955251" y="4906153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11386650" y="3286725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11642379" y="5801234"/>
                <a:ext cx="53145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379" y="5801234"/>
                <a:ext cx="531451" cy="457200"/>
              </a:xfrm>
              <a:prstGeom prst="ellipse">
                <a:avLst/>
              </a:prstGeom>
              <a:blipFill>
                <a:blip r:embed="rId9"/>
                <a:stretch>
                  <a:fillRect l="-555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10618229" y="5763914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229" y="5763914"/>
                <a:ext cx="595595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12737987" y="5766767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7987" y="5766767"/>
                <a:ext cx="595596" cy="457200"/>
              </a:xfrm>
              <a:prstGeom prst="ellipse">
                <a:avLst/>
              </a:prstGeom>
              <a:blipFill>
                <a:blip r:embed="rId11"/>
                <a:stretch>
                  <a:fillRect l="-400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cxnSpLocks/>
            <a:stCxn id="95" idx="0"/>
            <a:endCxn id="166" idx="2"/>
          </p:cNvCxnSpPr>
          <p:nvPr/>
        </p:nvCxnSpPr>
        <p:spPr>
          <a:xfrm flipV="1">
            <a:off x="10916027" y="5253882"/>
            <a:ext cx="1651754" cy="51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10916027" y="5253882"/>
            <a:ext cx="544620" cy="51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11106511" y="4133918"/>
                <a:ext cx="71131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6511" y="4133918"/>
                <a:ext cx="711311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cxnSpLocks/>
            <a:stCxn id="92" idx="0"/>
            <a:endCxn id="100" idx="4"/>
          </p:cNvCxnSpPr>
          <p:nvPr/>
        </p:nvCxnSpPr>
        <p:spPr>
          <a:xfrm flipV="1">
            <a:off x="11460647" y="4591118"/>
            <a:ext cx="1520" cy="31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/>
            <a:stCxn id="100" idx="0"/>
            <a:endCxn id="93" idx="2"/>
          </p:cNvCxnSpPr>
          <p:nvPr/>
        </p:nvCxnSpPr>
        <p:spPr>
          <a:xfrm flipV="1">
            <a:off x="11462167" y="3634454"/>
            <a:ext cx="429879" cy="49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11642379" y="2607725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379" y="2607725"/>
                <a:ext cx="530920" cy="457200"/>
              </a:xfrm>
              <a:prstGeom prst="ellipse">
                <a:avLst/>
              </a:prstGeom>
              <a:blipFill>
                <a:blip r:embed="rId13"/>
                <a:stretch>
                  <a:fillRect l="-1000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cxnSpLocks/>
            <a:stCxn id="93" idx="0"/>
            <a:endCxn id="103" idx="4"/>
          </p:cNvCxnSpPr>
          <p:nvPr/>
        </p:nvCxnSpPr>
        <p:spPr>
          <a:xfrm flipV="1">
            <a:off x="11892046" y="3064925"/>
            <a:ext cx="15793" cy="22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cxnSpLocks/>
            <a:stCxn id="86" idx="6"/>
            <a:endCxn id="93" idx="1"/>
          </p:cNvCxnSpPr>
          <p:nvPr/>
        </p:nvCxnSpPr>
        <p:spPr>
          <a:xfrm flipV="1">
            <a:off x="9962700" y="3460590"/>
            <a:ext cx="1423950" cy="852864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9989466" y="4313455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cxnSpLocks/>
            <a:stCxn id="94" idx="0"/>
            <a:endCxn id="92" idx="2"/>
          </p:cNvCxnSpPr>
          <p:nvPr/>
        </p:nvCxnSpPr>
        <p:spPr>
          <a:xfrm flipH="1" flipV="1">
            <a:off x="11460647" y="5253882"/>
            <a:ext cx="447458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cxnSpLocks/>
            <a:stCxn id="18" idx="6"/>
            <a:endCxn id="123" idx="2"/>
          </p:cNvCxnSpPr>
          <p:nvPr/>
        </p:nvCxnSpPr>
        <p:spPr>
          <a:xfrm flipV="1">
            <a:off x="5459518" y="2426235"/>
            <a:ext cx="2112926" cy="1888438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/>
              <p:cNvSpPr/>
              <p:nvPr/>
            </p:nvSpPr>
            <p:spPr>
              <a:xfrm>
                <a:off x="7804897" y="301642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897" y="3016428"/>
                <a:ext cx="457200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/>
              <p:cNvSpPr/>
              <p:nvPr/>
            </p:nvSpPr>
            <p:spPr>
              <a:xfrm>
                <a:off x="8461519" y="301642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Oval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519" y="3016428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cxnSpLocks/>
            <a:stCxn id="54" idx="0"/>
            <a:endCxn id="123" idx="2"/>
          </p:cNvCxnSpPr>
          <p:nvPr/>
        </p:nvCxnSpPr>
        <p:spPr>
          <a:xfrm flipH="1" flipV="1">
            <a:off x="7572444" y="2426235"/>
            <a:ext cx="1117675" cy="59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stCxn id="52" idx="0"/>
            <a:endCxn id="123" idx="2"/>
          </p:cNvCxnSpPr>
          <p:nvPr/>
        </p:nvCxnSpPr>
        <p:spPr>
          <a:xfrm flipH="1" flipV="1">
            <a:off x="7572444" y="2426235"/>
            <a:ext cx="461053" cy="59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  <a:stCxn id="292" idx="0"/>
            <a:endCxn id="65" idx="4"/>
          </p:cNvCxnSpPr>
          <p:nvPr/>
        </p:nvCxnSpPr>
        <p:spPr>
          <a:xfrm flipV="1">
            <a:off x="7575609" y="1357901"/>
            <a:ext cx="688" cy="19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/>
              <p:cNvSpPr/>
              <p:nvPr/>
            </p:nvSpPr>
            <p:spPr>
              <a:xfrm>
                <a:off x="7347697" y="90070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Oval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697" y="900701"/>
                <a:ext cx="457200" cy="457200"/>
              </a:xfrm>
              <a:prstGeom prst="ellipse">
                <a:avLst/>
              </a:prstGeom>
              <a:blipFill>
                <a:blip r:embed="rId16"/>
                <a:stretch>
                  <a:fillRect l="-2564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ounded Rectangle 69"/>
          <p:cNvSpPr/>
          <p:nvPr/>
        </p:nvSpPr>
        <p:spPr>
          <a:xfrm>
            <a:off x="13672794" y="2020698"/>
            <a:ext cx="1140580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72" name="Curved Connector 71"/>
          <p:cNvCxnSpPr>
            <a:cxnSpLocks/>
            <a:stCxn id="233" idx="6"/>
            <a:endCxn id="70" idx="2"/>
          </p:cNvCxnSpPr>
          <p:nvPr/>
        </p:nvCxnSpPr>
        <p:spPr>
          <a:xfrm flipV="1">
            <a:off x="12945459" y="2368427"/>
            <a:ext cx="1297625" cy="1988399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14381265" y="2707789"/>
                <a:ext cx="53739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1265" y="2707789"/>
                <a:ext cx="537390" cy="457200"/>
              </a:xfrm>
              <a:prstGeom prst="ellipse">
                <a:avLst/>
              </a:prstGeom>
              <a:blipFill>
                <a:blip r:embed="rId17"/>
                <a:stretch>
                  <a:fillRect l="-439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/>
              <p:cNvSpPr/>
              <p:nvPr/>
            </p:nvSpPr>
            <p:spPr>
              <a:xfrm>
                <a:off x="15195451" y="2707789"/>
                <a:ext cx="541734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5451" y="2707789"/>
                <a:ext cx="541734" cy="457200"/>
              </a:xfrm>
              <a:prstGeom prst="ellipse">
                <a:avLst/>
              </a:prstGeom>
              <a:blipFill>
                <a:blip r:embed="rId18"/>
                <a:stretch>
                  <a:fillRect l="-2174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>
            <a:cxnSpLocks/>
            <a:endCxn id="70" idx="2"/>
          </p:cNvCxnSpPr>
          <p:nvPr/>
        </p:nvCxnSpPr>
        <p:spPr>
          <a:xfrm flipH="1" flipV="1">
            <a:off x="14243084" y="2368427"/>
            <a:ext cx="1265502" cy="33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0" idx="2"/>
          </p:cNvCxnSpPr>
          <p:nvPr/>
        </p:nvCxnSpPr>
        <p:spPr>
          <a:xfrm flipH="1" flipV="1">
            <a:off x="14243084" y="2368427"/>
            <a:ext cx="476184" cy="33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14178189" y="1737363"/>
            <a:ext cx="1" cy="33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/>
              <p:cNvSpPr/>
              <p:nvPr/>
            </p:nvSpPr>
            <p:spPr>
              <a:xfrm>
                <a:off x="13811244" y="1280163"/>
                <a:ext cx="59554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Oval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44" y="1280163"/>
                <a:ext cx="595545" cy="457200"/>
              </a:xfrm>
              <a:prstGeom prst="ellipse">
                <a:avLst/>
              </a:prstGeom>
              <a:blipFill>
                <a:blip r:embed="rId19"/>
                <a:stretch>
                  <a:fillRect l="-900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6599435" y="832768"/>
            <a:ext cx="2634337" cy="2745703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327915" y="2463260"/>
            <a:ext cx="2592942" cy="225265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27861" y="1755340"/>
            <a:ext cx="281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ELBO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(KLD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reconstruction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40201" y="419685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TD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Loss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(rewards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are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applied)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xmlns="" id="{28C93391-10E7-4074-99D1-55A5DE840FFD}"/>
                  </a:ext>
                </a:extLst>
              </p:cNvPr>
              <p:cNvSpPr/>
              <p:nvPr/>
            </p:nvSpPr>
            <p:spPr>
              <a:xfrm>
                <a:off x="2621560" y="4084854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560" y="4084854"/>
                <a:ext cx="575119" cy="457200"/>
              </a:xfrm>
              <a:prstGeom prst="ellipse">
                <a:avLst/>
              </a:prstGeom>
              <a:blipFill>
                <a:blip r:embed="rId20"/>
                <a:stretch>
                  <a:fillRect l="-515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xmlns="" id="{3E57D0DD-A763-4D02-8214-D3DE311C8F58}"/>
                  </a:ext>
                </a:extLst>
              </p:cNvPr>
              <p:cNvSpPr/>
              <p:nvPr/>
            </p:nvSpPr>
            <p:spPr>
              <a:xfrm>
                <a:off x="10689068" y="200606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E57D0DD-A763-4D02-8214-D3DE311C8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068" y="2006060"/>
                <a:ext cx="575119" cy="4572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xmlns="" id="{57FF276F-35D0-4F7A-934B-85B2883FB1E7}"/>
              </a:ext>
            </a:extLst>
          </p:cNvPr>
          <p:cNvCxnSpPr>
            <a:cxnSpLocks/>
            <a:stCxn id="112" idx="6"/>
            <a:endCxn id="70" idx="1"/>
          </p:cNvCxnSpPr>
          <p:nvPr/>
        </p:nvCxnSpPr>
        <p:spPr>
          <a:xfrm flipV="1">
            <a:off x="11264187" y="2194563"/>
            <a:ext cx="2408607" cy="4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xmlns="" id="{CBE16948-2597-471F-B4A9-5A957C6D0A22}"/>
                  </a:ext>
                </a:extLst>
              </p:cNvPr>
              <p:cNvSpPr/>
              <p:nvPr/>
            </p:nvSpPr>
            <p:spPr>
              <a:xfrm>
                <a:off x="5886135" y="1965963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BE16948-2597-471F-B4A9-5A957C6D0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135" y="1965963"/>
                <a:ext cx="575119" cy="457200"/>
              </a:xfrm>
              <a:prstGeom prst="ellipse">
                <a:avLst/>
              </a:prstGeom>
              <a:blipFill>
                <a:blip r:embed="rId22"/>
                <a:stretch>
                  <a:fillRect l="-618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EB4972E9-6917-4287-AFC0-F2AA6D683663}"/>
              </a:ext>
            </a:extLst>
          </p:cNvPr>
          <p:cNvCxnSpPr>
            <a:cxnSpLocks/>
            <a:stCxn id="115" idx="6"/>
            <a:endCxn id="123" idx="1"/>
          </p:cNvCxnSpPr>
          <p:nvPr/>
        </p:nvCxnSpPr>
        <p:spPr>
          <a:xfrm>
            <a:off x="6461254" y="2194563"/>
            <a:ext cx="475396" cy="5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ounded Rectangle 42">
            <a:extLst>
              <a:ext uri="{FF2B5EF4-FFF2-40B4-BE49-F238E27FC236}">
                <a16:creationId xmlns:a16="http://schemas.microsoft.com/office/drawing/2014/main" xmlns="" id="{C2B7C6AA-E834-48B2-8990-2FF11D48FC3E}"/>
              </a:ext>
            </a:extLst>
          </p:cNvPr>
          <p:cNvSpPr/>
          <p:nvPr/>
        </p:nvSpPr>
        <p:spPr>
          <a:xfrm>
            <a:off x="6936650" y="2078506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sp>
        <p:nvSpPr>
          <p:cNvPr id="166" name="Rounded Rectangle 91">
            <a:extLst>
              <a:ext uri="{FF2B5EF4-FFF2-40B4-BE49-F238E27FC236}">
                <a16:creationId xmlns:a16="http://schemas.microsoft.com/office/drawing/2014/main" xmlns="" id="{674B4B38-46A6-4EA4-B36E-68D899B320CB}"/>
              </a:ext>
            </a:extLst>
          </p:cNvPr>
          <p:cNvSpPr/>
          <p:nvPr/>
        </p:nvSpPr>
        <p:spPr>
          <a:xfrm>
            <a:off x="12062385" y="4906153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Encoder</a:t>
            </a:r>
            <a:endParaRPr lang="en-US" dirty="0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xmlns="" id="{8BBE88D8-1020-490D-9E96-155EFC84909D}"/>
              </a:ext>
            </a:extLst>
          </p:cNvPr>
          <p:cNvCxnSpPr>
            <a:cxnSpLocks/>
            <a:stCxn id="94" idx="0"/>
            <a:endCxn id="166" idx="2"/>
          </p:cNvCxnSpPr>
          <p:nvPr/>
        </p:nvCxnSpPr>
        <p:spPr>
          <a:xfrm flipV="1">
            <a:off x="11908105" y="5253882"/>
            <a:ext cx="659676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xmlns="" id="{DE0B2B51-0074-4395-AF80-B30A25C1414C}"/>
              </a:ext>
            </a:extLst>
          </p:cNvPr>
          <p:cNvCxnSpPr>
            <a:cxnSpLocks/>
            <a:stCxn id="96" idx="0"/>
            <a:endCxn id="166" idx="2"/>
          </p:cNvCxnSpPr>
          <p:nvPr/>
        </p:nvCxnSpPr>
        <p:spPr>
          <a:xfrm flipH="1" flipV="1">
            <a:off x="12567781" y="5253882"/>
            <a:ext cx="468004" cy="51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xmlns="" id="{C114CE05-A9E1-449D-8C56-08D4B6D7064A}"/>
                  </a:ext>
                </a:extLst>
              </p:cNvPr>
              <p:cNvSpPr/>
              <p:nvPr/>
            </p:nvSpPr>
            <p:spPr>
              <a:xfrm>
                <a:off x="12192314" y="4128226"/>
                <a:ext cx="75314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14CE05-A9E1-449D-8C56-08D4B6D70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314" y="4128226"/>
                <a:ext cx="753145" cy="45720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xmlns="" id="{AE560701-D443-4325-86C5-B96D511148B6}"/>
              </a:ext>
            </a:extLst>
          </p:cNvPr>
          <p:cNvCxnSpPr>
            <a:cxnSpLocks/>
            <a:stCxn id="233" idx="0"/>
            <a:endCxn id="93" idx="2"/>
          </p:cNvCxnSpPr>
          <p:nvPr/>
        </p:nvCxnSpPr>
        <p:spPr>
          <a:xfrm flipH="1" flipV="1">
            <a:off x="11892046" y="3634454"/>
            <a:ext cx="676841" cy="49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xmlns="" id="{9D3A481F-4093-4AF7-A6CE-EBDDB916DB4C}"/>
              </a:ext>
            </a:extLst>
          </p:cNvPr>
          <p:cNvCxnSpPr>
            <a:cxnSpLocks/>
            <a:stCxn id="166" idx="0"/>
            <a:endCxn id="233" idx="4"/>
          </p:cNvCxnSpPr>
          <p:nvPr/>
        </p:nvCxnSpPr>
        <p:spPr>
          <a:xfrm flipV="1">
            <a:off x="12567781" y="4585426"/>
            <a:ext cx="1106" cy="32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Rounded Rectangle 42">
            <a:extLst>
              <a:ext uri="{FF2B5EF4-FFF2-40B4-BE49-F238E27FC236}">
                <a16:creationId xmlns:a16="http://schemas.microsoft.com/office/drawing/2014/main" xmlns="" id="{3CBC6BB7-87B2-4674-8DDA-A415EC133C56}"/>
              </a:ext>
            </a:extLst>
          </p:cNvPr>
          <p:cNvSpPr/>
          <p:nvPr/>
        </p:nvSpPr>
        <p:spPr>
          <a:xfrm>
            <a:off x="6782106" y="1552492"/>
            <a:ext cx="158700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xmlns="" id="{58C24D35-5BE3-45AE-B4A6-01B12BBAEC98}"/>
              </a:ext>
            </a:extLst>
          </p:cNvPr>
          <p:cNvCxnSpPr>
            <a:cxnSpLocks/>
            <a:stCxn id="123" idx="0"/>
            <a:endCxn id="292" idx="2"/>
          </p:cNvCxnSpPr>
          <p:nvPr/>
        </p:nvCxnSpPr>
        <p:spPr>
          <a:xfrm flipV="1">
            <a:off x="7572444" y="1900221"/>
            <a:ext cx="3165" cy="17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Rounded Rectangle 91">
            <a:extLst>
              <a:ext uri="{FF2B5EF4-FFF2-40B4-BE49-F238E27FC236}">
                <a16:creationId xmlns:a16="http://schemas.microsoft.com/office/drawing/2014/main" xmlns="" id="{90AA6F13-EA9A-483D-9B77-DFF5823F3937}"/>
              </a:ext>
            </a:extLst>
          </p:cNvPr>
          <p:cNvSpPr/>
          <p:nvPr/>
        </p:nvSpPr>
        <p:spPr>
          <a:xfrm>
            <a:off x="3607717" y="4906153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xmlns="" id="{5534D2DC-F1F3-4EB4-8360-FB09BADFB736}"/>
                  </a:ext>
                </a:extLst>
              </p:cNvPr>
              <p:cNvSpPr/>
              <p:nvPr/>
            </p:nvSpPr>
            <p:spPr>
              <a:xfrm>
                <a:off x="3892632" y="4084853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632" y="4084853"/>
                <a:ext cx="457200" cy="457200"/>
              </a:xfrm>
              <a:prstGeom prst="ellipse">
                <a:avLst/>
              </a:prstGeom>
              <a:blipFill>
                <a:blip r:embed="rId24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xmlns="" id="{64220E7F-C80B-4659-882C-AEE2562DFDE8}"/>
              </a:ext>
            </a:extLst>
          </p:cNvPr>
          <p:cNvCxnSpPr>
            <a:cxnSpLocks/>
            <a:stCxn id="324" idx="0"/>
            <a:endCxn id="341" idx="4"/>
          </p:cNvCxnSpPr>
          <p:nvPr/>
        </p:nvCxnSpPr>
        <p:spPr>
          <a:xfrm flipV="1">
            <a:off x="4113113" y="4542053"/>
            <a:ext cx="8119" cy="36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xmlns="" id="{08F00D03-0EBD-42DD-839E-4DE093D6E1BD}"/>
              </a:ext>
            </a:extLst>
          </p:cNvPr>
          <p:cNvCxnSpPr>
            <a:cxnSpLocks/>
            <a:stCxn id="341" idx="1"/>
            <a:endCxn id="6" idx="2"/>
          </p:cNvCxnSpPr>
          <p:nvPr/>
        </p:nvCxnSpPr>
        <p:spPr>
          <a:xfrm flipV="1">
            <a:off x="3959587" y="3713180"/>
            <a:ext cx="717172" cy="43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xmlns="" id="{65BCD5BB-646F-4B1B-8683-313D305DDC03}"/>
              </a:ext>
            </a:extLst>
          </p:cNvPr>
          <p:cNvCxnSpPr>
            <a:cxnSpLocks/>
            <a:stCxn id="8" idx="0"/>
            <a:endCxn id="324" idx="2"/>
          </p:cNvCxnSpPr>
          <p:nvPr/>
        </p:nvCxnSpPr>
        <p:spPr>
          <a:xfrm flipV="1">
            <a:off x="3642969" y="5253882"/>
            <a:ext cx="470144" cy="55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xmlns="" id="{175C1272-5A27-412C-8F15-864872D0F905}"/>
              </a:ext>
            </a:extLst>
          </p:cNvPr>
          <p:cNvCxnSpPr>
            <a:cxnSpLocks/>
            <a:stCxn id="7" idx="0"/>
            <a:endCxn id="324" idx="2"/>
          </p:cNvCxnSpPr>
          <p:nvPr/>
        </p:nvCxnSpPr>
        <p:spPr>
          <a:xfrm flipH="1" flipV="1">
            <a:off x="4113113" y="5253882"/>
            <a:ext cx="563644" cy="54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636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Curved Connector 52">
            <a:extLst>
              <a:ext uri="{FF2B5EF4-FFF2-40B4-BE49-F238E27FC236}">
                <a16:creationId xmlns:a16="http://schemas.microsoft.com/office/drawing/2014/main" xmlns="" id="{3E2797E6-79C9-49B2-B81D-F84397A9B38B}"/>
              </a:ext>
            </a:extLst>
          </p:cNvPr>
          <p:cNvCxnSpPr>
            <a:cxnSpLocks/>
            <a:stCxn id="8" idx="6"/>
            <a:endCxn id="288" idx="2"/>
          </p:cNvCxnSpPr>
          <p:nvPr/>
        </p:nvCxnSpPr>
        <p:spPr>
          <a:xfrm flipV="1">
            <a:off x="2501485" y="2712044"/>
            <a:ext cx="3169970" cy="277587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cxnSpLocks/>
            <a:stCxn id="8" idx="6"/>
            <a:endCxn id="43" idx="2"/>
          </p:cNvCxnSpPr>
          <p:nvPr/>
        </p:nvCxnSpPr>
        <p:spPr>
          <a:xfrm flipV="1">
            <a:off x="2501485" y="4173948"/>
            <a:ext cx="2798319" cy="1313970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774828" y="4681689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Posterior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79717" y="3151952"/>
            <a:ext cx="127392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2044285" y="525931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285" y="5259318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146030" y="556555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030" y="5565555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cxnSpLocks/>
            <a:stCxn id="9" idx="0"/>
            <a:endCxn id="4" idx="2"/>
          </p:cNvCxnSpPr>
          <p:nvPr/>
        </p:nvCxnSpPr>
        <p:spPr>
          <a:xfrm flipV="1">
            <a:off x="3374630" y="5029418"/>
            <a:ext cx="2636" cy="53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48735" y="3759187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735" y="3759187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 l="-1153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cxnSpLocks/>
            <a:stCxn id="4" idx="0"/>
            <a:endCxn id="18" idx="4"/>
          </p:cNvCxnSpPr>
          <p:nvPr/>
        </p:nvCxnSpPr>
        <p:spPr>
          <a:xfrm flipV="1">
            <a:off x="3377266" y="4216387"/>
            <a:ext cx="69" cy="46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2816678" y="3499681"/>
            <a:ext cx="560657" cy="25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6" idx="0"/>
            <a:endCxn id="58" idx="4"/>
          </p:cNvCxnSpPr>
          <p:nvPr/>
        </p:nvCxnSpPr>
        <p:spPr>
          <a:xfrm flipV="1">
            <a:off x="2816678" y="2902492"/>
            <a:ext cx="0" cy="24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664010" y="3826219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>
            <a:off x="3605935" y="3987787"/>
            <a:ext cx="1058075" cy="1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6572526" y="3771926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526" y="3771926"/>
                <a:ext cx="575119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>
            <a:off x="5935598" y="4000084"/>
            <a:ext cx="636928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7472978" y="4737374"/>
            <a:ext cx="70976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7726440" y="3151952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en-US" dirty="0"/>
          </a:p>
        </p:txBody>
      </p:sp>
      <p:cxnSp>
        <p:nvCxnSpPr>
          <p:cNvPr id="97" name="Straight Arrow Connector 96"/>
          <p:cNvCxnSpPr>
            <a:cxnSpLocks/>
            <a:stCxn id="108" idx="7"/>
            <a:endCxn id="188" idx="2"/>
          </p:cNvCxnSpPr>
          <p:nvPr/>
        </p:nvCxnSpPr>
        <p:spPr>
          <a:xfrm flipV="1">
            <a:off x="8027852" y="5085103"/>
            <a:ext cx="917218" cy="25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  <a:stCxn id="108" idx="0"/>
            <a:endCxn id="92" idx="2"/>
          </p:cNvCxnSpPr>
          <p:nvPr/>
        </p:nvCxnSpPr>
        <p:spPr>
          <a:xfrm flipH="1" flipV="1">
            <a:off x="7827861" y="5085103"/>
            <a:ext cx="2862" cy="19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7471432" y="3909454"/>
                <a:ext cx="71131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432" y="3909454"/>
                <a:ext cx="711311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cxnSpLocks/>
            <a:stCxn id="92" idx="0"/>
            <a:endCxn id="100" idx="4"/>
          </p:cNvCxnSpPr>
          <p:nvPr/>
        </p:nvCxnSpPr>
        <p:spPr>
          <a:xfrm flipH="1" flipV="1">
            <a:off x="7827088" y="4366654"/>
            <a:ext cx="773" cy="37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/>
            <a:stCxn id="100" idx="0"/>
            <a:endCxn id="93" idx="2"/>
          </p:cNvCxnSpPr>
          <p:nvPr/>
        </p:nvCxnSpPr>
        <p:spPr>
          <a:xfrm flipV="1">
            <a:off x="7827088" y="3499681"/>
            <a:ext cx="501790" cy="40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cxnSpLocks/>
            <a:stCxn id="93" idx="0"/>
            <a:endCxn id="161" idx="4"/>
          </p:cNvCxnSpPr>
          <p:nvPr/>
        </p:nvCxnSpPr>
        <p:spPr>
          <a:xfrm flipV="1">
            <a:off x="8328878" y="2902492"/>
            <a:ext cx="0" cy="24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948410" y="2238796"/>
            <a:ext cx="1782132" cy="225265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77154" y="1530876"/>
            <a:ext cx="281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ELBO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(KLD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reconstruction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loss)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xmlns="" id="{28C93391-10E7-4074-99D1-55A5DE840FFD}"/>
                  </a:ext>
                </a:extLst>
              </p:cNvPr>
              <p:cNvSpPr/>
              <p:nvPr/>
            </p:nvSpPr>
            <p:spPr>
              <a:xfrm>
                <a:off x="770853" y="386039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53" y="3860390"/>
                <a:ext cx="575119" cy="457200"/>
              </a:xfrm>
              <a:prstGeom prst="ellipse">
                <a:avLst/>
              </a:prstGeom>
              <a:blipFill>
                <a:blip r:embed="rId8"/>
                <a:stretch>
                  <a:fillRect l="-510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xmlns="" id="{C114CE05-A9E1-449D-8C56-08D4B6D7064A}"/>
                  </a:ext>
                </a:extLst>
              </p:cNvPr>
              <p:cNvSpPr/>
              <p:nvPr/>
            </p:nvSpPr>
            <p:spPr>
              <a:xfrm>
                <a:off x="8568497" y="3889862"/>
                <a:ext cx="75314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14CE05-A9E1-449D-8C56-08D4B6D70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497" y="3889862"/>
                <a:ext cx="753145" cy="457200"/>
              </a:xfrm>
              <a:prstGeom prst="ellipse">
                <a:avLst/>
              </a:prstGeom>
              <a:blipFill>
                <a:blip r:embed="rId9"/>
                <a:stretch>
                  <a:fillRect l="-1587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xmlns="" id="{AE560701-D443-4325-86C5-B96D511148B6}"/>
              </a:ext>
            </a:extLst>
          </p:cNvPr>
          <p:cNvCxnSpPr>
            <a:cxnSpLocks/>
            <a:stCxn id="233" idx="0"/>
            <a:endCxn id="93" idx="2"/>
          </p:cNvCxnSpPr>
          <p:nvPr/>
        </p:nvCxnSpPr>
        <p:spPr>
          <a:xfrm flipH="1" flipV="1">
            <a:off x="8328878" y="3499681"/>
            <a:ext cx="616192" cy="390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xmlns="" id="{9D3A481F-4093-4AF7-A6CE-EBDDB916DB4C}"/>
              </a:ext>
            </a:extLst>
          </p:cNvPr>
          <p:cNvCxnSpPr>
            <a:cxnSpLocks/>
            <a:stCxn id="188" idx="0"/>
            <a:endCxn id="233" idx="4"/>
          </p:cNvCxnSpPr>
          <p:nvPr/>
        </p:nvCxnSpPr>
        <p:spPr>
          <a:xfrm flipV="1">
            <a:off x="8945070" y="4347062"/>
            <a:ext cx="0" cy="390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Rounded Rectangle 91">
            <a:extLst>
              <a:ext uri="{FF2B5EF4-FFF2-40B4-BE49-F238E27FC236}">
                <a16:creationId xmlns:a16="http://schemas.microsoft.com/office/drawing/2014/main" xmlns="" id="{90AA6F13-EA9A-483D-9B77-DFF5823F3937}"/>
              </a:ext>
            </a:extLst>
          </p:cNvPr>
          <p:cNvSpPr/>
          <p:nvPr/>
        </p:nvSpPr>
        <p:spPr>
          <a:xfrm>
            <a:off x="1833569" y="4693908"/>
            <a:ext cx="884726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xmlns="" id="{5534D2DC-F1F3-4EB4-8360-FB09BADFB736}"/>
                  </a:ext>
                </a:extLst>
              </p:cNvPr>
              <p:cNvSpPr/>
              <p:nvPr/>
            </p:nvSpPr>
            <p:spPr>
              <a:xfrm>
                <a:off x="2054215" y="377148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15" y="3771484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xmlns="" id="{64220E7F-C80B-4659-882C-AEE2562DFDE8}"/>
              </a:ext>
            </a:extLst>
          </p:cNvPr>
          <p:cNvCxnSpPr>
            <a:cxnSpLocks/>
            <a:stCxn id="324" idx="0"/>
            <a:endCxn id="341" idx="4"/>
          </p:cNvCxnSpPr>
          <p:nvPr/>
        </p:nvCxnSpPr>
        <p:spPr>
          <a:xfrm flipV="1">
            <a:off x="2275932" y="4228684"/>
            <a:ext cx="6883" cy="46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xmlns="" id="{08F00D03-0EBD-42DD-839E-4DE093D6E1BD}"/>
              </a:ext>
            </a:extLst>
          </p:cNvPr>
          <p:cNvCxnSpPr>
            <a:cxnSpLocks/>
            <a:stCxn id="341" idx="0"/>
            <a:endCxn id="6" idx="2"/>
          </p:cNvCxnSpPr>
          <p:nvPr/>
        </p:nvCxnSpPr>
        <p:spPr>
          <a:xfrm flipV="1">
            <a:off x="2282815" y="3499681"/>
            <a:ext cx="533863" cy="27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xmlns="" id="{65BCD5BB-646F-4B1B-8683-313D305DDC03}"/>
              </a:ext>
            </a:extLst>
          </p:cNvPr>
          <p:cNvCxnSpPr>
            <a:cxnSpLocks/>
            <a:stCxn id="8" idx="0"/>
            <a:endCxn id="324" idx="2"/>
          </p:cNvCxnSpPr>
          <p:nvPr/>
        </p:nvCxnSpPr>
        <p:spPr>
          <a:xfrm flipV="1">
            <a:off x="2272885" y="5041637"/>
            <a:ext cx="3047" cy="21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xmlns="" id="{9AA708E2-04B7-4595-A736-2435E1ACCF36}"/>
                  </a:ext>
                </a:extLst>
              </p:cNvPr>
              <p:cNvSpPr/>
              <p:nvPr/>
            </p:nvSpPr>
            <p:spPr>
              <a:xfrm>
                <a:off x="2588078" y="244529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A708E2-04B7-4595-A736-2435E1ACC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078" y="2445292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 l="-512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3C19B3CB-BE96-4C00-8B10-A392D930000E}"/>
              </a:ext>
            </a:extLst>
          </p:cNvPr>
          <p:cNvCxnSpPr>
            <a:cxnSpLocks/>
            <a:stCxn id="8" idx="7"/>
            <a:endCxn id="4" idx="2"/>
          </p:cNvCxnSpPr>
          <p:nvPr/>
        </p:nvCxnSpPr>
        <p:spPr>
          <a:xfrm flipV="1">
            <a:off x="2434530" y="5029418"/>
            <a:ext cx="942736" cy="29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xmlns="" id="{F6E80C4B-8892-4A35-B49F-E6F7A00E528C}"/>
                  </a:ext>
                </a:extLst>
              </p:cNvPr>
              <p:cNvSpPr/>
              <p:nvPr/>
            </p:nvSpPr>
            <p:spPr>
              <a:xfrm>
                <a:off x="7551939" y="5276286"/>
                <a:ext cx="557567" cy="44023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6E80C4B-8892-4A35-B49F-E6F7A00E5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939" y="5276286"/>
                <a:ext cx="557567" cy="440232"/>
              </a:xfrm>
              <a:prstGeom prst="ellipse">
                <a:avLst/>
              </a:prstGeom>
              <a:blipFill>
                <a:blip r:embed="rId12"/>
                <a:stretch>
                  <a:fillRect l="-1064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xmlns="" id="{40E3653B-95F1-4FDB-90DE-B3FDA11A49EA}"/>
                  </a:ext>
                </a:extLst>
              </p:cNvPr>
              <p:cNvSpPr/>
              <p:nvPr/>
            </p:nvSpPr>
            <p:spPr>
              <a:xfrm>
                <a:off x="8528278" y="5356286"/>
                <a:ext cx="833584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0E3653B-95F1-4FDB-90DE-B3FDA11A4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278" y="5356286"/>
                <a:ext cx="833584" cy="457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8A5E4D34-219A-4E2E-89FE-A921ED79B50F}"/>
              </a:ext>
            </a:extLst>
          </p:cNvPr>
          <p:cNvCxnSpPr>
            <a:cxnSpLocks/>
            <a:stCxn id="109" idx="0"/>
            <a:endCxn id="188" idx="2"/>
          </p:cNvCxnSpPr>
          <p:nvPr/>
        </p:nvCxnSpPr>
        <p:spPr>
          <a:xfrm flipV="1">
            <a:off x="8945070" y="5085103"/>
            <a:ext cx="0" cy="27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xmlns="" id="{00B7C40F-77E5-4596-910D-02751F7AF46A}"/>
                  </a:ext>
                </a:extLst>
              </p:cNvPr>
              <p:cNvSpPr/>
              <p:nvPr/>
            </p:nvSpPr>
            <p:spPr>
              <a:xfrm>
                <a:off x="7912086" y="2445292"/>
                <a:ext cx="833584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00B7C40F-77E5-4596-910D-02751F7AF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086" y="2445292"/>
                <a:ext cx="833584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ounded Rectangle 3">
            <a:extLst>
              <a:ext uri="{FF2B5EF4-FFF2-40B4-BE49-F238E27FC236}">
                <a16:creationId xmlns:a16="http://schemas.microsoft.com/office/drawing/2014/main" xmlns="" id="{C9BA07AA-EB9D-40A9-A2E0-FA6714E59B5D}"/>
              </a:ext>
            </a:extLst>
          </p:cNvPr>
          <p:cNvSpPr/>
          <p:nvPr/>
        </p:nvSpPr>
        <p:spPr>
          <a:xfrm>
            <a:off x="8342632" y="4737374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Posterior</a:t>
            </a:r>
            <a:endParaRPr lang="en-US" dirty="0"/>
          </a:p>
        </p:txBody>
      </p:sp>
      <p:sp>
        <p:nvSpPr>
          <p:cNvPr id="288" name="Rounded Rectangle 42">
            <a:extLst>
              <a:ext uri="{FF2B5EF4-FFF2-40B4-BE49-F238E27FC236}">
                <a16:creationId xmlns:a16="http://schemas.microsoft.com/office/drawing/2014/main" xmlns="" id="{D2B916B5-1202-4249-AE8F-4C8882D7B77F}"/>
              </a:ext>
            </a:extLst>
          </p:cNvPr>
          <p:cNvSpPr/>
          <p:nvPr/>
        </p:nvSpPr>
        <p:spPr>
          <a:xfrm>
            <a:off x="5007755" y="2132268"/>
            <a:ext cx="1327400" cy="57977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model</a:t>
            </a:r>
          </a:p>
        </p:txBody>
      </p:sp>
      <p:cxnSp>
        <p:nvCxnSpPr>
          <p:cNvPr id="289" name="Curved Connector 52">
            <a:extLst>
              <a:ext uri="{FF2B5EF4-FFF2-40B4-BE49-F238E27FC236}">
                <a16:creationId xmlns:a16="http://schemas.microsoft.com/office/drawing/2014/main" xmlns="" id="{DD8AB660-F828-4F8C-BC17-A2EE4B1227E5}"/>
              </a:ext>
            </a:extLst>
          </p:cNvPr>
          <p:cNvCxnSpPr>
            <a:cxnSpLocks/>
            <a:stCxn id="18" idx="6"/>
            <a:endCxn id="288" idx="2"/>
          </p:cNvCxnSpPr>
          <p:nvPr/>
        </p:nvCxnSpPr>
        <p:spPr>
          <a:xfrm flipV="1">
            <a:off x="3605935" y="2712044"/>
            <a:ext cx="2065520" cy="127574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Curved Connector 52">
            <a:extLst>
              <a:ext uri="{FF2B5EF4-FFF2-40B4-BE49-F238E27FC236}">
                <a16:creationId xmlns:a16="http://schemas.microsoft.com/office/drawing/2014/main" xmlns="" id="{05BDE3DA-6846-4658-A6EC-E3737CE9B526}"/>
              </a:ext>
            </a:extLst>
          </p:cNvPr>
          <p:cNvCxnSpPr>
            <a:cxnSpLocks/>
            <a:stCxn id="111" idx="4"/>
            <a:endCxn id="8" idx="2"/>
          </p:cNvCxnSpPr>
          <p:nvPr/>
        </p:nvCxnSpPr>
        <p:spPr>
          <a:xfrm rot="16200000" flipH="1">
            <a:off x="966185" y="4409818"/>
            <a:ext cx="1170328" cy="985872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Curved Connector 52">
            <a:extLst>
              <a:ext uri="{FF2B5EF4-FFF2-40B4-BE49-F238E27FC236}">
                <a16:creationId xmlns:a16="http://schemas.microsoft.com/office/drawing/2014/main" xmlns="" id="{B8BBCBE8-8CA4-41E7-BE31-4DB810168F10}"/>
              </a:ext>
            </a:extLst>
          </p:cNvPr>
          <p:cNvCxnSpPr>
            <a:cxnSpLocks/>
            <a:stCxn id="86" idx="4"/>
            <a:endCxn id="108" idx="2"/>
          </p:cNvCxnSpPr>
          <p:nvPr/>
        </p:nvCxnSpPr>
        <p:spPr>
          <a:xfrm rot="16200000" flipH="1">
            <a:off x="6572374" y="4516837"/>
            <a:ext cx="1267276" cy="69185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xmlns="" id="{41491B5C-0EBF-4E1F-826E-CE9DB356CC0F}"/>
                  </a:ext>
                </a:extLst>
              </p:cNvPr>
              <p:cNvSpPr/>
              <p:nvPr/>
            </p:nvSpPr>
            <p:spPr>
              <a:xfrm>
                <a:off x="5435993" y="139684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1491B5C-0EBF-4E1F-826E-CE9DB356C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93" y="1396841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xmlns="" id="{4905C42C-5489-47A4-A514-D227A9B3A2A3}"/>
              </a:ext>
            </a:extLst>
          </p:cNvPr>
          <p:cNvCxnSpPr>
            <a:cxnSpLocks/>
            <a:stCxn id="288" idx="0"/>
            <a:endCxn id="293" idx="4"/>
          </p:cNvCxnSpPr>
          <p:nvPr/>
        </p:nvCxnSpPr>
        <p:spPr>
          <a:xfrm flipH="1" flipV="1">
            <a:off x="5664593" y="1854041"/>
            <a:ext cx="6862" cy="27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Rectangle 383">
            <a:extLst>
              <a:ext uri="{FF2B5EF4-FFF2-40B4-BE49-F238E27FC236}">
                <a16:creationId xmlns:a16="http://schemas.microsoft.com/office/drawing/2014/main" xmlns="" id="{7E51DDAA-A767-487D-8426-B73CF9943170}"/>
              </a:ext>
            </a:extLst>
          </p:cNvPr>
          <p:cNvSpPr/>
          <p:nvPr/>
        </p:nvSpPr>
        <p:spPr>
          <a:xfrm>
            <a:off x="4706521" y="1208200"/>
            <a:ext cx="1947387" cy="2117336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xmlns="" id="{6589AD57-BF85-4C51-8F87-1485D5C59598}"/>
              </a:ext>
            </a:extLst>
          </p:cNvPr>
          <p:cNvSpPr txBox="1"/>
          <p:nvPr/>
        </p:nvSpPr>
        <p:spPr>
          <a:xfrm>
            <a:off x="3873513" y="828741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solidFill>
                  <a:srgbClr val="0070C0"/>
                </a:solidFill>
              </a:rPr>
              <a:t>Validation Loss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9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Curved Connector 52">
            <a:extLst>
              <a:ext uri="{FF2B5EF4-FFF2-40B4-BE49-F238E27FC236}">
                <a16:creationId xmlns:a16="http://schemas.microsoft.com/office/drawing/2014/main" xmlns="" id="{3E2797E6-79C9-49B2-B81D-F84397A9B38B}"/>
              </a:ext>
            </a:extLst>
          </p:cNvPr>
          <p:cNvCxnSpPr>
            <a:cxnSpLocks/>
            <a:stCxn id="8" idx="6"/>
            <a:endCxn id="288" idx="2"/>
          </p:cNvCxnSpPr>
          <p:nvPr/>
        </p:nvCxnSpPr>
        <p:spPr>
          <a:xfrm flipV="1">
            <a:off x="2501485" y="2712044"/>
            <a:ext cx="3169970" cy="277587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cxnSpLocks/>
            <a:stCxn id="8" idx="6"/>
            <a:endCxn id="43" idx="2"/>
          </p:cNvCxnSpPr>
          <p:nvPr/>
        </p:nvCxnSpPr>
        <p:spPr>
          <a:xfrm flipV="1">
            <a:off x="2501485" y="4173948"/>
            <a:ext cx="2798319" cy="1313970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774828" y="4681689"/>
            <a:ext cx="1204875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Posterior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79717" y="3151952"/>
            <a:ext cx="127392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2044285" y="525931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285" y="5259318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146030" y="556555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030" y="5565555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 l="-384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cxnSpLocks/>
            <a:stCxn id="9" idx="0"/>
            <a:endCxn id="4" idx="2"/>
          </p:cNvCxnSpPr>
          <p:nvPr/>
        </p:nvCxnSpPr>
        <p:spPr>
          <a:xfrm flipV="1">
            <a:off x="3374630" y="5029418"/>
            <a:ext cx="2636" cy="53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3148735" y="3759187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735" y="3759187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 l="-1153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cxnSpLocks/>
            <a:stCxn id="4" idx="0"/>
            <a:endCxn id="18" idx="4"/>
          </p:cNvCxnSpPr>
          <p:nvPr/>
        </p:nvCxnSpPr>
        <p:spPr>
          <a:xfrm flipV="1">
            <a:off x="3377266" y="4216387"/>
            <a:ext cx="69" cy="46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2816678" y="3499681"/>
            <a:ext cx="560657" cy="25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6" idx="0"/>
            <a:endCxn id="58" idx="4"/>
          </p:cNvCxnSpPr>
          <p:nvPr/>
        </p:nvCxnSpPr>
        <p:spPr>
          <a:xfrm flipV="1">
            <a:off x="2816678" y="2902492"/>
            <a:ext cx="0" cy="24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664010" y="3826219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>
            <a:off x="3605935" y="3987787"/>
            <a:ext cx="1058075" cy="1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6165655" y="3771926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655" y="3771926"/>
                <a:ext cx="575119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>
            <a:off x="5935598" y="4000084"/>
            <a:ext cx="230057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948410" y="2238796"/>
            <a:ext cx="1782132" cy="225265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77154" y="1530876"/>
            <a:ext cx="281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ELBO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(KLD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reconstruction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loss)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xmlns="" id="{28C93391-10E7-4074-99D1-55A5DE840FFD}"/>
                  </a:ext>
                </a:extLst>
              </p:cNvPr>
              <p:cNvSpPr/>
              <p:nvPr/>
            </p:nvSpPr>
            <p:spPr>
              <a:xfrm>
                <a:off x="988701" y="3826219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C93391-10E7-4074-99D1-55A5DE840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01" y="3826219"/>
                <a:ext cx="575119" cy="457200"/>
              </a:xfrm>
              <a:prstGeom prst="ellipse">
                <a:avLst/>
              </a:prstGeom>
              <a:blipFill>
                <a:blip r:embed="rId7"/>
                <a:stretch>
                  <a:fillRect l="-510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4" name="Rounded Rectangle 91">
            <a:extLst>
              <a:ext uri="{FF2B5EF4-FFF2-40B4-BE49-F238E27FC236}">
                <a16:creationId xmlns:a16="http://schemas.microsoft.com/office/drawing/2014/main" xmlns="" id="{90AA6F13-EA9A-483D-9B77-DFF5823F3937}"/>
              </a:ext>
            </a:extLst>
          </p:cNvPr>
          <p:cNvSpPr/>
          <p:nvPr/>
        </p:nvSpPr>
        <p:spPr>
          <a:xfrm>
            <a:off x="1833569" y="4693908"/>
            <a:ext cx="884726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xmlns="" id="{5534D2DC-F1F3-4EB4-8360-FB09BADFB736}"/>
                  </a:ext>
                </a:extLst>
              </p:cNvPr>
              <p:cNvSpPr/>
              <p:nvPr/>
            </p:nvSpPr>
            <p:spPr>
              <a:xfrm>
                <a:off x="2054215" y="377148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5534D2DC-F1F3-4EB4-8360-FB09BADFB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15" y="3771484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xmlns="" id="{64220E7F-C80B-4659-882C-AEE2562DFDE8}"/>
              </a:ext>
            </a:extLst>
          </p:cNvPr>
          <p:cNvCxnSpPr>
            <a:cxnSpLocks/>
            <a:stCxn id="324" idx="0"/>
            <a:endCxn id="341" idx="4"/>
          </p:cNvCxnSpPr>
          <p:nvPr/>
        </p:nvCxnSpPr>
        <p:spPr>
          <a:xfrm flipV="1">
            <a:off x="2275932" y="4228684"/>
            <a:ext cx="6883" cy="46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xmlns="" id="{08F00D03-0EBD-42DD-839E-4DE093D6E1BD}"/>
              </a:ext>
            </a:extLst>
          </p:cNvPr>
          <p:cNvCxnSpPr>
            <a:cxnSpLocks/>
            <a:stCxn id="341" idx="0"/>
            <a:endCxn id="6" idx="2"/>
          </p:cNvCxnSpPr>
          <p:nvPr/>
        </p:nvCxnSpPr>
        <p:spPr>
          <a:xfrm flipV="1">
            <a:off x="2282815" y="3499681"/>
            <a:ext cx="533863" cy="27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xmlns="" id="{65BCD5BB-646F-4B1B-8683-313D305DDC03}"/>
              </a:ext>
            </a:extLst>
          </p:cNvPr>
          <p:cNvCxnSpPr>
            <a:cxnSpLocks/>
            <a:stCxn id="8" idx="0"/>
            <a:endCxn id="324" idx="2"/>
          </p:cNvCxnSpPr>
          <p:nvPr/>
        </p:nvCxnSpPr>
        <p:spPr>
          <a:xfrm flipV="1">
            <a:off x="2272885" y="5041637"/>
            <a:ext cx="3047" cy="21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xmlns="" id="{9AA708E2-04B7-4595-A736-2435E1ACCF36}"/>
                  </a:ext>
                </a:extLst>
              </p:cNvPr>
              <p:cNvSpPr/>
              <p:nvPr/>
            </p:nvSpPr>
            <p:spPr>
              <a:xfrm>
                <a:off x="2588078" y="244529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  <m:r>
                            <a:rPr lang="en-CA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AA708E2-04B7-4595-A736-2435E1ACC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078" y="2445292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 l="-512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3C19B3CB-BE96-4C00-8B10-A392D930000E}"/>
              </a:ext>
            </a:extLst>
          </p:cNvPr>
          <p:cNvCxnSpPr>
            <a:cxnSpLocks/>
            <a:stCxn id="8" idx="7"/>
            <a:endCxn id="4" idx="2"/>
          </p:cNvCxnSpPr>
          <p:nvPr/>
        </p:nvCxnSpPr>
        <p:spPr>
          <a:xfrm flipV="1">
            <a:off x="2434530" y="5029418"/>
            <a:ext cx="942736" cy="29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8" name="Rounded Rectangle 42">
            <a:extLst>
              <a:ext uri="{FF2B5EF4-FFF2-40B4-BE49-F238E27FC236}">
                <a16:creationId xmlns:a16="http://schemas.microsoft.com/office/drawing/2014/main" xmlns="" id="{D2B916B5-1202-4249-AE8F-4C8882D7B77F}"/>
              </a:ext>
            </a:extLst>
          </p:cNvPr>
          <p:cNvSpPr/>
          <p:nvPr/>
        </p:nvSpPr>
        <p:spPr>
          <a:xfrm>
            <a:off x="5007755" y="2132268"/>
            <a:ext cx="1327400" cy="57977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model</a:t>
            </a:r>
          </a:p>
        </p:txBody>
      </p:sp>
      <p:cxnSp>
        <p:nvCxnSpPr>
          <p:cNvPr id="289" name="Curved Connector 52">
            <a:extLst>
              <a:ext uri="{FF2B5EF4-FFF2-40B4-BE49-F238E27FC236}">
                <a16:creationId xmlns:a16="http://schemas.microsoft.com/office/drawing/2014/main" xmlns="" id="{DD8AB660-F828-4F8C-BC17-A2EE4B1227E5}"/>
              </a:ext>
            </a:extLst>
          </p:cNvPr>
          <p:cNvCxnSpPr>
            <a:cxnSpLocks/>
            <a:stCxn id="18" idx="6"/>
            <a:endCxn id="288" idx="2"/>
          </p:cNvCxnSpPr>
          <p:nvPr/>
        </p:nvCxnSpPr>
        <p:spPr>
          <a:xfrm flipV="1">
            <a:off x="3605935" y="2712044"/>
            <a:ext cx="2065520" cy="127574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Curved Connector 52">
            <a:extLst>
              <a:ext uri="{FF2B5EF4-FFF2-40B4-BE49-F238E27FC236}">
                <a16:creationId xmlns:a16="http://schemas.microsoft.com/office/drawing/2014/main" xmlns="" id="{05BDE3DA-6846-4658-A6EC-E3737CE9B526}"/>
              </a:ext>
            </a:extLst>
          </p:cNvPr>
          <p:cNvCxnSpPr>
            <a:cxnSpLocks/>
            <a:stCxn id="111" idx="4"/>
            <a:endCxn id="8" idx="2"/>
          </p:cNvCxnSpPr>
          <p:nvPr/>
        </p:nvCxnSpPr>
        <p:spPr>
          <a:xfrm rot="16200000" flipH="1">
            <a:off x="1058024" y="4501656"/>
            <a:ext cx="1204499" cy="76802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xmlns="" id="{41491B5C-0EBF-4E1F-826E-CE9DB356CC0F}"/>
                  </a:ext>
                </a:extLst>
              </p:cNvPr>
              <p:cNvSpPr/>
              <p:nvPr/>
            </p:nvSpPr>
            <p:spPr>
              <a:xfrm>
                <a:off x="5435993" y="139684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1491B5C-0EBF-4E1F-826E-CE9DB356C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93" y="1396841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xmlns="" id="{4905C42C-5489-47A4-A514-D227A9B3A2A3}"/>
              </a:ext>
            </a:extLst>
          </p:cNvPr>
          <p:cNvCxnSpPr>
            <a:cxnSpLocks/>
            <a:stCxn id="288" idx="0"/>
            <a:endCxn id="293" idx="4"/>
          </p:cNvCxnSpPr>
          <p:nvPr/>
        </p:nvCxnSpPr>
        <p:spPr>
          <a:xfrm flipH="1" flipV="1">
            <a:off x="5664593" y="1854041"/>
            <a:ext cx="6862" cy="27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Rectangle 383">
            <a:extLst>
              <a:ext uri="{FF2B5EF4-FFF2-40B4-BE49-F238E27FC236}">
                <a16:creationId xmlns:a16="http://schemas.microsoft.com/office/drawing/2014/main" xmlns="" id="{7E51DDAA-A767-487D-8426-B73CF9943170}"/>
              </a:ext>
            </a:extLst>
          </p:cNvPr>
          <p:cNvSpPr/>
          <p:nvPr/>
        </p:nvSpPr>
        <p:spPr>
          <a:xfrm>
            <a:off x="4706521" y="1208200"/>
            <a:ext cx="1947387" cy="2117336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xmlns="" id="{6589AD57-BF85-4C51-8F87-1485D5C59598}"/>
              </a:ext>
            </a:extLst>
          </p:cNvPr>
          <p:cNvSpPr txBox="1"/>
          <p:nvPr/>
        </p:nvSpPr>
        <p:spPr>
          <a:xfrm>
            <a:off x="3873513" y="828741"/>
            <a:ext cx="358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solidFill>
                  <a:srgbClr val="0070C0"/>
                </a:solidFill>
              </a:rPr>
              <a:t>Validation Loss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439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B31105E3-DA63-4B8A-AF41-4E09862AC191}"/>
                  </a:ext>
                </a:extLst>
              </p:cNvPr>
              <p:cNvSpPr txBox="1"/>
              <p:nvPr/>
            </p:nvSpPr>
            <p:spPr>
              <a:xfrm>
                <a:off x="2092496" y="923462"/>
                <a:ext cx="4433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496" y="923462"/>
                <a:ext cx="4433458" cy="276999"/>
              </a:xfrm>
              <a:prstGeom prst="rect">
                <a:avLst/>
              </a:prstGeom>
              <a:blipFill>
                <a:blip r:embed="rId3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4B685489-3FC5-4C70-9ABE-67CE941B7A12}"/>
                  </a:ext>
                </a:extLst>
              </p:cNvPr>
              <p:cNvSpPr txBox="1"/>
              <p:nvPr/>
            </p:nvSpPr>
            <p:spPr>
              <a:xfrm>
                <a:off x="2247442" y="-14325"/>
                <a:ext cx="4354269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442" y="-14325"/>
                <a:ext cx="4354269" cy="584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xmlns="" id="{3BBEFC9D-C6C4-45C3-B85C-F858B250B044}"/>
                  </a:ext>
                </a:extLst>
              </p:cNvPr>
              <p:cNvSpPr/>
              <p:nvPr/>
            </p:nvSpPr>
            <p:spPr>
              <a:xfrm>
                <a:off x="2989269" y="1809861"/>
                <a:ext cx="2099896" cy="54259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𝑁𝑟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BBEFC9D-C6C4-45C3-B85C-F858B250B0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269" y="1809861"/>
                <a:ext cx="2099896" cy="54259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xmlns="" id="{13CF6F45-17F9-4F01-9C0E-8EAAE0F343AE}"/>
                  </a:ext>
                </a:extLst>
              </p:cNvPr>
              <p:cNvSpPr/>
              <p:nvPr/>
            </p:nvSpPr>
            <p:spPr>
              <a:xfrm>
                <a:off x="2989269" y="3115355"/>
                <a:ext cx="2099896" cy="528598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𝑁𝑟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3CF6F45-17F9-4F01-9C0E-8EAAE0F34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269" y="3115355"/>
                <a:ext cx="2099896" cy="52859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xmlns="" id="{FC2992CF-4638-43EB-8E71-3E3146E832DD}"/>
                  </a:ext>
                </a:extLst>
              </p:cNvPr>
              <p:cNvSpPr txBox="1"/>
              <p:nvPr/>
            </p:nvSpPr>
            <p:spPr>
              <a:xfrm>
                <a:off x="711355" y="3056489"/>
                <a:ext cx="1890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Posterior(t):</a:t>
                </a:r>
              </a:p>
              <a:p>
                <a:pPr algn="ctr"/>
                <a:r>
                  <a:rPr lang="en-CA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C2992CF-4638-43EB-8E71-3E3146E83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55" y="3056489"/>
                <a:ext cx="1890005" cy="646331"/>
              </a:xfrm>
              <a:prstGeom prst="rect">
                <a:avLst/>
              </a:prstGeom>
              <a:blipFill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xmlns="" id="{E9D22095-A104-4E6A-A4D3-1DA725FB9AF6}"/>
                  </a:ext>
                </a:extLst>
              </p:cNvPr>
              <p:cNvSpPr/>
              <p:nvPr/>
            </p:nvSpPr>
            <p:spPr>
              <a:xfrm>
                <a:off x="2906518" y="4700476"/>
                <a:ext cx="22654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𝐶𝑎𝑡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9D22095-A104-4E6A-A4D3-1DA725FB9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518" y="4700476"/>
                <a:ext cx="22654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xmlns="" id="{703BABD7-FC9A-43D6-BC3C-D25848B5ABC5}"/>
                  </a:ext>
                </a:extLst>
              </p:cNvPr>
              <p:cNvSpPr txBox="1"/>
              <p:nvPr/>
            </p:nvSpPr>
            <p:spPr>
              <a:xfrm>
                <a:off x="949874" y="4422223"/>
                <a:ext cx="1527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Generator(t):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03BABD7-FC9A-43D6-BC3C-D25848B5A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74" y="4422223"/>
                <a:ext cx="1527627" cy="646331"/>
              </a:xfrm>
              <a:prstGeom prst="rect">
                <a:avLst/>
              </a:prstGeom>
              <a:blipFill>
                <a:blip r:embed="rId9"/>
                <a:stretch>
                  <a:fillRect l="-5200" t="-4717" b="-75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xmlns="" id="{4DE5A6AB-037F-4191-B566-7AADAEA0118B}"/>
                  </a:ext>
                </a:extLst>
              </p:cNvPr>
              <p:cNvSpPr/>
              <p:nvPr/>
            </p:nvSpPr>
            <p:spPr>
              <a:xfrm>
                <a:off x="1045204" y="1753333"/>
                <a:ext cx="1336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 smtClean="0"/>
                        <m:t>Prior</m:t>
                      </m:r>
                      <m:r>
                        <m:rPr>
                          <m:nor/>
                        </m:rPr>
                        <a:rPr lang="en-CA" b="0" i="0" dirty="0" smtClean="0"/>
                        <m:t>(</m:t>
                      </m:r>
                      <m:r>
                        <m:rPr>
                          <m:nor/>
                        </m:rPr>
                        <a:rPr lang="en-CA" b="0" i="0" dirty="0" smtClean="0"/>
                        <m:t>t</m:t>
                      </m:r>
                      <m:r>
                        <m:rPr>
                          <m:nor/>
                        </m:rPr>
                        <a:rPr lang="en-CA" b="0" i="0" dirty="0" smtClean="0"/>
                        <m:t>)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DE5A6AB-037F-4191-B566-7AADAEA01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04" y="1753333"/>
                <a:ext cx="133696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xmlns="" id="{9FF16124-4410-4333-A21C-F063B660D9DA}"/>
              </a:ext>
            </a:extLst>
          </p:cNvPr>
          <p:cNvCxnSpPr>
            <a:cxnSpLocks/>
            <a:stCxn id="91" idx="2"/>
            <a:endCxn id="92" idx="2"/>
          </p:cNvCxnSpPr>
          <p:nvPr/>
        </p:nvCxnSpPr>
        <p:spPr>
          <a:xfrm rot="10800000" flipV="1">
            <a:off x="2989269" y="2081158"/>
            <a:ext cx="12700" cy="1298496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xmlns="" id="{C119A73F-EDEF-4198-8D64-17B18585607F}"/>
              </a:ext>
            </a:extLst>
          </p:cNvPr>
          <p:cNvCxnSpPr>
            <a:cxnSpLocks/>
            <a:stCxn id="92" idx="4"/>
            <a:endCxn id="95" idx="0"/>
          </p:cNvCxnSpPr>
          <p:nvPr/>
        </p:nvCxnSpPr>
        <p:spPr>
          <a:xfrm>
            <a:off x="4039217" y="3643953"/>
            <a:ext cx="1" cy="105652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xmlns="" id="{392874D0-FA96-4FE6-A938-4AD1EE3253F9}"/>
                  </a:ext>
                </a:extLst>
              </p:cNvPr>
              <p:cNvSpPr/>
              <p:nvPr/>
            </p:nvSpPr>
            <p:spPr>
              <a:xfrm>
                <a:off x="5830622" y="3147890"/>
                <a:ext cx="870018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92874D0-FA96-4FE6-A938-4AD1EE325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622" y="3147890"/>
                <a:ext cx="870018" cy="457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xmlns="" id="{E2CA8507-5D78-4580-B984-5EEB7E76B02A}"/>
              </a:ext>
            </a:extLst>
          </p:cNvPr>
          <p:cNvCxnSpPr>
            <a:cxnSpLocks/>
            <a:stCxn id="105" idx="2"/>
            <a:endCxn id="92" idx="6"/>
          </p:cNvCxnSpPr>
          <p:nvPr/>
        </p:nvCxnSpPr>
        <p:spPr>
          <a:xfrm flipH="1">
            <a:off x="5089165" y="3376490"/>
            <a:ext cx="741457" cy="316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xmlns="" id="{F1DD07D8-0D9C-48E4-BA07-F21D2AB200E8}"/>
                  </a:ext>
                </a:extLst>
              </p:cNvPr>
              <p:cNvSpPr/>
              <p:nvPr/>
            </p:nvSpPr>
            <p:spPr>
              <a:xfrm>
                <a:off x="5910426" y="1804736"/>
                <a:ext cx="69039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1DD07D8-0D9C-48E4-BA07-F21D2AB20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426" y="1804736"/>
                <a:ext cx="690390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xmlns="" id="{1C1B373B-F6BB-49AE-A5A6-3335B2BCBD01}"/>
              </a:ext>
            </a:extLst>
          </p:cNvPr>
          <p:cNvCxnSpPr>
            <a:cxnSpLocks/>
            <a:stCxn id="134" idx="4"/>
            <a:endCxn id="105" idx="0"/>
          </p:cNvCxnSpPr>
          <p:nvPr/>
        </p:nvCxnSpPr>
        <p:spPr>
          <a:xfrm>
            <a:off x="6255621" y="2261936"/>
            <a:ext cx="10010" cy="88595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xmlns="" id="{29B058C6-ECF1-49BE-AD1C-1AB61FCEAF52}"/>
                  </a:ext>
                </a:extLst>
              </p:cNvPr>
              <p:cNvSpPr/>
              <p:nvPr/>
            </p:nvSpPr>
            <p:spPr>
              <a:xfrm>
                <a:off x="5910426" y="4700476"/>
                <a:ext cx="69039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29B058C6-ECF1-49BE-AD1C-1AB61FCEA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426" y="4700476"/>
                <a:ext cx="690390" cy="4572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xmlns="" id="{ECFC02D6-775E-4509-ACC1-D18C3E62AE13}"/>
              </a:ext>
            </a:extLst>
          </p:cNvPr>
          <p:cNvCxnSpPr>
            <a:cxnSpLocks/>
            <a:stCxn id="158" idx="4"/>
          </p:cNvCxnSpPr>
          <p:nvPr/>
        </p:nvCxnSpPr>
        <p:spPr>
          <a:xfrm>
            <a:off x="6255621" y="5157676"/>
            <a:ext cx="0" cy="31866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xmlns="" id="{569EBFEA-E27F-478B-A82F-AB841804576F}"/>
              </a:ext>
            </a:extLst>
          </p:cNvPr>
          <p:cNvCxnSpPr>
            <a:cxnSpLocks/>
            <a:stCxn id="105" idx="2"/>
            <a:endCxn id="91" idx="6"/>
          </p:cNvCxnSpPr>
          <p:nvPr/>
        </p:nvCxnSpPr>
        <p:spPr>
          <a:xfrm rot="10800000">
            <a:off x="5089166" y="2081158"/>
            <a:ext cx="741457" cy="1295332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Curved 239">
            <a:extLst>
              <a:ext uri="{FF2B5EF4-FFF2-40B4-BE49-F238E27FC236}">
                <a16:creationId xmlns:a16="http://schemas.microsoft.com/office/drawing/2014/main" xmlns="" id="{8CC2B3C0-2B62-4030-8D3D-7A7C6E854D58}"/>
              </a:ext>
            </a:extLst>
          </p:cNvPr>
          <p:cNvCxnSpPr>
            <a:cxnSpLocks/>
            <a:stCxn id="92" idx="6"/>
            <a:endCxn id="158" idx="2"/>
          </p:cNvCxnSpPr>
          <p:nvPr/>
        </p:nvCxnSpPr>
        <p:spPr>
          <a:xfrm>
            <a:off x="5089165" y="3379654"/>
            <a:ext cx="821261" cy="1549422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xmlns="" id="{3A2769DE-9A41-4CAB-B740-B2F6359DB5D7}"/>
              </a:ext>
            </a:extLst>
          </p:cNvPr>
          <p:cNvCxnSpPr>
            <a:cxnSpLocks/>
            <a:stCxn id="105" idx="4"/>
            <a:endCxn id="158" idx="0"/>
          </p:cNvCxnSpPr>
          <p:nvPr/>
        </p:nvCxnSpPr>
        <p:spPr>
          <a:xfrm flipH="1">
            <a:off x="6255621" y="3605090"/>
            <a:ext cx="10010" cy="109538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Curved 246">
            <a:extLst>
              <a:ext uri="{FF2B5EF4-FFF2-40B4-BE49-F238E27FC236}">
                <a16:creationId xmlns:a16="http://schemas.microsoft.com/office/drawing/2014/main" xmlns="" id="{D4E52DCF-6DD1-4B81-9892-B34245E18868}"/>
              </a:ext>
            </a:extLst>
          </p:cNvPr>
          <p:cNvCxnSpPr>
            <a:cxnSpLocks/>
            <a:stCxn id="105" idx="2"/>
            <a:endCxn id="95" idx="6"/>
          </p:cNvCxnSpPr>
          <p:nvPr/>
        </p:nvCxnSpPr>
        <p:spPr>
          <a:xfrm rot="10800000" flipV="1">
            <a:off x="5171918" y="3376490"/>
            <a:ext cx="658704" cy="1552586"/>
          </a:xfrm>
          <a:prstGeom prst="curvedConnector3">
            <a:avLst>
              <a:gd name="adj1" fmla="val 28643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xmlns="" id="{CFBFE04D-958A-4B31-8030-2E02AD8F3E12}"/>
                  </a:ext>
                </a:extLst>
              </p:cNvPr>
              <p:cNvSpPr/>
              <p:nvPr/>
            </p:nvSpPr>
            <p:spPr>
              <a:xfrm>
                <a:off x="2197073" y="2580218"/>
                <a:ext cx="5982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b="0" i="0" dirty="0" smtClean="0"/>
                        <m:t>KLD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CFBFE04D-958A-4B31-8030-2E02AD8F3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073" y="2580218"/>
                <a:ext cx="59824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xmlns="" id="{1FF08F70-1256-4D73-A1BC-DCA4A6C1DA7E}"/>
                  </a:ext>
                </a:extLst>
              </p:cNvPr>
              <p:cNvSpPr/>
              <p:nvPr/>
            </p:nvSpPr>
            <p:spPr>
              <a:xfrm>
                <a:off x="11905758" y="1533439"/>
                <a:ext cx="1429376" cy="54259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𝑁𝑟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F08F70-1256-4D73-A1BC-DCA4A6C1D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5758" y="1533439"/>
                <a:ext cx="1429376" cy="542594"/>
              </a:xfrm>
              <a:prstGeom prst="ellipse">
                <a:avLst/>
              </a:prstGeom>
              <a:blipFill>
                <a:blip r:embed="rId15"/>
                <a:stretch>
                  <a:fillRect l="-42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A2EFFD1F-98B4-4876-9225-6990606B13CD}"/>
                  </a:ext>
                </a:extLst>
              </p:cNvPr>
              <p:cNvSpPr/>
              <p:nvPr/>
            </p:nvSpPr>
            <p:spPr>
              <a:xfrm>
                <a:off x="11860921" y="3224877"/>
                <a:ext cx="1547751" cy="528598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𝑁𝑟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2EFFD1F-98B4-4876-9225-6990606B1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921" y="3224877"/>
                <a:ext cx="1547751" cy="52859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14C4BCC5-F430-4CDF-AE39-671041A7DA58}"/>
                  </a:ext>
                </a:extLst>
              </p:cNvPr>
              <p:cNvSpPr txBox="1"/>
              <p:nvPr/>
            </p:nvSpPr>
            <p:spPr>
              <a:xfrm>
                <a:off x="9256228" y="3184959"/>
                <a:ext cx="1890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Posterior(t):</a:t>
                </a:r>
              </a:p>
              <a:p>
                <a:pPr algn="ctr"/>
                <a:r>
                  <a:rPr lang="en-CA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C4BCC5-F430-4CDF-AE39-671041A7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228" y="3184959"/>
                <a:ext cx="1890005" cy="646331"/>
              </a:xfrm>
              <a:prstGeom prst="rect">
                <a:avLst/>
              </a:prstGeom>
              <a:blipFill>
                <a:blip r:embed="rId1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FE3AC654-A98B-4433-BD4F-8B727298223C}"/>
                  </a:ext>
                </a:extLst>
              </p:cNvPr>
              <p:cNvSpPr/>
              <p:nvPr/>
            </p:nvSpPr>
            <p:spPr>
              <a:xfrm>
                <a:off x="11751535" y="4900922"/>
                <a:ext cx="1763432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𝐶𝑎𝑡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E3AC654-A98B-4433-BD4F-8B7272982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1535" y="4900922"/>
                <a:ext cx="1763432" cy="4572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29399B95-6C37-4EF2-B35D-55F7479D8F32}"/>
                  </a:ext>
                </a:extLst>
              </p:cNvPr>
              <p:cNvSpPr txBox="1"/>
              <p:nvPr/>
            </p:nvSpPr>
            <p:spPr>
              <a:xfrm>
                <a:off x="9559420" y="4721527"/>
                <a:ext cx="1527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Generator(t):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9399B95-6C37-4EF2-B35D-55F7479D8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420" y="4721527"/>
                <a:ext cx="1527627" cy="646331"/>
              </a:xfrm>
              <a:prstGeom prst="rect">
                <a:avLst/>
              </a:prstGeom>
              <a:blipFill>
                <a:blip r:embed="rId19"/>
                <a:stretch>
                  <a:fillRect t="-5660" b="-66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id="{498C0F80-117B-4145-BF2E-851FCED7EDD6}"/>
                  </a:ext>
                </a:extLst>
              </p:cNvPr>
              <p:cNvSpPr/>
              <p:nvPr/>
            </p:nvSpPr>
            <p:spPr>
              <a:xfrm>
                <a:off x="9532745" y="1533439"/>
                <a:ext cx="1336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 smtClean="0"/>
                        <m:t>Prior</m:t>
                      </m:r>
                      <m:r>
                        <m:rPr>
                          <m:nor/>
                        </m:rPr>
                        <a:rPr lang="en-CA" b="0" i="0" dirty="0" smtClean="0"/>
                        <m:t>(</m:t>
                      </m:r>
                      <m:r>
                        <m:rPr>
                          <m:nor/>
                        </m:rPr>
                        <a:rPr lang="en-CA" b="0" i="0" dirty="0" smtClean="0"/>
                        <m:t>t</m:t>
                      </m:r>
                      <m:r>
                        <m:rPr>
                          <m:nor/>
                        </m:rPr>
                        <a:rPr lang="en-CA" b="0" i="0" dirty="0" smtClean="0"/>
                        <m:t>)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98C0F80-117B-4145-BF2E-851FCED7E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2745" y="1533439"/>
                <a:ext cx="1336969" cy="646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xmlns="" id="{7BD6F2E1-BB15-40B6-BB87-5E4297140A55}"/>
              </a:ext>
            </a:extLst>
          </p:cNvPr>
          <p:cNvCxnSpPr>
            <a:cxnSpLocks/>
            <a:stCxn id="49" idx="2"/>
            <a:endCxn id="50" idx="2"/>
          </p:cNvCxnSpPr>
          <p:nvPr/>
        </p:nvCxnSpPr>
        <p:spPr>
          <a:xfrm rot="10800000" flipV="1">
            <a:off x="11860922" y="1804736"/>
            <a:ext cx="44837" cy="1684440"/>
          </a:xfrm>
          <a:prstGeom prst="curvedConnector3">
            <a:avLst>
              <a:gd name="adj1" fmla="val 609847"/>
            </a:avLst>
          </a:prstGeom>
          <a:ln w="28575">
            <a:solidFill>
              <a:srgbClr val="0070C0"/>
            </a:solidFill>
            <a:prstDash val="lgDash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4B39E8CE-BE44-4546-B3AD-A1DCB2D0DC45}"/>
              </a:ext>
            </a:extLst>
          </p:cNvPr>
          <p:cNvCxnSpPr>
            <a:cxnSpLocks/>
            <a:stCxn id="72" idx="1"/>
            <a:endCxn id="50" idx="6"/>
          </p:cNvCxnSpPr>
          <p:nvPr/>
        </p:nvCxnSpPr>
        <p:spPr>
          <a:xfrm flipH="1" flipV="1">
            <a:off x="13408672" y="3489176"/>
            <a:ext cx="1111300" cy="1871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B01FCDE7-CA73-44C8-99E7-2E94350A843C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14884815" y="1962417"/>
            <a:ext cx="1" cy="136081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193A7818-31FB-49CC-AE59-C0773583A97D}"/>
              </a:ext>
            </a:extLst>
          </p:cNvPr>
          <p:cNvCxnSpPr>
            <a:cxnSpLocks/>
          </p:cNvCxnSpPr>
          <p:nvPr/>
        </p:nvCxnSpPr>
        <p:spPr>
          <a:xfrm>
            <a:off x="14865167" y="5456980"/>
            <a:ext cx="0" cy="31866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xmlns="" id="{0321646C-56D5-4134-933E-81928DD5E1F6}"/>
              </a:ext>
            </a:extLst>
          </p:cNvPr>
          <p:cNvCxnSpPr>
            <a:cxnSpLocks/>
            <a:stCxn id="72" idx="1"/>
            <a:endCxn id="49" idx="6"/>
          </p:cNvCxnSpPr>
          <p:nvPr/>
        </p:nvCxnSpPr>
        <p:spPr>
          <a:xfrm rot="10800000">
            <a:off x="13335134" y="1804737"/>
            <a:ext cx="1184838" cy="1703159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xmlns="" id="{5676BBB9-E258-4282-BB52-EC7A50844185}"/>
              </a:ext>
            </a:extLst>
          </p:cNvPr>
          <p:cNvCxnSpPr>
            <a:cxnSpLocks/>
            <a:stCxn id="66" idx="3"/>
            <a:endCxn id="74" idx="0"/>
          </p:cNvCxnSpPr>
          <p:nvPr/>
        </p:nvCxnSpPr>
        <p:spPr>
          <a:xfrm>
            <a:off x="12951260" y="4163491"/>
            <a:ext cx="1933556" cy="889882"/>
          </a:xfrm>
          <a:prstGeom prst="curvedConnector2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92453EAC-5818-4BCB-8779-7C1FFDF0BC82}"/>
              </a:ext>
            </a:extLst>
          </p:cNvPr>
          <p:cNvCxnSpPr>
            <a:cxnSpLocks/>
            <a:stCxn id="72" idx="2"/>
            <a:endCxn id="74" idx="0"/>
          </p:cNvCxnSpPr>
          <p:nvPr/>
        </p:nvCxnSpPr>
        <p:spPr>
          <a:xfrm>
            <a:off x="14884816" y="3692561"/>
            <a:ext cx="0" cy="136081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xmlns="" id="{605E8BE8-98F2-4514-8DA4-550421189113}"/>
              </a:ext>
            </a:extLst>
          </p:cNvPr>
          <p:cNvCxnSpPr>
            <a:cxnSpLocks/>
            <a:stCxn id="72" idx="1"/>
            <a:endCxn id="52" idx="6"/>
          </p:cNvCxnSpPr>
          <p:nvPr/>
        </p:nvCxnSpPr>
        <p:spPr>
          <a:xfrm rot="10800000" flipV="1">
            <a:off x="13514968" y="3507894"/>
            <a:ext cx="1005005" cy="1621627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xmlns="" id="{1A6B5375-3B3B-4ACC-B4BE-A8BD97EAB9F3}"/>
                  </a:ext>
                </a:extLst>
              </p:cNvPr>
              <p:cNvSpPr/>
              <p:nvPr/>
            </p:nvSpPr>
            <p:spPr>
              <a:xfrm>
                <a:off x="11053305" y="2370509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b="1" i="0" dirty="0" smtClean="0">
                          <a:solidFill>
                            <a:srgbClr val="0070C0"/>
                          </a:solidFill>
                        </a:rPr>
                        <m:t>KLD</m:t>
                      </m:r>
                    </m:oMath>
                  </m:oMathPara>
                </a14:m>
                <a:endParaRPr lang="en-CA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6B5375-3B3B-4ACC-B4BE-A8BD97EA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3305" y="2370509"/>
                <a:ext cx="60785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xmlns="" id="{AA95724C-79CE-4F93-841C-F18D40D289A3}"/>
                  </a:ext>
                </a:extLst>
              </p:cNvPr>
              <p:cNvSpPr/>
              <p:nvPr/>
            </p:nvSpPr>
            <p:spPr>
              <a:xfrm>
                <a:off x="12465116" y="2334840"/>
                <a:ext cx="431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A95724C-79CE-4F93-841C-F18D40D28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5116" y="2334840"/>
                <a:ext cx="43191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xmlns="" id="{FED10EBF-C586-4694-965B-61377F8EE8FA}"/>
                  </a:ext>
                </a:extLst>
              </p:cNvPr>
              <p:cNvSpPr/>
              <p:nvPr/>
            </p:nvSpPr>
            <p:spPr>
              <a:xfrm>
                <a:off x="12374757" y="1969857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ED10EBF-C586-4694-965B-61377F8EE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4757" y="1969857"/>
                <a:ext cx="522899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xmlns="" id="{88D0B3E7-0BC2-4A1E-A1EB-A636341DD259}"/>
                  </a:ext>
                </a:extLst>
              </p:cNvPr>
              <p:cNvSpPr/>
              <p:nvPr/>
            </p:nvSpPr>
            <p:spPr>
              <a:xfrm>
                <a:off x="12313201" y="3968117"/>
                <a:ext cx="63805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8D0B3E7-0BC2-4A1E-A1EB-A636341D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3201" y="3968117"/>
                <a:ext cx="638059" cy="390748"/>
              </a:xfrm>
              <a:prstGeom prst="rect">
                <a:avLst/>
              </a:prstGeom>
              <a:blipFill>
                <a:blip r:embed="rId2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58D29EE2-249D-4AA8-9936-1EFEDB0ED159}"/>
              </a:ext>
            </a:extLst>
          </p:cNvPr>
          <p:cNvCxnSpPr>
            <a:cxnSpLocks/>
            <a:stCxn id="66" idx="2"/>
            <a:endCxn id="52" idx="0"/>
          </p:cNvCxnSpPr>
          <p:nvPr/>
        </p:nvCxnSpPr>
        <p:spPr>
          <a:xfrm>
            <a:off x="12632231" y="4358865"/>
            <a:ext cx="1020" cy="54205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xmlns="" id="{E8629985-8F94-4AA3-9746-8AB94E87D3CA}"/>
                  </a:ext>
                </a:extLst>
              </p:cNvPr>
              <p:cNvSpPr/>
              <p:nvPr/>
            </p:nvSpPr>
            <p:spPr>
              <a:xfrm>
                <a:off x="12395389" y="5634671"/>
                <a:ext cx="4788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8629985-8F94-4AA3-9746-8AB94E87D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389" y="5634671"/>
                <a:ext cx="478819" cy="369332"/>
              </a:xfrm>
              <a:prstGeom prst="rect">
                <a:avLst/>
              </a:prstGeom>
              <a:blipFill>
                <a:blip r:embed="rId25"/>
                <a:stretch>
                  <a:fillRect l="-2532"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xmlns="" id="{2C46EBF4-57B3-4129-86CC-A760899087BA}"/>
                  </a:ext>
                </a:extLst>
              </p:cNvPr>
              <p:cNvSpPr/>
              <p:nvPr/>
            </p:nvSpPr>
            <p:spPr>
              <a:xfrm>
                <a:off x="12411981" y="3643953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C46EBF4-57B3-4129-86CC-A76089908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1981" y="3643953"/>
                <a:ext cx="522899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xmlns="" id="{69CBCF33-11B3-47BB-A5EE-C89200B7BEC5}"/>
                  </a:ext>
                </a:extLst>
              </p:cNvPr>
              <p:cNvSpPr/>
              <p:nvPr/>
            </p:nvSpPr>
            <p:spPr>
              <a:xfrm>
                <a:off x="12370782" y="5259037"/>
                <a:ext cx="52289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9CBCF33-11B3-47BB-A5EE-C89200B7B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0782" y="5259037"/>
                <a:ext cx="522899" cy="5232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49A36210-68F1-4D9F-B6AA-E22BD7FC644B}"/>
              </a:ext>
            </a:extLst>
          </p:cNvPr>
          <p:cNvSpPr txBox="1"/>
          <p:nvPr/>
        </p:nvSpPr>
        <p:spPr>
          <a:xfrm>
            <a:off x="14474272" y="5650866"/>
            <a:ext cx="80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……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xmlns="" id="{3CA39340-3BE5-4F82-B002-970A0F5225F3}"/>
                  </a:ext>
                </a:extLst>
              </p:cNvPr>
              <p:cNvSpPr/>
              <p:nvPr/>
            </p:nvSpPr>
            <p:spPr>
              <a:xfrm>
                <a:off x="14519972" y="3323229"/>
                <a:ext cx="7296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CA39340-3BE5-4F82-B002-970A0F522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9972" y="3323229"/>
                <a:ext cx="729687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xmlns="" id="{4005823C-AE5E-4E8D-BE9E-79471F852D3D}"/>
                  </a:ext>
                </a:extLst>
              </p:cNvPr>
              <p:cNvSpPr/>
              <p:nvPr/>
            </p:nvSpPr>
            <p:spPr>
              <a:xfrm>
                <a:off x="14548216" y="1593085"/>
                <a:ext cx="673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005823C-AE5E-4E8D-BE9E-79471F852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8216" y="1593085"/>
                <a:ext cx="673197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xmlns="" id="{8978A7D5-56C3-4ADD-9A4B-E9B0B2F4A7D8}"/>
                  </a:ext>
                </a:extLst>
              </p:cNvPr>
              <p:cNvSpPr/>
              <p:nvPr/>
            </p:nvSpPr>
            <p:spPr>
              <a:xfrm>
                <a:off x="14658023" y="5053373"/>
                <a:ext cx="4535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978A7D5-56C3-4ADD-9A4B-E9B0B2F4A7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8023" y="5053373"/>
                <a:ext cx="453586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xmlns="" id="{D3B0095F-B596-4123-8C97-FFE67A6E0258}"/>
                  </a:ext>
                </a:extLst>
              </p:cNvPr>
              <p:cNvSpPr/>
              <p:nvPr/>
            </p:nvSpPr>
            <p:spPr>
              <a:xfrm>
                <a:off x="10999367" y="3323230"/>
                <a:ext cx="525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𝑝𝑙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3B0095F-B596-4123-8C97-FFE67A6E0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367" y="3323230"/>
                <a:ext cx="525721" cy="369332"/>
              </a:xfrm>
              <a:prstGeom prst="rect">
                <a:avLst/>
              </a:prstGeom>
              <a:blipFill>
                <a:blip r:embed="rId3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419F45CD-5898-4717-AD2A-A1A604BD9B9C}"/>
              </a:ext>
            </a:extLst>
          </p:cNvPr>
          <p:cNvCxnSpPr>
            <a:cxnSpLocks/>
            <a:stCxn id="75" idx="3"/>
            <a:endCxn id="50" idx="2"/>
          </p:cNvCxnSpPr>
          <p:nvPr/>
        </p:nvCxnSpPr>
        <p:spPr>
          <a:xfrm flipV="1">
            <a:off x="11525088" y="3489176"/>
            <a:ext cx="335833" cy="1872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84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B31105E3-DA63-4B8A-AF41-4E09862AC191}"/>
                  </a:ext>
                </a:extLst>
              </p:cNvPr>
              <p:cNvSpPr txBox="1"/>
              <p:nvPr/>
            </p:nvSpPr>
            <p:spPr>
              <a:xfrm>
                <a:off x="7548" y="888159"/>
                <a:ext cx="4433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" y="888159"/>
                <a:ext cx="4433458" cy="276999"/>
              </a:xfrm>
              <a:prstGeom prst="rect">
                <a:avLst/>
              </a:prstGeom>
              <a:blipFill>
                <a:blip r:embed="rId3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4B685489-3FC5-4C70-9ABE-67CE941B7A12}"/>
                  </a:ext>
                </a:extLst>
              </p:cNvPr>
              <p:cNvSpPr txBox="1"/>
              <p:nvPr/>
            </p:nvSpPr>
            <p:spPr>
              <a:xfrm>
                <a:off x="162494" y="-49628"/>
                <a:ext cx="4354269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4" y="-49628"/>
                <a:ext cx="4354269" cy="584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xmlns="" id="{75CDD773-F05A-4419-BFC6-B73F6A78610C}"/>
                  </a:ext>
                </a:extLst>
              </p:cNvPr>
              <p:cNvSpPr txBox="1"/>
              <p:nvPr/>
            </p:nvSpPr>
            <p:spPr>
              <a:xfrm>
                <a:off x="5029113" y="4955493"/>
                <a:ext cx="1527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Generator(t):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75CDD773-F05A-4419-BFC6-B73F6A786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13" y="4955493"/>
                <a:ext cx="1527627" cy="646331"/>
              </a:xfrm>
              <a:prstGeom prst="rect">
                <a:avLst/>
              </a:prstGeom>
              <a:blipFill>
                <a:blip r:embed="rId5"/>
                <a:stretch>
                  <a:fillRect l="-398" t="-5660" b="-66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xmlns="" id="{EBB859E9-BA66-4B0D-A874-7FA4888F9A02}"/>
                  </a:ext>
                </a:extLst>
              </p:cNvPr>
              <p:cNvSpPr/>
              <p:nvPr/>
            </p:nvSpPr>
            <p:spPr>
              <a:xfrm>
                <a:off x="8554848" y="6050927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EBB859E9-BA66-4B0D-A874-7FA4888F9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848" y="6050927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xmlns="" id="{98A30097-0E98-4BBE-89E6-59C0725CF211}"/>
                  </a:ext>
                </a:extLst>
              </p:cNvPr>
              <p:cNvSpPr/>
              <p:nvPr/>
            </p:nvSpPr>
            <p:spPr>
              <a:xfrm>
                <a:off x="8387275" y="5008658"/>
                <a:ext cx="868023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98A30097-0E98-4BBE-89E6-59C0725CF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275" y="5008658"/>
                <a:ext cx="868023" cy="540000"/>
              </a:xfrm>
              <a:prstGeom prst="ellipse">
                <a:avLst/>
              </a:prstGeom>
              <a:blipFill>
                <a:blip r:embed="rId7"/>
                <a:stretch>
                  <a:fillRect l="-344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xmlns="" id="{D69D2428-5719-4AF9-967F-60D9A7778FE6}"/>
              </a:ext>
            </a:extLst>
          </p:cNvPr>
          <p:cNvCxnSpPr>
            <a:cxnSpLocks/>
            <a:stCxn id="184" idx="4"/>
            <a:endCxn id="183" idx="0"/>
          </p:cNvCxnSpPr>
          <p:nvPr/>
        </p:nvCxnSpPr>
        <p:spPr>
          <a:xfrm>
            <a:off x="8821287" y="5548658"/>
            <a:ext cx="3561" cy="50226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xmlns="" id="{51963CEF-CD80-4F70-B569-7F7AB9484620}"/>
                  </a:ext>
                </a:extLst>
              </p:cNvPr>
              <p:cNvSpPr/>
              <p:nvPr/>
            </p:nvSpPr>
            <p:spPr>
              <a:xfrm>
                <a:off x="8316991" y="5480638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51963CEF-CD80-4F70-B569-7F7AB94846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991" y="5480638"/>
                <a:ext cx="52289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xmlns="" id="{3EAACBE8-6427-49DD-A5A2-FB8073BB6A28}"/>
                  </a:ext>
                </a:extLst>
              </p:cNvPr>
              <p:cNvSpPr/>
              <p:nvPr/>
            </p:nvSpPr>
            <p:spPr>
              <a:xfrm>
                <a:off x="6910230" y="2739424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b="1" i="0" dirty="0" smtClean="0">
                          <a:solidFill>
                            <a:srgbClr val="0070C0"/>
                          </a:solidFill>
                        </a:rPr>
                        <m:t>KLD</m:t>
                      </m:r>
                    </m:oMath>
                  </m:oMathPara>
                </a14:m>
                <a:endParaRPr lang="en-CA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3EAACBE8-6427-49DD-A5A2-FB8073BB6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230" y="2739424"/>
                <a:ext cx="6078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xmlns="" id="{77ACAEAC-7E5B-432A-9360-3E8700860F86}"/>
                  </a:ext>
                </a:extLst>
              </p:cNvPr>
              <p:cNvSpPr/>
              <p:nvPr/>
            </p:nvSpPr>
            <p:spPr>
              <a:xfrm>
                <a:off x="5159995" y="3856358"/>
                <a:ext cx="1336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 smtClean="0"/>
                        <m:t>Prior</m:t>
                      </m:r>
                      <m:r>
                        <m:rPr>
                          <m:nor/>
                        </m:rPr>
                        <a:rPr lang="en-CA" b="0" i="0" dirty="0" smtClean="0"/>
                        <m:t>(</m:t>
                      </m:r>
                      <m:r>
                        <m:rPr>
                          <m:nor/>
                        </m:rPr>
                        <a:rPr lang="en-CA" b="0" i="0" dirty="0" smtClean="0"/>
                        <m:t>t</m:t>
                      </m:r>
                      <m:r>
                        <m:rPr>
                          <m:nor/>
                        </m:rPr>
                        <a:rPr lang="en-CA" b="0" i="0" dirty="0" smtClean="0"/>
                        <m:t>)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7ACAEAC-7E5B-432A-9360-3E8700860F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995" y="3856358"/>
                <a:ext cx="133696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xmlns="" id="{A3636C34-332A-4DEA-B1EC-365586140823}"/>
                  </a:ext>
                </a:extLst>
              </p:cNvPr>
              <p:cNvSpPr/>
              <p:nvPr/>
            </p:nvSpPr>
            <p:spPr>
              <a:xfrm>
                <a:off x="7196697" y="3958547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A3636C34-332A-4DEA-B1EC-365586140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697" y="3958547"/>
                <a:ext cx="540000" cy="54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xmlns="" id="{63B15516-20E3-4EA1-B34E-523DDD4DDBEF}"/>
                  </a:ext>
                </a:extLst>
              </p:cNvPr>
              <p:cNvSpPr/>
              <p:nvPr/>
            </p:nvSpPr>
            <p:spPr>
              <a:xfrm>
                <a:off x="8436431" y="3945931"/>
                <a:ext cx="949401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63B15516-20E3-4EA1-B34E-523DDD4DDB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431" y="3945931"/>
                <a:ext cx="949401" cy="540000"/>
              </a:xfrm>
              <a:prstGeom prst="ellipse">
                <a:avLst/>
              </a:prstGeom>
              <a:blipFill>
                <a:blip r:embed="rId12"/>
                <a:stretch>
                  <a:fillRect l="-125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xmlns="" id="{2AC6FEF5-252F-43DE-84A8-3A7FA723B6D4}"/>
              </a:ext>
            </a:extLst>
          </p:cNvPr>
          <p:cNvCxnSpPr>
            <a:cxnSpLocks/>
            <a:stCxn id="199" idx="2"/>
            <a:endCxn id="198" idx="6"/>
          </p:cNvCxnSpPr>
          <p:nvPr/>
        </p:nvCxnSpPr>
        <p:spPr>
          <a:xfrm flipH="1">
            <a:off x="7736697" y="4215931"/>
            <a:ext cx="699734" cy="1261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xmlns="" id="{110D5B28-F08E-4ACF-8015-E6285F024D59}"/>
                  </a:ext>
                </a:extLst>
              </p:cNvPr>
              <p:cNvSpPr/>
              <p:nvPr/>
            </p:nvSpPr>
            <p:spPr>
              <a:xfrm>
                <a:off x="7864376" y="3770328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110D5B28-F08E-4ACF-8015-E6285F024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376" y="3770328"/>
                <a:ext cx="522899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xmlns="" id="{91F75A75-1C78-4777-88F2-42955480980E}"/>
                  </a:ext>
                </a:extLst>
              </p:cNvPr>
              <p:cNvSpPr txBox="1"/>
              <p:nvPr/>
            </p:nvSpPr>
            <p:spPr>
              <a:xfrm>
                <a:off x="4872122" y="2277759"/>
                <a:ext cx="1890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Posterior(t):</a:t>
                </a:r>
              </a:p>
              <a:p>
                <a:pPr algn="ctr"/>
                <a:r>
                  <a:rPr lang="en-CA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91F75A75-1C78-4777-88F2-429554809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122" y="2277759"/>
                <a:ext cx="1890005" cy="646331"/>
              </a:xfrm>
              <a:prstGeom prst="rect">
                <a:avLst/>
              </a:prstGeom>
              <a:blipFill>
                <a:blip r:embed="rId1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xmlns="" id="{76262A44-E17F-4FF8-8078-24B84B4042AE}"/>
                  </a:ext>
                </a:extLst>
              </p:cNvPr>
              <p:cNvSpPr/>
              <p:nvPr/>
            </p:nvSpPr>
            <p:spPr>
              <a:xfrm>
                <a:off x="7181683" y="1830240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pl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6262A44-E17F-4FF8-8078-24B84B4042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683" y="1830240"/>
                <a:ext cx="540000" cy="54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xmlns="" id="{C8028C96-32D8-4D2B-AD43-27256985D982}"/>
                  </a:ext>
                </a:extLst>
              </p:cNvPr>
              <p:cNvSpPr/>
              <p:nvPr/>
            </p:nvSpPr>
            <p:spPr>
              <a:xfrm>
                <a:off x="8274658" y="2890568"/>
                <a:ext cx="110038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C8028C96-32D8-4D2B-AD43-27256985D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658" y="2890568"/>
                <a:ext cx="1100380" cy="540000"/>
              </a:xfrm>
              <a:prstGeom prst="ellipse">
                <a:avLst/>
              </a:prstGeom>
              <a:blipFill>
                <a:blip r:embed="rId16"/>
                <a:stretch>
                  <a:fillRect l="-54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xmlns="" id="{7E40A553-5868-4733-A6AB-6DBFD987DDC5}"/>
              </a:ext>
            </a:extLst>
          </p:cNvPr>
          <p:cNvCxnSpPr>
            <a:cxnSpLocks/>
            <a:stCxn id="205" idx="2"/>
            <a:endCxn id="204" idx="6"/>
          </p:cNvCxnSpPr>
          <p:nvPr/>
        </p:nvCxnSpPr>
        <p:spPr>
          <a:xfrm flipH="1" flipV="1">
            <a:off x="7721683" y="2100240"/>
            <a:ext cx="552975" cy="106032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xmlns="" id="{183BB363-F067-4F76-A684-641DCCAD07E6}"/>
                  </a:ext>
                </a:extLst>
              </p:cNvPr>
              <p:cNvSpPr/>
              <p:nvPr/>
            </p:nvSpPr>
            <p:spPr>
              <a:xfrm>
                <a:off x="7893127" y="2163979"/>
                <a:ext cx="5228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183BB363-F067-4F76-A684-641DCCAD0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127" y="2163979"/>
                <a:ext cx="522899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xmlns="" id="{D0E9D55F-C280-4574-8D2F-2CF46873FABC}"/>
              </a:ext>
            </a:extLst>
          </p:cNvPr>
          <p:cNvCxnSpPr>
            <a:cxnSpLocks/>
            <a:stCxn id="198" idx="4"/>
            <a:endCxn id="184" idx="0"/>
          </p:cNvCxnSpPr>
          <p:nvPr/>
        </p:nvCxnSpPr>
        <p:spPr>
          <a:xfrm>
            <a:off x="7466697" y="4498547"/>
            <a:ext cx="1354590" cy="51011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xmlns="" id="{B5F95766-722E-4F57-8D88-2108AF39FABA}"/>
                  </a:ext>
                </a:extLst>
              </p:cNvPr>
              <p:cNvSpPr/>
              <p:nvPr/>
            </p:nvSpPr>
            <p:spPr>
              <a:xfrm>
                <a:off x="8554848" y="217161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pl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5F95766-722E-4F57-8D88-2108AF39F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848" y="2171616"/>
                <a:ext cx="540000" cy="540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xmlns="" id="{1FC0F67D-C041-46AA-B783-3EFA673460A5}"/>
              </a:ext>
            </a:extLst>
          </p:cNvPr>
          <p:cNvCxnSpPr>
            <a:cxnSpLocks/>
            <a:stCxn id="220" idx="4"/>
            <a:endCxn id="205" idx="0"/>
          </p:cNvCxnSpPr>
          <p:nvPr/>
        </p:nvCxnSpPr>
        <p:spPr>
          <a:xfrm>
            <a:off x="8824848" y="2711616"/>
            <a:ext cx="0" cy="17895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ounded Rectangle 42">
            <a:extLst>
              <a:ext uri="{FF2B5EF4-FFF2-40B4-BE49-F238E27FC236}">
                <a16:creationId xmlns:a16="http://schemas.microsoft.com/office/drawing/2014/main" xmlns="" id="{E46B2297-0CC5-41C2-B727-FAFE5FAED535}"/>
              </a:ext>
            </a:extLst>
          </p:cNvPr>
          <p:cNvSpPr/>
          <p:nvPr/>
        </p:nvSpPr>
        <p:spPr>
          <a:xfrm>
            <a:off x="6814375" y="1564374"/>
            <a:ext cx="2830837" cy="2049665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xmlns="" id="{A489D402-B7B2-4C38-8F04-C0371D3F0C03}"/>
                  </a:ext>
                </a:extLst>
              </p:cNvPr>
              <p:cNvSpPr txBox="1"/>
              <p:nvPr/>
            </p:nvSpPr>
            <p:spPr>
              <a:xfrm>
                <a:off x="8321879" y="1658084"/>
                <a:ext cx="772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CA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𝑝𝑙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A489D402-B7B2-4C38-8F04-C0371D3F0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879" y="1658084"/>
                <a:ext cx="772969" cy="276999"/>
              </a:xfrm>
              <a:prstGeom prst="rect">
                <a:avLst/>
              </a:prstGeom>
              <a:blipFill>
                <a:blip r:embed="rId19"/>
                <a:stretch>
                  <a:fillRect l="-6299" t="-2222" r="-1102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Arrow: Right 279">
            <a:extLst>
              <a:ext uri="{FF2B5EF4-FFF2-40B4-BE49-F238E27FC236}">
                <a16:creationId xmlns:a16="http://schemas.microsoft.com/office/drawing/2014/main" xmlns="" id="{21A180D9-3C16-44D7-955F-D2FF0AC9E4E6}"/>
              </a:ext>
            </a:extLst>
          </p:cNvPr>
          <p:cNvSpPr/>
          <p:nvPr/>
        </p:nvSpPr>
        <p:spPr>
          <a:xfrm rot="16200000">
            <a:off x="9772665" y="3093078"/>
            <a:ext cx="1476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xmlns="" id="{BBBB6B84-8926-4AFB-B729-E0B3BB803B7C}"/>
                  </a:ext>
                </a:extLst>
              </p:cNvPr>
              <p:cNvSpPr/>
              <p:nvPr/>
            </p:nvSpPr>
            <p:spPr>
              <a:xfrm>
                <a:off x="10211876" y="1832509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BBB6B84-8926-4AFB-B729-E0B3BB803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1876" y="1832509"/>
                <a:ext cx="540000" cy="54000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xmlns="" id="{276415C5-6583-47AB-A3B1-FB36D4753743}"/>
                  </a:ext>
                </a:extLst>
              </p:cNvPr>
              <p:cNvSpPr/>
              <p:nvPr/>
            </p:nvSpPr>
            <p:spPr>
              <a:xfrm>
                <a:off x="10163257" y="3943663"/>
                <a:ext cx="729687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76415C5-6583-47AB-A3B1-FB36D4753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3257" y="3943663"/>
                <a:ext cx="729687" cy="5400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Arrow: Right 132">
            <a:extLst>
              <a:ext uri="{FF2B5EF4-FFF2-40B4-BE49-F238E27FC236}">
                <a16:creationId xmlns:a16="http://schemas.microsoft.com/office/drawing/2014/main" xmlns="" id="{535EDBBE-FA5A-4DC2-952B-CFADDD9C301B}"/>
              </a:ext>
            </a:extLst>
          </p:cNvPr>
          <p:cNvSpPr/>
          <p:nvPr/>
        </p:nvSpPr>
        <p:spPr>
          <a:xfrm rot="16200000">
            <a:off x="10066976" y="4962160"/>
            <a:ext cx="90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xmlns="" id="{D48CE9D5-672E-4B10-9976-B2FFE619B92D}"/>
                  </a:ext>
                </a:extLst>
              </p:cNvPr>
              <p:cNvSpPr/>
              <p:nvPr/>
            </p:nvSpPr>
            <p:spPr>
              <a:xfrm>
                <a:off x="10174066" y="5503587"/>
                <a:ext cx="673197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D48CE9D5-672E-4B10-9976-B2FFE619B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066" y="5503587"/>
                <a:ext cx="673197" cy="5400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Arrow: Right 134">
            <a:extLst>
              <a:ext uri="{FF2B5EF4-FFF2-40B4-BE49-F238E27FC236}">
                <a16:creationId xmlns:a16="http://schemas.microsoft.com/office/drawing/2014/main" xmlns="" id="{14A9774F-00FD-4E88-97F9-04084D26129F}"/>
              </a:ext>
            </a:extLst>
          </p:cNvPr>
          <p:cNvSpPr/>
          <p:nvPr/>
        </p:nvSpPr>
        <p:spPr>
          <a:xfrm rot="16200000">
            <a:off x="10336877" y="6225764"/>
            <a:ext cx="36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8" name="Arrow: Right 137">
            <a:extLst>
              <a:ext uri="{FF2B5EF4-FFF2-40B4-BE49-F238E27FC236}">
                <a16:creationId xmlns:a16="http://schemas.microsoft.com/office/drawing/2014/main" xmlns="" id="{6612225B-8605-4F57-B115-E0B16788BAA9}"/>
              </a:ext>
            </a:extLst>
          </p:cNvPr>
          <p:cNvSpPr/>
          <p:nvPr/>
        </p:nvSpPr>
        <p:spPr>
          <a:xfrm rot="16200000">
            <a:off x="10336250" y="1583795"/>
            <a:ext cx="36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9" name="Arrow: Right 138">
            <a:extLst>
              <a:ext uri="{FF2B5EF4-FFF2-40B4-BE49-F238E27FC236}">
                <a16:creationId xmlns:a16="http://schemas.microsoft.com/office/drawing/2014/main" xmlns="" id="{4F88B3AA-1E93-4776-AE2D-C9E54855381B}"/>
              </a:ext>
            </a:extLst>
          </p:cNvPr>
          <p:cNvSpPr/>
          <p:nvPr/>
        </p:nvSpPr>
        <p:spPr>
          <a:xfrm rot="21600000">
            <a:off x="7834643" y="2039501"/>
            <a:ext cx="234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xmlns="" id="{60374E47-4467-4516-BBBC-C5D22E169E83}"/>
              </a:ext>
            </a:extLst>
          </p:cNvPr>
          <p:cNvSpPr/>
          <p:nvPr/>
        </p:nvSpPr>
        <p:spPr>
          <a:xfrm rot="10800000">
            <a:off x="9402708" y="4174547"/>
            <a:ext cx="72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8" name="Arrow: Right 147">
            <a:extLst>
              <a:ext uri="{FF2B5EF4-FFF2-40B4-BE49-F238E27FC236}">
                <a16:creationId xmlns:a16="http://schemas.microsoft.com/office/drawing/2014/main" xmlns="" id="{67457848-79C3-4433-844B-E4F6285F5F7C}"/>
              </a:ext>
            </a:extLst>
          </p:cNvPr>
          <p:cNvSpPr/>
          <p:nvPr/>
        </p:nvSpPr>
        <p:spPr>
          <a:xfrm rot="13176603">
            <a:off x="9271055" y="3540756"/>
            <a:ext cx="1152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9" name="Arrow: Right 148">
            <a:extLst>
              <a:ext uri="{FF2B5EF4-FFF2-40B4-BE49-F238E27FC236}">
                <a16:creationId xmlns:a16="http://schemas.microsoft.com/office/drawing/2014/main" xmlns="" id="{43077EB2-37A3-456A-8185-6B019A0E893D}"/>
              </a:ext>
            </a:extLst>
          </p:cNvPr>
          <p:cNvSpPr/>
          <p:nvPr/>
        </p:nvSpPr>
        <p:spPr>
          <a:xfrm rot="8509528">
            <a:off x="9161021" y="4816642"/>
            <a:ext cx="126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xmlns="" id="{3903625B-C4F4-4C13-8CB5-22A6459BB0DD}"/>
              </a:ext>
            </a:extLst>
          </p:cNvPr>
          <p:cNvCxnSpPr>
            <a:cxnSpLocks/>
            <a:stCxn id="204" idx="4"/>
            <a:endCxn id="198" idx="0"/>
          </p:cNvCxnSpPr>
          <p:nvPr/>
        </p:nvCxnSpPr>
        <p:spPr>
          <a:xfrm>
            <a:off x="7451683" y="2370240"/>
            <a:ext cx="15014" cy="158830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xmlns="" id="{0E452171-D435-489A-9D86-7BC9DB26C8C1}"/>
              </a:ext>
            </a:extLst>
          </p:cNvPr>
          <p:cNvCxnSpPr>
            <a:cxnSpLocks/>
            <a:stCxn id="198" idx="2"/>
            <a:endCxn id="204" idx="2"/>
          </p:cNvCxnSpPr>
          <p:nvPr/>
        </p:nvCxnSpPr>
        <p:spPr>
          <a:xfrm rot="10800000">
            <a:off x="7181683" y="2100241"/>
            <a:ext cx="15014" cy="2128307"/>
          </a:xfrm>
          <a:prstGeom prst="curvedConnector3">
            <a:avLst>
              <a:gd name="adj1" fmla="val 1622579"/>
            </a:avLst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775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B31105E3-DA63-4B8A-AF41-4E09862AC191}"/>
                  </a:ext>
                </a:extLst>
              </p:cNvPr>
              <p:cNvSpPr txBox="1"/>
              <p:nvPr/>
            </p:nvSpPr>
            <p:spPr>
              <a:xfrm>
                <a:off x="7548" y="888159"/>
                <a:ext cx="4433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1105E3-DA63-4B8A-AF41-4E09862A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" y="888159"/>
                <a:ext cx="4433458" cy="276999"/>
              </a:xfrm>
              <a:prstGeom prst="rect">
                <a:avLst/>
              </a:prstGeom>
              <a:blipFill>
                <a:blip r:embed="rId3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4B685489-3FC5-4C70-9ABE-67CE941B7A12}"/>
                  </a:ext>
                </a:extLst>
              </p:cNvPr>
              <p:cNvSpPr txBox="1"/>
              <p:nvPr/>
            </p:nvSpPr>
            <p:spPr>
              <a:xfrm>
                <a:off x="162494" y="-49628"/>
                <a:ext cx="4354269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𝑝𝑙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𝑝𝑙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85489-3FC5-4C70-9ABE-67CE941B7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4" y="-49628"/>
                <a:ext cx="4354269" cy="584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xmlns="" id="{7CAC9F89-6D6D-499B-914C-5E7631672E70}"/>
                  </a:ext>
                </a:extLst>
              </p:cNvPr>
              <p:cNvSpPr txBox="1"/>
              <p:nvPr/>
            </p:nvSpPr>
            <p:spPr>
              <a:xfrm>
                <a:off x="2855136" y="3628516"/>
                <a:ext cx="18900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Posterior(t):</a:t>
                </a:r>
              </a:p>
              <a:p>
                <a:pPr algn="ctr"/>
                <a:r>
                  <a:rPr lang="en-CA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𝑝𝑙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7CAC9F89-6D6D-499B-914C-5E7631672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136" y="3628516"/>
                <a:ext cx="1890005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xmlns="" id="{D114EE9F-150F-4438-8145-C1E3E7C3F140}"/>
                  </a:ext>
                </a:extLst>
              </p:cNvPr>
              <p:cNvSpPr txBox="1"/>
              <p:nvPr/>
            </p:nvSpPr>
            <p:spPr>
              <a:xfrm>
                <a:off x="3036324" y="5277567"/>
                <a:ext cx="1527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Generator(t):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D114EE9F-150F-4438-8145-C1E3E7C3F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324" y="5277567"/>
                <a:ext cx="1527627" cy="646331"/>
              </a:xfrm>
              <a:prstGeom prst="rect">
                <a:avLst/>
              </a:prstGeom>
              <a:blipFill>
                <a:blip r:embed="rId6"/>
                <a:stretch>
                  <a:fillRect t="-5660" b="-28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xmlns="" id="{F8378257-5C65-4B25-8F13-BA7A1D873E09}"/>
                  </a:ext>
                </a:extLst>
              </p:cNvPr>
              <p:cNvSpPr/>
              <p:nvPr/>
            </p:nvSpPr>
            <p:spPr>
              <a:xfrm>
                <a:off x="3084464" y="2086342"/>
                <a:ext cx="13369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dirty="0" smtClean="0"/>
                        <m:t>Prior</m:t>
                      </m:r>
                      <m:r>
                        <m:rPr>
                          <m:nor/>
                        </m:rPr>
                        <a:rPr lang="en-CA" b="0" i="0" dirty="0" smtClean="0"/>
                        <m:t>(</m:t>
                      </m:r>
                      <m:r>
                        <m:rPr>
                          <m:nor/>
                        </m:rPr>
                        <a:rPr lang="en-CA" b="0" i="0" dirty="0" smtClean="0"/>
                        <m:t>t</m:t>
                      </m:r>
                      <m:r>
                        <m:rPr>
                          <m:nor/>
                        </m:rPr>
                        <a:rPr lang="en-CA" b="0" i="0" dirty="0" smtClean="0"/>
                        <m:t>)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F8378257-5C65-4B25-8F13-BA7A1D873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464" y="2086342"/>
                <a:ext cx="133696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xmlns="" id="{1EC336CF-DDB1-454C-A0CA-FDF30CA13549}"/>
                  </a:ext>
                </a:extLst>
              </p:cNvPr>
              <p:cNvSpPr/>
              <p:nvPr/>
            </p:nvSpPr>
            <p:spPr>
              <a:xfrm>
                <a:off x="5146501" y="2110054"/>
                <a:ext cx="540000" cy="540000"/>
              </a:xfrm>
              <a:prstGeom prst="ellipse">
                <a:avLst/>
              </a:prstGeom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EC336CF-DDB1-454C-A0CA-FDF30CA13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501" y="2110054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prstDash val="dash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1A776D3C-7EA0-4ECD-AF21-AF2E513EB8EF}"/>
                  </a:ext>
                </a:extLst>
              </p:cNvPr>
              <p:cNvSpPr/>
              <p:nvPr/>
            </p:nvSpPr>
            <p:spPr>
              <a:xfrm>
                <a:off x="5146501" y="3853841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pl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A776D3C-7EA0-4ECD-AF21-AF2E513EB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501" y="3853841"/>
                <a:ext cx="540000" cy="54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xmlns="" id="{0014FBA2-0531-4470-BDB7-BE48E8CB18F7}"/>
                  </a:ext>
                </a:extLst>
              </p:cNvPr>
              <p:cNvSpPr/>
              <p:nvPr/>
            </p:nvSpPr>
            <p:spPr>
              <a:xfrm>
                <a:off x="6301852" y="2109324"/>
                <a:ext cx="557408" cy="540000"/>
              </a:xfrm>
              <a:prstGeom prst="ellipse">
                <a:avLst/>
              </a:prstGeom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014FBA2-0531-4470-BDB7-BE48E8CB1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852" y="2109324"/>
                <a:ext cx="557408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prstDash val="dash"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xmlns="" id="{3F6EAFAF-D4FD-4085-8E4E-848ACC932D00}"/>
                  </a:ext>
                </a:extLst>
              </p:cNvPr>
              <p:cNvSpPr/>
              <p:nvPr/>
            </p:nvSpPr>
            <p:spPr>
              <a:xfrm>
                <a:off x="6327615" y="3853841"/>
                <a:ext cx="531645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6EAFAF-D4FD-4085-8E4E-848ACC9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15" y="3853841"/>
                <a:ext cx="531645" cy="540000"/>
              </a:xfrm>
              <a:prstGeom prst="ellipse">
                <a:avLst/>
              </a:prstGeom>
              <a:blipFill>
                <a:blip r:embed="rId11"/>
                <a:stretch>
                  <a:fillRect l="-7778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38E4716A-55F4-434C-BF6A-07A73C81FAA6}"/>
              </a:ext>
            </a:extLst>
          </p:cNvPr>
          <p:cNvCxnSpPr>
            <a:cxnSpLocks/>
            <a:stCxn id="58" idx="2"/>
            <a:endCxn id="56" idx="6"/>
          </p:cNvCxnSpPr>
          <p:nvPr/>
        </p:nvCxnSpPr>
        <p:spPr>
          <a:xfrm flipH="1">
            <a:off x="5686501" y="2379324"/>
            <a:ext cx="615351" cy="73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69515657-259C-4D11-BB66-67641655160D}"/>
              </a:ext>
            </a:extLst>
          </p:cNvPr>
          <p:cNvCxnSpPr>
            <a:cxnSpLocks/>
            <a:stCxn id="60" idx="2"/>
            <a:endCxn id="57" idx="6"/>
          </p:cNvCxnSpPr>
          <p:nvPr/>
        </p:nvCxnSpPr>
        <p:spPr>
          <a:xfrm flipH="1">
            <a:off x="5686501" y="4123841"/>
            <a:ext cx="641114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xmlns="" id="{0F218623-FD34-45DF-AC96-4CB54B3EF75E}"/>
                  </a:ext>
                </a:extLst>
              </p:cNvPr>
              <p:cNvSpPr/>
              <p:nvPr/>
            </p:nvSpPr>
            <p:spPr>
              <a:xfrm>
                <a:off x="6327615" y="623657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pl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F218623-FD34-45DF-AC96-4CB54B3EF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15" y="6236576"/>
                <a:ext cx="540000" cy="54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xmlns="" id="{B092BFF5-359C-48F0-84C5-9AE9F65A9BD0}"/>
                  </a:ext>
                </a:extLst>
              </p:cNvPr>
              <p:cNvSpPr/>
              <p:nvPr/>
            </p:nvSpPr>
            <p:spPr>
              <a:xfrm>
                <a:off x="6327615" y="548399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092BFF5-359C-48F0-84C5-9AE9F65A9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15" y="5483996"/>
                <a:ext cx="540000" cy="54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0F1C1CE3-B7F3-4FA2-9E85-6AF801972819}"/>
              </a:ext>
            </a:extLst>
          </p:cNvPr>
          <p:cNvCxnSpPr>
            <a:cxnSpLocks/>
            <a:stCxn id="97" idx="4"/>
            <a:endCxn id="94" idx="0"/>
          </p:cNvCxnSpPr>
          <p:nvPr/>
        </p:nvCxnSpPr>
        <p:spPr>
          <a:xfrm>
            <a:off x="6597615" y="6023996"/>
            <a:ext cx="0" cy="2125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xmlns="" id="{7A197AF3-9339-4C0D-9C88-65CA3DCDEFC1}"/>
              </a:ext>
            </a:extLst>
          </p:cNvPr>
          <p:cNvCxnSpPr>
            <a:cxnSpLocks/>
            <a:stCxn id="160" idx="4"/>
            <a:endCxn id="60" idx="0"/>
          </p:cNvCxnSpPr>
          <p:nvPr/>
        </p:nvCxnSpPr>
        <p:spPr>
          <a:xfrm flipH="1">
            <a:off x="6593438" y="3667162"/>
            <a:ext cx="406" cy="1866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xmlns="" id="{B8BE47E5-E419-4555-BBE1-0D77BBCA9EA2}"/>
              </a:ext>
            </a:extLst>
          </p:cNvPr>
          <p:cNvCxnSpPr>
            <a:cxnSpLocks/>
            <a:stCxn id="56" idx="4"/>
            <a:endCxn id="57" idx="0"/>
          </p:cNvCxnSpPr>
          <p:nvPr/>
        </p:nvCxnSpPr>
        <p:spPr>
          <a:xfrm>
            <a:off x="5416501" y="2650054"/>
            <a:ext cx="0" cy="1203787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42">
            <a:extLst>
              <a:ext uri="{FF2B5EF4-FFF2-40B4-BE49-F238E27FC236}">
                <a16:creationId xmlns:a16="http://schemas.microsoft.com/office/drawing/2014/main" xmlns="" id="{C939E325-2C4F-4A39-B318-99CED3B50FB9}"/>
              </a:ext>
            </a:extLst>
          </p:cNvPr>
          <p:cNvSpPr/>
          <p:nvPr/>
        </p:nvSpPr>
        <p:spPr>
          <a:xfrm>
            <a:off x="4872821" y="3068091"/>
            <a:ext cx="2367542" cy="1973143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xmlns="" id="{6620A277-9ACB-48D4-AFD4-65608C16E4CE}"/>
              </a:ext>
            </a:extLst>
          </p:cNvPr>
          <p:cNvCxnSpPr>
            <a:cxnSpLocks/>
            <a:stCxn id="57" idx="4"/>
            <a:endCxn id="97" idx="0"/>
          </p:cNvCxnSpPr>
          <p:nvPr/>
        </p:nvCxnSpPr>
        <p:spPr>
          <a:xfrm>
            <a:off x="5416501" y="4393841"/>
            <a:ext cx="1181114" cy="109015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D348FBCC-9524-45AA-B7FF-27A78E65CECA}"/>
                  </a:ext>
                </a:extLst>
              </p:cNvPr>
              <p:cNvSpPr txBox="1"/>
              <p:nvPr/>
            </p:nvSpPr>
            <p:spPr>
              <a:xfrm>
                <a:off x="4994582" y="4649029"/>
                <a:ext cx="772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CA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𝑝𝑙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48FBCC-9524-45AA-B7FF-27A78E65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582" y="4649029"/>
                <a:ext cx="772969" cy="276999"/>
              </a:xfrm>
              <a:prstGeom prst="rect">
                <a:avLst/>
              </a:prstGeom>
              <a:blipFill>
                <a:blip r:embed="rId14"/>
                <a:stretch>
                  <a:fillRect l="-6299" t="-4444" r="-1102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xmlns="" id="{DE290BA8-C411-4980-9AE3-FA3E74C99A53}"/>
                  </a:ext>
                </a:extLst>
              </p:cNvPr>
              <p:cNvSpPr/>
              <p:nvPr/>
            </p:nvSpPr>
            <p:spPr>
              <a:xfrm>
                <a:off x="4873005" y="3164546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b="1" i="0" dirty="0" smtClean="0">
                          <a:solidFill>
                            <a:srgbClr val="0070C0"/>
                          </a:solidFill>
                        </a:rPr>
                        <m:t>KLD</m:t>
                      </m:r>
                    </m:oMath>
                  </m:oMathPara>
                </a14:m>
                <a:endParaRPr lang="en-CA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E290BA8-C411-4980-9AE3-FA3E74C99A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005" y="3164546"/>
                <a:ext cx="60785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xmlns="" id="{12965653-5918-4963-B56D-51C9E99CCEFF}"/>
                  </a:ext>
                </a:extLst>
              </p:cNvPr>
              <p:cNvSpPr/>
              <p:nvPr/>
            </p:nvSpPr>
            <p:spPr>
              <a:xfrm>
                <a:off x="6323844" y="3127162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𝑃𝑙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12965653-5918-4963-B56D-51C9E99CC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844" y="3127162"/>
                <a:ext cx="540000" cy="54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Arrow: Right 160">
            <a:extLst>
              <a:ext uri="{FF2B5EF4-FFF2-40B4-BE49-F238E27FC236}">
                <a16:creationId xmlns:a16="http://schemas.microsoft.com/office/drawing/2014/main" xmlns="" id="{BCF3AA15-38F3-43E2-9CE2-68AF27A323B1}"/>
              </a:ext>
            </a:extLst>
          </p:cNvPr>
          <p:cNvSpPr/>
          <p:nvPr/>
        </p:nvSpPr>
        <p:spPr>
          <a:xfrm rot="5400000">
            <a:off x="8040422" y="3422335"/>
            <a:ext cx="72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2" name="Arrow: Right 161">
            <a:extLst>
              <a:ext uri="{FF2B5EF4-FFF2-40B4-BE49-F238E27FC236}">
                <a16:creationId xmlns:a16="http://schemas.microsoft.com/office/drawing/2014/main" xmlns="" id="{A0D76479-070D-4F33-9019-A2E45008A0A8}"/>
              </a:ext>
            </a:extLst>
          </p:cNvPr>
          <p:cNvSpPr/>
          <p:nvPr/>
        </p:nvSpPr>
        <p:spPr>
          <a:xfrm rot="13558069">
            <a:off x="6525037" y="3205302"/>
            <a:ext cx="1836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xmlns="" id="{EB6E49BA-77F6-4439-9383-8A16F661D748}"/>
                  </a:ext>
                </a:extLst>
              </p:cNvPr>
              <p:cNvSpPr/>
              <p:nvPr/>
            </p:nvSpPr>
            <p:spPr>
              <a:xfrm>
                <a:off x="8048323" y="3853841"/>
                <a:ext cx="729687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323" y="3853841"/>
                <a:ext cx="729687" cy="54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Arrow: Right 166">
            <a:extLst>
              <a:ext uri="{FF2B5EF4-FFF2-40B4-BE49-F238E27FC236}">
                <a16:creationId xmlns:a16="http://schemas.microsoft.com/office/drawing/2014/main" xmlns="" id="{3BBF754B-6AF4-4670-AA07-C2B03ECD4C77}"/>
              </a:ext>
            </a:extLst>
          </p:cNvPr>
          <p:cNvSpPr/>
          <p:nvPr/>
        </p:nvSpPr>
        <p:spPr>
          <a:xfrm rot="10800000">
            <a:off x="6888285" y="4074581"/>
            <a:ext cx="1116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xmlns="" id="{6A5A36DF-905D-4723-B8A2-91327757D28C}"/>
                  </a:ext>
                </a:extLst>
              </p:cNvPr>
              <p:cNvSpPr/>
              <p:nvPr/>
            </p:nvSpPr>
            <p:spPr>
              <a:xfrm>
                <a:off x="8137005" y="548399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6A5A36DF-905D-4723-B8A2-91327757D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005" y="5483996"/>
                <a:ext cx="540000" cy="540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xmlns="" id="{39DB0258-7871-42A2-BE42-42F1DF357B2B}"/>
                  </a:ext>
                </a:extLst>
              </p:cNvPr>
              <p:cNvSpPr/>
              <p:nvPr/>
            </p:nvSpPr>
            <p:spPr>
              <a:xfrm>
                <a:off x="8065573" y="2530460"/>
                <a:ext cx="641005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9DB0258-7871-42A2-BE42-42F1DF357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573" y="2530460"/>
                <a:ext cx="641005" cy="5400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Arrow: Right 188">
            <a:extLst>
              <a:ext uri="{FF2B5EF4-FFF2-40B4-BE49-F238E27FC236}">
                <a16:creationId xmlns:a16="http://schemas.microsoft.com/office/drawing/2014/main" xmlns="" id="{1C136604-D419-4CAE-B638-7D6F2CC2C22A}"/>
              </a:ext>
            </a:extLst>
          </p:cNvPr>
          <p:cNvSpPr/>
          <p:nvPr/>
        </p:nvSpPr>
        <p:spPr>
          <a:xfrm rot="5400000">
            <a:off x="7896422" y="4890983"/>
            <a:ext cx="100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0" name="Arrow: Right 189">
            <a:extLst>
              <a:ext uri="{FF2B5EF4-FFF2-40B4-BE49-F238E27FC236}">
                <a16:creationId xmlns:a16="http://schemas.microsoft.com/office/drawing/2014/main" xmlns="" id="{EFD99DE3-D974-4A99-BA1E-D1A0345147F4}"/>
              </a:ext>
            </a:extLst>
          </p:cNvPr>
          <p:cNvSpPr/>
          <p:nvPr/>
        </p:nvSpPr>
        <p:spPr>
          <a:xfrm rot="5400000">
            <a:off x="8066522" y="6340591"/>
            <a:ext cx="64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0" name="Arrow: Right 209">
            <a:extLst>
              <a:ext uri="{FF2B5EF4-FFF2-40B4-BE49-F238E27FC236}">
                <a16:creationId xmlns:a16="http://schemas.microsoft.com/office/drawing/2014/main" xmlns="" id="{09CDC51F-C2C0-45D3-A0A3-B5CBF58CE9CC}"/>
              </a:ext>
            </a:extLst>
          </p:cNvPr>
          <p:cNvSpPr/>
          <p:nvPr/>
        </p:nvSpPr>
        <p:spPr>
          <a:xfrm rot="2411597">
            <a:off x="6568703" y="4907885"/>
            <a:ext cx="1836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8" name="Arrow: Right 217">
            <a:extLst>
              <a:ext uri="{FF2B5EF4-FFF2-40B4-BE49-F238E27FC236}">
                <a16:creationId xmlns:a16="http://schemas.microsoft.com/office/drawing/2014/main" xmlns="" id="{B91C9021-D31C-4694-B5EB-A0EEC5872F87}"/>
              </a:ext>
            </a:extLst>
          </p:cNvPr>
          <p:cNvSpPr/>
          <p:nvPr/>
        </p:nvSpPr>
        <p:spPr>
          <a:xfrm rot="5400000">
            <a:off x="8136868" y="2218889"/>
            <a:ext cx="46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xmlns="" id="{0FE16C7D-5359-4F41-9DFF-BAD61F2795F7}"/>
              </a:ext>
            </a:extLst>
          </p:cNvPr>
          <p:cNvSpPr/>
          <p:nvPr/>
        </p:nvSpPr>
        <p:spPr>
          <a:xfrm rot="13558069">
            <a:off x="6788503" y="2577842"/>
            <a:ext cx="10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AAF71F00-3CD9-4A96-A7F9-8C492B978F1D}"/>
              </a:ext>
            </a:extLst>
          </p:cNvPr>
          <p:cNvCxnSpPr>
            <a:cxnSpLocks/>
            <a:stCxn id="164" idx="3"/>
            <a:endCxn id="97" idx="0"/>
          </p:cNvCxnSpPr>
          <p:nvPr/>
        </p:nvCxnSpPr>
        <p:spPr>
          <a:xfrm flipH="1">
            <a:off x="6597615" y="4314760"/>
            <a:ext cx="1557568" cy="116923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82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42">
            <a:extLst>
              <a:ext uri="{FF2B5EF4-FFF2-40B4-BE49-F238E27FC236}">
                <a16:creationId xmlns:a16="http://schemas.microsoft.com/office/drawing/2014/main" xmlns="" id="{C939E325-2C4F-4A39-B318-99CED3B50FB9}"/>
              </a:ext>
            </a:extLst>
          </p:cNvPr>
          <p:cNvSpPr/>
          <p:nvPr/>
        </p:nvSpPr>
        <p:spPr>
          <a:xfrm>
            <a:off x="5494330" y="2768342"/>
            <a:ext cx="1632934" cy="308363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ounded Rectangle 42">
            <a:extLst>
              <a:ext uri="{FF2B5EF4-FFF2-40B4-BE49-F238E27FC236}">
                <a16:creationId xmlns:a16="http://schemas.microsoft.com/office/drawing/2014/main" xmlns="" id="{C939E325-2C4F-4A39-B318-99CED3B50FB9}"/>
              </a:ext>
            </a:extLst>
          </p:cNvPr>
          <p:cNvSpPr/>
          <p:nvPr/>
        </p:nvSpPr>
        <p:spPr>
          <a:xfrm>
            <a:off x="5555239" y="2827244"/>
            <a:ext cx="1686219" cy="3137656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ounded Rectangle 42">
            <a:extLst>
              <a:ext uri="{FF2B5EF4-FFF2-40B4-BE49-F238E27FC236}">
                <a16:creationId xmlns:a16="http://schemas.microsoft.com/office/drawing/2014/main" xmlns="" id="{C939E325-2C4F-4A39-B318-99CED3B50FB9}"/>
              </a:ext>
            </a:extLst>
          </p:cNvPr>
          <p:cNvSpPr/>
          <p:nvPr/>
        </p:nvSpPr>
        <p:spPr>
          <a:xfrm>
            <a:off x="5633884" y="2886146"/>
            <a:ext cx="1710813" cy="3088188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1A776D3C-7EA0-4ECD-AF21-AF2E513EB8EF}"/>
                  </a:ext>
                </a:extLst>
              </p:cNvPr>
              <p:cNvSpPr/>
              <p:nvPr/>
            </p:nvSpPr>
            <p:spPr>
              <a:xfrm>
                <a:off x="6493532" y="3170345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i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A776D3C-7EA0-4ECD-AF21-AF2E513EB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532" y="3170345"/>
                <a:ext cx="540000" cy="540000"/>
              </a:xfrm>
              <a:prstGeom prst="ellipse">
                <a:avLst/>
              </a:prstGeom>
              <a:blipFill rotWithShape="0">
                <a:blip r:embed="rId3"/>
                <a:stretch>
                  <a:fillRect l="-8696" t="-46739" b="-63043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xmlns="" id="{3F6EAFAF-D4FD-4085-8E4E-848ACC932D00}"/>
                  </a:ext>
                </a:extLst>
              </p:cNvPr>
              <p:cNvSpPr/>
              <p:nvPr/>
            </p:nvSpPr>
            <p:spPr>
              <a:xfrm>
                <a:off x="6498202" y="1663326"/>
                <a:ext cx="531645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F6EAFAF-D4FD-4085-8E4E-848ACC9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202" y="1663326"/>
                <a:ext cx="531645" cy="540000"/>
              </a:xfrm>
              <a:prstGeom prst="ellipse">
                <a:avLst/>
              </a:prstGeom>
              <a:blipFill rotWithShape="0">
                <a:blip r:embed="rId4"/>
                <a:stretch>
                  <a:fillRect l="-111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69515657-259C-4D11-BB66-67641655160D}"/>
              </a:ext>
            </a:extLst>
          </p:cNvPr>
          <p:cNvCxnSpPr>
            <a:cxnSpLocks/>
            <a:stCxn id="60" idx="4"/>
            <a:endCxn id="57" idx="0"/>
          </p:cNvCxnSpPr>
          <p:nvPr/>
        </p:nvCxnSpPr>
        <p:spPr>
          <a:xfrm flipH="1">
            <a:off x="6763532" y="2203326"/>
            <a:ext cx="493" cy="96701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xmlns="" id="{0F218623-FD34-45DF-AC96-4CB54B3EF75E}"/>
                  </a:ext>
                </a:extLst>
              </p:cNvPr>
              <p:cNvSpPr/>
              <p:nvPr/>
            </p:nvSpPr>
            <p:spPr>
              <a:xfrm>
                <a:off x="6489847" y="5311980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pl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F218623-FD34-45DF-AC96-4CB54B3EF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847" y="5311980"/>
                <a:ext cx="540000" cy="540000"/>
              </a:xfrm>
              <a:prstGeom prst="ellipse">
                <a:avLst/>
              </a:prstGeom>
              <a:blipFill rotWithShape="0">
                <a:blip r:embed="rId5"/>
                <a:stretch>
                  <a:fillRect l="-18681" t="-46739" b="-63043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xmlns="" id="{B092BFF5-359C-48F0-84C5-9AE9F65A9BD0}"/>
                  </a:ext>
                </a:extLst>
              </p:cNvPr>
              <p:cNvSpPr/>
              <p:nvPr/>
            </p:nvSpPr>
            <p:spPr>
              <a:xfrm>
                <a:off x="6489847" y="4407364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092BFF5-359C-48F0-84C5-9AE9F65A9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847" y="4407364"/>
                <a:ext cx="540000" cy="5400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0F1C1CE3-B7F3-4FA2-9E85-6AF801972819}"/>
              </a:ext>
            </a:extLst>
          </p:cNvPr>
          <p:cNvCxnSpPr>
            <a:cxnSpLocks/>
            <a:stCxn id="97" idx="4"/>
            <a:endCxn id="94" idx="0"/>
          </p:cNvCxnSpPr>
          <p:nvPr/>
        </p:nvCxnSpPr>
        <p:spPr>
          <a:xfrm>
            <a:off x="6759847" y="4947364"/>
            <a:ext cx="0" cy="36461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xmlns="" id="{6620A277-9ACB-48D4-AFD4-65608C16E4CE}"/>
              </a:ext>
            </a:extLst>
          </p:cNvPr>
          <p:cNvCxnSpPr>
            <a:cxnSpLocks/>
            <a:stCxn id="57" idx="4"/>
            <a:endCxn id="97" idx="0"/>
          </p:cNvCxnSpPr>
          <p:nvPr/>
        </p:nvCxnSpPr>
        <p:spPr>
          <a:xfrm flipH="1">
            <a:off x="6759847" y="3710345"/>
            <a:ext cx="3685" cy="69701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D348FBCC-9524-45AA-B7FF-27A78E65CECA}"/>
                  </a:ext>
                </a:extLst>
              </p:cNvPr>
              <p:cNvSpPr txBox="1"/>
              <p:nvPr/>
            </p:nvSpPr>
            <p:spPr>
              <a:xfrm>
                <a:off x="5642086" y="3664580"/>
                <a:ext cx="86480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b="0" dirty="0" smtClean="0"/>
                  <a:t>For</a:t>
                </a:r>
                <a:r>
                  <a:rPr lang="zh-CN" alt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algn="ctr"/>
                <a:r>
                  <a:rPr lang="en-US" altLang="zh-CN" dirty="0"/>
                  <a:t>r</a:t>
                </a:r>
                <a:r>
                  <a:rPr lang="en-US" altLang="zh-CN" dirty="0" smtClean="0"/>
                  <a:t>ange</a:t>
                </a:r>
              </a:p>
              <a:p>
                <a:pPr algn="ctr"/>
                <a:r>
                  <a:rPr lang="en-US" altLang="zh-CN" dirty="0"/>
                  <a:t>[</a:t>
                </a:r>
                <a:r>
                  <a:rPr lang="en-US" altLang="zh-CN" dirty="0" smtClean="0"/>
                  <a:t>0,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)</a:t>
                </a:r>
                <a:endParaRPr lang="en-CA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348FBCC-9524-45AA-B7FF-27A78E65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086" y="3664580"/>
                <a:ext cx="864800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5674" t="-9559" r="-4965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xmlns="" id="{EB6E49BA-77F6-4439-9383-8A16F661D748}"/>
                  </a:ext>
                </a:extLst>
              </p:cNvPr>
              <p:cNvSpPr/>
              <p:nvPr/>
            </p:nvSpPr>
            <p:spPr>
              <a:xfrm>
                <a:off x="7928981" y="1663326"/>
                <a:ext cx="540000" cy="540000"/>
              </a:xfrm>
              <a:prstGeom prst="ellipse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981" y="1663326"/>
                <a:ext cx="540000" cy="5400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xmlns="" id="{EB6E49BA-77F6-4439-9383-8A16F661D748}"/>
                  </a:ext>
                </a:extLst>
              </p:cNvPr>
              <p:cNvSpPr/>
              <p:nvPr/>
            </p:nvSpPr>
            <p:spPr>
              <a:xfrm>
                <a:off x="7928981" y="2576341"/>
                <a:ext cx="540000" cy="540000"/>
              </a:xfrm>
              <a:prstGeom prst="ellipse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981" y="2576341"/>
                <a:ext cx="540000" cy="5400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xmlns="" id="{EB6E49BA-77F6-4439-9383-8A16F661D748}"/>
                  </a:ext>
                </a:extLst>
              </p:cNvPr>
              <p:cNvSpPr/>
              <p:nvPr/>
            </p:nvSpPr>
            <p:spPr>
              <a:xfrm>
                <a:off x="9112134" y="2576341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134" y="2576341"/>
                <a:ext cx="540000" cy="5400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xmlns="" id="{EB6E49BA-77F6-4439-9383-8A16F661D748}"/>
                  </a:ext>
                </a:extLst>
              </p:cNvPr>
              <p:cNvSpPr/>
              <p:nvPr/>
            </p:nvSpPr>
            <p:spPr>
              <a:xfrm>
                <a:off x="9112134" y="166332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134" y="1663326"/>
                <a:ext cx="540000" cy="540000"/>
              </a:xfrm>
              <a:prstGeom prst="ellipse">
                <a:avLst/>
              </a:prstGeom>
              <a:blipFill rotWithShape="0">
                <a:blip r:embed="rId11"/>
                <a:stretch>
                  <a:fillRect l="-989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xmlns="" id="{69515657-259C-4D11-BB66-67641655160D}"/>
              </a:ext>
            </a:extLst>
          </p:cNvPr>
          <p:cNvCxnSpPr>
            <a:cxnSpLocks/>
            <a:stCxn id="164" idx="2"/>
            <a:endCxn id="60" idx="6"/>
          </p:cNvCxnSpPr>
          <p:nvPr/>
        </p:nvCxnSpPr>
        <p:spPr>
          <a:xfrm flipH="1">
            <a:off x="7029847" y="1933326"/>
            <a:ext cx="89913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xmlns="" id="{69515657-259C-4D11-BB66-67641655160D}"/>
              </a:ext>
            </a:extLst>
          </p:cNvPr>
          <p:cNvCxnSpPr>
            <a:cxnSpLocks/>
            <a:stCxn id="120" idx="2"/>
            <a:endCxn id="164" idx="6"/>
          </p:cNvCxnSpPr>
          <p:nvPr/>
        </p:nvCxnSpPr>
        <p:spPr>
          <a:xfrm flipH="1">
            <a:off x="8468981" y="1933326"/>
            <a:ext cx="64315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xmlns="" id="{69515657-259C-4D11-BB66-67641655160D}"/>
              </a:ext>
            </a:extLst>
          </p:cNvPr>
          <p:cNvCxnSpPr>
            <a:cxnSpLocks/>
            <a:stCxn id="119" idx="1"/>
            <a:endCxn id="164" idx="5"/>
          </p:cNvCxnSpPr>
          <p:nvPr/>
        </p:nvCxnSpPr>
        <p:spPr>
          <a:xfrm flipH="1" flipV="1">
            <a:off x="8389900" y="2124245"/>
            <a:ext cx="801315" cy="53117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xmlns="" id="{69515657-259C-4D11-BB66-67641655160D}"/>
              </a:ext>
            </a:extLst>
          </p:cNvPr>
          <p:cNvCxnSpPr>
            <a:cxnSpLocks/>
            <a:stCxn id="113" idx="1"/>
            <a:endCxn id="60" idx="5"/>
          </p:cNvCxnSpPr>
          <p:nvPr/>
        </p:nvCxnSpPr>
        <p:spPr>
          <a:xfrm flipH="1" flipV="1">
            <a:off x="6951989" y="2124245"/>
            <a:ext cx="1056073" cy="53117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xmlns="" id="{69515657-259C-4D11-BB66-67641655160D}"/>
              </a:ext>
            </a:extLst>
          </p:cNvPr>
          <p:cNvCxnSpPr>
            <a:cxnSpLocks/>
            <a:stCxn id="164" idx="3"/>
            <a:endCxn id="97" idx="7"/>
          </p:cNvCxnSpPr>
          <p:nvPr/>
        </p:nvCxnSpPr>
        <p:spPr>
          <a:xfrm flipH="1">
            <a:off x="6950766" y="2124245"/>
            <a:ext cx="1057296" cy="23622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xmlns="" id="{69515657-259C-4D11-BB66-67641655160D}"/>
              </a:ext>
            </a:extLst>
          </p:cNvPr>
          <p:cNvCxnSpPr>
            <a:cxnSpLocks/>
            <a:stCxn id="113" idx="4"/>
            <a:endCxn id="97" idx="6"/>
          </p:cNvCxnSpPr>
          <p:nvPr/>
        </p:nvCxnSpPr>
        <p:spPr>
          <a:xfrm flipH="1">
            <a:off x="7029847" y="3116341"/>
            <a:ext cx="1169134" cy="156102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42">
            <a:extLst>
              <a:ext uri="{FF2B5EF4-FFF2-40B4-BE49-F238E27FC236}">
                <a16:creationId xmlns:a16="http://schemas.microsoft.com/office/drawing/2014/main" xmlns="" id="{C939E325-2C4F-4A39-B318-99CED3B50FB9}"/>
              </a:ext>
            </a:extLst>
          </p:cNvPr>
          <p:cNvSpPr/>
          <p:nvPr/>
        </p:nvSpPr>
        <p:spPr>
          <a:xfrm>
            <a:off x="7805616" y="3846246"/>
            <a:ext cx="2120049" cy="2128088"/>
          </a:xfrm>
          <a:prstGeom prst="roundRect">
            <a:avLst/>
          </a:prstGeom>
          <a:noFill/>
          <a:ln w="1905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xmlns="" id="{EB6E49BA-77F6-4439-9383-8A16F661D748}"/>
                  </a:ext>
                </a:extLst>
              </p:cNvPr>
              <p:cNvSpPr/>
              <p:nvPr/>
            </p:nvSpPr>
            <p:spPr>
              <a:xfrm>
                <a:off x="8011469" y="5306558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469" y="5306558"/>
                <a:ext cx="540000" cy="540000"/>
              </a:xfrm>
              <a:prstGeom prst="ellipse">
                <a:avLst/>
              </a:prstGeom>
              <a:blipFill rotWithShape="0">
                <a:blip r:embed="rId12"/>
                <a:stretch>
                  <a:fillRect l="-869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xmlns="" id="{EB6E49BA-77F6-4439-9383-8A16F661D748}"/>
                  </a:ext>
                </a:extLst>
              </p:cNvPr>
              <p:cNvSpPr/>
              <p:nvPr/>
            </p:nvSpPr>
            <p:spPr>
              <a:xfrm>
                <a:off x="7928981" y="4397905"/>
                <a:ext cx="66076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981" y="4397905"/>
                <a:ext cx="660760" cy="540000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xmlns="" id="{EB6E49BA-77F6-4439-9383-8A16F661D748}"/>
                  </a:ext>
                </a:extLst>
              </p:cNvPr>
              <p:cNvSpPr/>
              <p:nvPr/>
            </p:nvSpPr>
            <p:spPr>
              <a:xfrm>
                <a:off x="9112134" y="4375314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134" y="4375314"/>
                <a:ext cx="540000" cy="5400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xmlns="" id="{1A776D3C-7EA0-4ECD-AF21-AF2E513EB8EF}"/>
                  </a:ext>
                </a:extLst>
              </p:cNvPr>
              <p:cNvSpPr/>
              <p:nvPr/>
            </p:nvSpPr>
            <p:spPr>
              <a:xfrm>
                <a:off x="9112134" y="5296170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pl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A776D3C-7EA0-4ECD-AF21-AF2E513EB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134" y="5296170"/>
                <a:ext cx="540000" cy="540000"/>
              </a:xfrm>
              <a:prstGeom prst="ellipse">
                <a:avLst/>
              </a:prstGeom>
              <a:blipFill rotWithShape="0">
                <a:blip r:embed="rId14"/>
                <a:stretch>
                  <a:fillRect l="-18681" t="-49451" b="-6263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xmlns="" id="{69515657-259C-4D11-BB66-67641655160D}"/>
              </a:ext>
            </a:extLst>
          </p:cNvPr>
          <p:cNvCxnSpPr>
            <a:cxnSpLocks/>
            <a:stCxn id="163" idx="2"/>
            <a:endCxn id="158" idx="6"/>
          </p:cNvCxnSpPr>
          <p:nvPr/>
        </p:nvCxnSpPr>
        <p:spPr>
          <a:xfrm flipH="1">
            <a:off x="8589741" y="4645314"/>
            <a:ext cx="522393" cy="2259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xmlns="" id="{69515657-259C-4D11-BB66-67641655160D}"/>
              </a:ext>
            </a:extLst>
          </p:cNvPr>
          <p:cNvCxnSpPr>
            <a:cxnSpLocks/>
            <a:stCxn id="157" idx="0"/>
            <a:endCxn id="158" idx="4"/>
          </p:cNvCxnSpPr>
          <p:nvPr/>
        </p:nvCxnSpPr>
        <p:spPr>
          <a:xfrm flipH="1" flipV="1">
            <a:off x="8259361" y="4937905"/>
            <a:ext cx="22108" cy="3686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xmlns="" id="{69515657-259C-4D11-BB66-67641655160D}"/>
              </a:ext>
            </a:extLst>
          </p:cNvPr>
          <p:cNvCxnSpPr>
            <a:cxnSpLocks/>
            <a:stCxn id="165" idx="1"/>
            <a:endCxn id="158" idx="5"/>
          </p:cNvCxnSpPr>
          <p:nvPr/>
        </p:nvCxnSpPr>
        <p:spPr>
          <a:xfrm flipH="1" flipV="1">
            <a:off x="8492975" y="4858824"/>
            <a:ext cx="698240" cy="51642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F8378257-5C65-4B25-8F13-BA7A1D873E09}"/>
              </a:ext>
            </a:extLst>
          </p:cNvPr>
          <p:cNvSpPr/>
          <p:nvPr/>
        </p:nvSpPr>
        <p:spPr>
          <a:xfrm>
            <a:off x="6273946" y="1173546"/>
            <a:ext cx="3063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altLang="zh-CN" smtClean="0"/>
              <a:t>Hierarchical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CA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F8378257-5C65-4B25-8F13-BA7A1D873E09}"/>
              </a:ext>
            </a:extLst>
          </p:cNvPr>
          <p:cNvSpPr/>
          <p:nvPr/>
        </p:nvSpPr>
        <p:spPr>
          <a:xfrm>
            <a:off x="7910346" y="3941111"/>
            <a:ext cx="19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altLang="zh-CN" dirty="0" smtClean="0"/>
              <a:t>Recurrence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866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6357042" y="44891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042" y="4489171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4" idx="0"/>
            <a:endCxn id="49" idx="4"/>
          </p:cNvCxnSpPr>
          <p:nvPr/>
        </p:nvCxnSpPr>
        <p:spPr>
          <a:xfrm flipH="1" flipV="1">
            <a:off x="5835842" y="3083713"/>
            <a:ext cx="749800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4940016" y="4489171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016" y="4489171"/>
                <a:ext cx="612021" cy="457200"/>
              </a:xfrm>
              <a:prstGeom prst="ellipse">
                <a:avLst/>
              </a:prstGeom>
              <a:blipFill>
                <a:blip r:embed="rId4"/>
                <a:stretch>
                  <a:fillRect l="-192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431514" y="148968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Probabilistic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>
              <a:xfrm>
                <a:off x="7099309" y="262651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309" y="2626512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>
              <a:xfrm>
                <a:off x="5607242" y="262651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242" y="2626512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49" idx="6"/>
            <a:endCxn id="48" idx="2"/>
          </p:cNvCxnSpPr>
          <p:nvPr/>
        </p:nvCxnSpPr>
        <p:spPr>
          <a:xfrm>
            <a:off x="6064443" y="2855112"/>
            <a:ext cx="1034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6" idx="0"/>
            <a:endCxn id="49" idx="4"/>
          </p:cNvCxnSpPr>
          <p:nvPr/>
        </p:nvCxnSpPr>
        <p:spPr>
          <a:xfrm flipV="1">
            <a:off x="5246026" y="3083713"/>
            <a:ext cx="589816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4" idx="0"/>
            <a:endCxn id="48" idx="4"/>
          </p:cNvCxnSpPr>
          <p:nvPr/>
        </p:nvCxnSpPr>
        <p:spPr>
          <a:xfrm flipV="1">
            <a:off x="6585643" y="3083713"/>
            <a:ext cx="742267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/>
              <p:cNvSpPr/>
              <p:nvPr/>
            </p:nvSpPr>
            <p:spPr>
              <a:xfrm>
                <a:off x="10828993" y="2626512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Oval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993" y="2626512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/>
              <p:cNvSpPr/>
              <p:nvPr/>
            </p:nvSpPr>
            <p:spPr>
              <a:xfrm>
                <a:off x="9673053" y="4489171"/>
                <a:ext cx="637262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Oval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3053" y="4489171"/>
                <a:ext cx="637262" cy="457200"/>
              </a:xfrm>
              <a:prstGeom prst="ellipse">
                <a:avLst/>
              </a:prstGeom>
              <a:blipFill>
                <a:blip r:embed="rId8"/>
                <a:stretch>
                  <a:fillRect l="-935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/>
              <p:cNvSpPr/>
              <p:nvPr/>
            </p:nvSpPr>
            <p:spPr>
              <a:xfrm>
                <a:off x="11804871" y="44891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Oval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871" y="4489171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/>
              <p:cNvSpPr/>
              <p:nvPr/>
            </p:nvSpPr>
            <p:spPr>
              <a:xfrm>
                <a:off x="10828993" y="44891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Oval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993" y="4489171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/>
          <p:cNvCxnSpPr>
            <a:stCxn id="73" idx="0"/>
            <a:endCxn id="68" idx="4"/>
          </p:cNvCxnSpPr>
          <p:nvPr/>
        </p:nvCxnSpPr>
        <p:spPr>
          <a:xfrm flipV="1">
            <a:off x="11057593" y="3083713"/>
            <a:ext cx="0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0" idx="0"/>
            <a:endCxn id="68" idx="4"/>
          </p:cNvCxnSpPr>
          <p:nvPr/>
        </p:nvCxnSpPr>
        <p:spPr>
          <a:xfrm flipV="1">
            <a:off x="9991685" y="3083713"/>
            <a:ext cx="1065909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2" idx="0"/>
            <a:endCxn id="68" idx="4"/>
          </p:cNvCxnSpPr>
          <p:nvPr/>
        </p:nvCxnSpPr>
        <p:spPr>
          <a:xfrm flipH="1" flipV="1">
            <a:off x="11057593" y="3083713"/>
            <a:ext cx="975878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207769" y="5122175"/>
                <a:ext cx="2071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769" y="5122175"/>
                <a:ext cx="2071688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9492993" y="1280363"/>
            <a:ext cx="276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Player Generation Model</a:t>
            </a:r>
            <a:endParaRPr lang="en-US" sz="2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431514" y="1276718"/>
            <a:ext cx="2300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State Action Generation Model</a:t>
            </a:r>
          </a:p>
        </p:txBody>
      </p:sp>
      <p:cxnSp>
        <p:nvCxnSpPr>
          <p:cNvPr id="120" name="Straight Arrow Connector 119"/>
          <p:cNvCxnSpPr>
            <a:stCxn id="86" idx="0"/>
            <a:endCxn id="48" idx="4"/>
          </p:cNvCxnSpPr>
          <p:nvPr/>
        </p:nvCxnSpPr>
        <p:spPr>
          <a:xfrm flipV="1">
            <a:off x="5246027" y="3083713"/>
            <a:ext cx="2081883" cy="14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158956" y="2189048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956" y="2189048"/>
                <a:ext cx="1407984" cy="646331"/>
              </a:xfrm>
              <a:prstGeom prst="rect">
                <a:avLst/>
              </a:prstGeom>
              <a:blipFill>
                <a:blip r:embed="rId12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749951" y="2179181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951" y="2179181"/>
                <a:ext cx="1407984" cy="646331"/>
              </a:xfrm>
              <a:prstGeom prst="rect">
                <a:avLst/>
              </a:prstGeom>
              <a:blipFill>
                <a:blip r:embed="rId13"/>
                <a:stretch>
                  <a:fillRect t="-3738" r="-207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0353601" y="2234717"/>
                <a:ext cx="14079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3601" y="2234717"/>
                <a:ext cx="1407984" cy="646331"/>
              </a:xfrm>
              <a:prstGeom prst="rect">
                <a:avLst/>
              </a:prstGeom>
              <a:blipFill>
                <a:blip r:embed="rId14"/>
                <a:stretch>
                  <a:fillRect t="-3774" r="-207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300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42">
            <a:extLst>
              <a:ext uri="{FF2B5EF4-FFF2-40B4-BE49-F238E27FC236}">
                <a16:creationId xmlns:a16="http://schemas.microsoft.com/office/drawing/2014/main" xmlns="" id="{C939E325-2C4F-4A39-B318-99CED3B50FB9}"/>
              </a:ext>
            </a:extLst>
          </p:cNvPr>
          <p:cNvSpPr/>
          <p:nvPr/>
        </p:nvSpPr>
        <p:spPr>
          <a:xfrm>
            <a:off x="5494330" y="2768342"/>
            <a:ext cx="1632934" cy="234953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ounded Rectangle 42">
            <a:extLst>
              <a:ext uri="{FF2B5EF4-FFF2-40B4-BE49-F238E27FC236}">
                <a16:creationId xmlns:a16="http://schemas.microsoft.com/office/drawing/2014/main" xmlns="" id="{C939E325-2C4F-4A39-B318-99CED3B50FB9}"/>
              </a:ext>
            </a:extLst>
          </p:cNvPr>
          <p:cNvSpPr/>
          <p:nvPr/>
        </p:nvSpPr>
        <p:spPr>
          <a:xfrm>
            <a:off x="5555239" y="2827244"/>
            <a:ext cx="1686219" cy="234953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ounded Rectangle 42">
            <a:extLst>
              <a:ext uri="{FF2B5EF4-FFF2-40B4-BE49-F238E27FC236}">
                <a16:creationId xmlns:a16="http://schemas.microsoft.com/office/drawing/2014/main" xmlns="" id="{C939E325-2C4F-4A39-B318-99CED3B50FB9}"/>
              </a:ext>
            </a:extLst>
          </p:cNvPr>
          <p:cNvSpPr/>
          <p:nvPr/>
        </p:nvSpPr>
        <p:spPr>
          <a:xfrm>
            <a:off x="5633884" y="2886146"/>
            <a:ext cx="1710813" cy="234953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1A776D3C-7EA0-4ECD-AF21-AF2E513EB8EF}"/>
                  </a:ext>
                </a:extLst>
              </p:cNvPr>
              <p:cNvSpPr/>
              <p:nvPr/>
            </p:nvSpPr>
            <p:spPr>
              <a:xfrm>
                <a:off x="6493532" y="3170345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pl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A776D3C-7EA0-4ECD-AF21-AF2E513EB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532" y="3170345"/>
                <a:ext cx="540000" cy="540000"/>
              </a:xfrm>
              <a:prstGeom prst="ellipse">
                <a:avLst/>
              </a:prstGeom>
              <a:blipFill rotWithShape="0">
                <a:blip r:embed="rId3"/>
                <a:stretch>
                  <a:fillRect l="-18478" t="-47826" b="-6195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xmlns="" id="{3F6EAFAF-D4FD-4085-8E4E-848ACC932D00}"/>
                  </a:ext>
                </a:extLst>
              </p:cNvPr>
              <p:cNvSpPr/>
              <p:nvPr/>
            </p:nvSpPr>
            <p:spPr>
              <a:xfrm>
                <a:off x="6498202" y="1663326"/>
                <a:ext cx="531645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F6EAFAF-D4FD-4085-8E4E-848ACC9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202" y="1663326"/>
                <a:ext cx="531645" cy="540000"/>
              </a:xfrm>
              <a:prstGeom prst="ellipse">
                <a:avLst/>
              </a:prstGeom>
              <a:blipFill rotWithShape="0">
                <a:blip r:embed="rId4"/>
                <a:stretch>
                  <a:fillRect l="-111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69515657-259C-4D11-BB66-67641655160D}"/>
              </a:ext>
            </a:extLst>
          </p:cNvPr>
          <p:cNvCxnSpPr>
            <a:cxnSpLocks/>
            <a:stCxn id="60" idx="4"/>
            <a:endCxn id="57" idx="0"/>
          </p:cNvCxnSpPr>
          <p:nvPr/>
        </p:nvCxnSpPr>
        <p:spPr>
          <a:xfrm flipH="1">
            <a:off x="6763532" y="2203326"/>
            <a:ext cx="493" cy="96701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xmlns="" id="{0F218623-FD34-45DF-AC96-4CB54B3EF75E}"/>
                  </a:ext>
                </a:extLst>
              </p:cNvPr>
              <p:cNvSpPr/>
              <p:nvPr/>
            </p:nvSpPr>
            <p:spPr>
              <a:xfrm>
                <a:off x="6489845" y="5557828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pl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F218623-FD34-45DF-AC96-4CB54B3EF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845" y="5557828"/>
                <a:ext cx="540000" cy="540000"/>
              </a:xfrm>
              <a:prstGeom prst="ellipse">
                <a:avLst/>
              </a:prstGeom>
              <a:blipFill rotWithShape="0">
                <a:blip r:embed="rId5"/>
                <a:stretch>
                  <a:fillRect l="-9890" t="-48352" b="-6373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xmlns="" id="{B092BFF5-359C-48F0-84C5-9AE9F65A9BD0}"/>
                  </a:ext>
                </a:extLst>
              </p:cNvPr>
              <p:cNvSpPr/>
              <p:nvPr/>
            </p:nvSpPr>
            <p:spPr>
              <a:xfrm>
                <a:off x="6489847" y="4407364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𝑝𝑙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092BFF5-359C-48F0-84C5-9AE9F65A9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847" y="4407364"/>
                <a:ext cx="540000" cy="540000"/>
              </a:xfrm>
              <a:prstGeom prst="ellipse">
                <a:avLst/>
              </a:prstGeom>
              <a:blipFill rotWithShape="0">
                <a:blip r:embed="rId6"/>
                <a:stretch>
                  <a:fillRect l="-7692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xmlns="" id="{0F1C1CE3-B7F3-4FA2-9E85-6AF801972819}"/>
              </a:ext>
            </a:extLst>
          </p:cNvPr>
          <p:cNvCxnSpPr>
            <a:cxnSpLocks/>
            <a:stCxn id="97" idx="4"/>
            <a:endCxn id="94" idx="0"/>
          </p:cNvCxnSpPr>
          <p:nvPr/>
        </p:nvCxnSpPr>
        <p:spPr>
          <a:xfrm flipH="1">
            <a:off x="6759845" y="4947364"/>
            <a:ext cx="2" cy="61046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xmlns="" id="{6620A277-9ACB-48D4-AFD4-65608C16E4CE}"/>
              </a:ext>
            </a:extLst>
          </p:cNvPr>
          <p:cNvCxnSpPr>
            <a:cxnSpLocks/>
            <a:stCxn id="57" idx="4"/>
            <a:endCxn id="97" idx="0"/>
          </p:cNvCxnSpPr>
          <p:nvPr/>
        </p:nvCxnSpPr>
        <p:spPr>
          <a:xfrm flipH="1">
            <a:off x="6759847" y="3710345"/>
            <a:ext cx="3685" cy="69701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D348FBCC-9524-45AA-B7FF-27A78E65CECA}"/>
                  </a:ext>
                </a:extLst>
              </p:cNvPr>
              <p:cNvSpPr txBox="1"/>
              <p:nvPr/>
            </p:nvSpPr>
            <p:spPr>
              <a:xfrm>
                <a:off x="5790315" y="3846246"/>
                <a:ext cx="77296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CA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𝑝𝑙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348FBCC-9524-45AA-B7FF-27A78E65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315" y="3846246"/>
                <a:ext cx="77296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6299" t="-2222" r="-1102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xmlns="" id="{EB6E49BA-77F6-4439-9383-8A16F661D748}"/>
                  </a:ext>
                </a:extLst>
              </p:cNvPr>
              <p:cNvSpPr/>
              <p:nvPr/>
            </p:nvSpPr>
            <p:spPr>
              <a:xfrm>
                <a:off x="8238140" y="166332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140" y="1663326"/>
                <a:ext cx="540000" cy="5400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xmlns="" id="{EB6E49BA-77F6-4439-9383-8A16F661D748}"/>
                  </a:ext>
                </a:extLst>
              </p:cNvPr>
              <p:cNvSpPr/>
              <p:nvPr/>
            </p:nvSpPr>
            <p:spPr>
              <a:xfrm>
                <a:off x="8200660" y="3170345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660" y="3170345"/>
                <a:ext cx="540000" cy="540000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row: Right 166">
            <a:extLst>
              <a:ext uri="{FF2B5EF4-FFF2-40B4-BE49-F238E27FC236}">
                <a16:creationId xmlns:a16="http://schemas.microsoft.com/office/drawing/2014/main" xmlns="" id="{3BBF754B-6AF4-4670-AA07-C2B03ECD4C77}"/>
              </a:ext>
            </a:extLst>
          </p:cNvPr>
          <p:cNvSpPr/>
          <p:nvPr/>
        </p:nvSpPr>
        <p:spPr>
          <a:xfrm rot="10800000" flipV="1">
            <a:off x="7127263" y="1879326"/>
            <a:ext cx="108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6" name="Arrow: Right 166">
            <a:extLst>
              <a:ext uri="{FF2B5EF4-FFF2-40B4-BE49-F238E27FC236}">
                <a16:creationId xmlns:a16="http://schemas.microsoft.com/office/drawing/2014/main" xmlns="" id="{3BBF754B-6AF4-4670-AA07-C2B03ECD4C77}"/>
              </a:ext>
            </a:extLst>
          </p:cNvPr>
          <p:cNvSpPr/>
          <p:nvPr/>
        </p:nvSpPr>
        <p:spPr>
          <a:xfrm rot="8463478" flipV="1">
            <a:off x="6907284" y="4072136"/>
            <a:ext cx="1475999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7" name="Arrow: Right 166">
            <a:extLst>
              <a:ext uri="{FF2B5EF4-FFF2-40B4-BE49-F238E27FC236}">
                <a16:creationId xmlns:a16="http://schemas.microsoft.com/office/drawing/2014/main" xmlns="" id="{3BBF754B-6AF4-4670-AA07-C2B03ECD4C77}"/>
              </a:ext>
            </a:extLst>
          </p:cNvPr>
          <p:cNvSpPr/>
          <p:nvPr/>
        </p:nvSpPr>
        <p:spPr>
          <a:xfrm rot="7452349" flipV="1">
            <a:off x="6310293" y="3255660"/>
            <a:ext cx="262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8" name="Arrow: Right 166">
            <a:extLst>
              <a:ext uri="{FF2B5EF4-FFF2-40B4-BE49-F238E27FC236}">
                <a16:creationId xmlns:a16="http://schemas.microsoft.com/office/drawing/2014/main" xmlns="" id="{3BBF754B-6AF4-4670-AA07-C2B03ECD4C77}"/>
              </a:ext>
            </a:extLst>
          </p:cNvPr>
          <p:cNvSpPr/>
          <p:nvPr/>
        </p:nvSpPr>
        <p:spPr>
          <a:xfrm rot="13393201" flipV="1">
            <a:off x="6823994" y="2612170"/>
            <a:ext cx="162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xmlns="" id="{EB6E49BA-77F6-4439-9383-8A16F661D748}"/>
                  </a:ext>
                </a:extLst>
              </p:cNvPr>
              <p:cNvSpPr/>
              <p:nvPr/>
            </p:nvSpPr>
            <p:spPr>
              <a:xfrm>
                <a:off x="9394297" y="2557244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297" y="2557244"/>
                <a:ext cx="540000" cy="5400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xmlns="" id="{EB6E49BA-77F6-4439-9383-8A16F661D748}"/>
                  </a:ext>
                </a:extLst>
              </p:cNvPr>
              <p:cNvSpPr/>
              <p:nvPr/>
            </p:nvSpPr>
            <p:spPr>
              <a:xfrm>
                <a:off x="9394297" y="1663326"/>
                <a:ext cx="540000" cy="540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B6E49BA-77F6-4439-9383-8A16F661D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297" y="1663326"/>
                <a:ext cx="540000" cy="540000"/>
              </a:xfrm>
              <a:prstGeom prst="ellipse">
                <a:avLst/>
              </a:prstGeom>
              <a:blipFill rotWithShape="0">
                <a:blip r:embed="rId11"/>
                <a:stretch>
                  <a:fillRect l="-8696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Arrow: Right 166">
            <a:extLst>
              <a:ext uri="{FF2B5EF4-FFF2-40B4-BE49-F238E27FC236}">
                <a16:creationId xmlns:a16="http://schemas.microsoft.com/office/drawing/2014/main" xmlns="" id="{3BBF754B-6AF4-4670-AA07-C2B03ECD4C77}"/>
              </a:ext>
            </a:extLst>
          </p:cNvPr>
          <p:cNvSpPr/>
          <p:nvPr/>
        </p:nvSpPr>
        <p:spPr>
          <a:xfrm rot="10800000" flipV="1">
            <a:off x="8809017" y="1882730"/>
            <a:ext cx="540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2" name="Arrow: Right 166">
            <a:extLst>
              <a:ext uri="{FF2B5EF4-FFF2-40B4-BE49-F238E27FC236}">
                <a16:creationId xmlns:a16="http://schemas.microsoft.com/office/drawing/2014/main" xmlns="" id="{3BBF754B-6AF4-4670-AA07-C2B03ECD4C77}"/>
              </a:ext>
            </a:extLst>
          </p:cNvPr>
          <p:cNvSpPr/>
          <p:nvPr/>
        </p:nvSpPr>
        <p:spPr>
          <a:xfrm rot="13309122" flipV="1">
            <a:off x="8689182" y="2313777"/>
            <a:ext cx="828000" cy="108000"/>
          </a:xfrm>
          <a:prstGeom prst="rightArrow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90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Alexander Ovechkin headshot">
            <a:extLst>
              <a:ext uri="{FF2B5EF4-FFF2-40B4-BE49-F238E27FC236}">
                <a16:creationId xmlns:a16="http://schemas.microsoft.com/office/drawing/2014/main" xmlns="" id="{D4AA0037-7E54-48AA-9908-F70948BF6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486" y="802391"/>
            <a:ext cx="1517885" cy="110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ircle: Hollow 69">
            <a:extLst>
              <a:ext uri="{FF2B5EF4-FFF2-40B4-BE49-F238E27FC236}">
                <a16:creationId xmlns:a16="http://schemas.microsoft.com/office/drawing/2014/main" xmlns="" id="{92ABA54A-6178-4BBD-8A1E-9BFD4B18C3B5}"/>
              </a:ext>
            </a:extLst>
          </p:cNvPr>
          <p:cNvSpPr/>
          <p:nvPr/>
        </p:nvSpPr>
        <p:spPr>
          <a:xfrm>
            <a:off x="6833833" y="231069"/>
            <a:ext cx="2237100" cy="2202287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xmlns="" id="{9ED4FA45-2B80-47EF-A9DA-8494534EE784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7947034" y="1915943"/>
            <a:ext cx="200343" cy="3127407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xmlns="" id="{E1C0D123-3558-4DCB-84A9-31925FAC2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181" y="5043350"/>
            <a:ext cx="1292391" cy="129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aylor hall headshot">
            <a:extLst>
              <a:ext uri="{FF2B5EF4-FFF2-40B4-BE49-F238E27FC236}">
                <a16:creationId xmlns:a16="http://schemas.microsoft.com/office/drawing/2014/main" xmlns="" id="{B8F36B97-F882-4B6B-8433-E0B1038B2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721" y="1657274"/>
            <a:ext cx="1164591" cy="116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FB1C01B-31B3-4435-8241-BD219DD39394}"/>
              </a:ext>
            </a:extLst>
          </p:cNvPr>
          <p:cNvSpPr txBox="1"/>
          <p:nvPr/>
        </p:nvSpPr>
        <p:spPr>
          <a:xfrm>
            <a:off x="14783692" y="1318494"/>
            <a:ext cx="17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Taylor Hall</a:t>
            </a:r>
          </a:p>
        </p:txBody>
      </p:sp>
      <p:pic>
        <p:nvPicPr>
          <p:cNvPr id="1032" name="Picture 8" descr="Image result for Sidney Crosby headshot">
            <a:extLst>
              <a:ext uri="{FF2B5EF4-FFF2-40B4-BE49-F238E27FC236}">
                <a16:creationId xmlns:a16="http://schemas.microsoft.com/office/drawing/2014/main" xmlns="" id="{39E4752E-D3B4-40AB-95A6-FB4897558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37" y="1682113"/>
            <a:ext cx="1127170" cy="112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Circle: Hollow 65">
            <a:extLst>
              <a:ext uri="{FF2B5EF4-FFF2-40B4-BE49-F238E27FC236}">
                <a16:creationId xmlns:a16="http://schemas.microsoft.com/office/drawing/2014/main" xmlns="" id="{D268C94B-B83E-46B4-88F3-A517375CF2FC}"/>
              </a:ext>
            </a:extLst>
          </p:cNvPr>
          <p:cNvSpPr/>
          <p:nvPr/>
        </p:nvSpPr>
        <p:spPr>
          <a:xfrm>
            <a:off x="4305054" y="1163263"/>
            <a:ext cx="2112136" cy="2202287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1F5035EF-FCE9-4FFE-8B7B-4C98684FC1DD}"/>
              </a:ext>
            </a:extLst>
          </p:cNvPr>
          <p:cNvSpPr txBox="1"/>
          <p:nvPr/>
        </p:nvSpPr>
        <p:spPr>
          <a:xfrm>
            <a:off x="4491798" y="1314565"/>
            <a:ext cx="17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Sidney Crosby</a:t>
            </a:r>
          </a:p>
        </p:txBody>
      </p:sp>
      <p:pic>
        <p:nvPicPr>
          <p:cNvPr id="1036" name="Picture 12" descr="Image result for Connor McDavid headshot">
            <a:extLst>
              <a:ext uri="{FF2B5EF4-FFF2-40B4-BE49-F238E27FC236}">
                <a16:creationId xmlns:a16="http://schemas.microsoft.com/office/drawing/2014/main" xmlns="" id="{8766776A-EB33-460F-A72C-EA4FF0E0C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714" y="1559789"/>
            <a:ext cx="1720126" cy="124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Circle: Hollow 75">
            <a:extLst>
              <a:ext uri="{FF2B5EF4-FFF2-40B4-BE49-F238E27FC236}">
                <a16:creationId xmlns:a16="http://schemas.microsoft.com/office/drawing/2014/main" xmlns="" id="{6848BEDE-6A06-41B4-9D5A-7E3E4B5EC242}"/>
              </a:ext>
            </a:extLst>
          </p:cNvPr>
          <p:cNvSpPr/>
          <p:nvPr/>
        </p:nvSpPr>
        <p:spPr>
          <a:xfrm>
            <a:off x="9708692" y="1082805"/>
            <a:ext cx="2112136" cy="2202287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E7826601-7672-4B0A-9FB5-87A4554BA664}"/>
              </a:ext>
            </a:extLst>
          </p:cNvPr>
          <p:cNvSpPr txBox="1"/>
          <p:nvPr/>
        </p:nvSpPr>
        <p:spPr>
          <a:xfrm>
            <a:off x="9677709" y="1318494"/>
            <a:ext cx="211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Connor McDavid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0CAAF35-42EA-4E34-974F-1052AFD82D03}"/>
              </a:ext>
            </a:extLst>
          </p:cNvPr>
          <p:cNvSpPr/>
          <p:nvPr/>
        </p:nvSpPr>
        <p:spPr>
          <a:xfrm>
            <a:off x="15801614" y="3433165"/>
            <a:ext cx="254206" cy="2971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26FD8A8C-E9AD-4F3A-BA9D-F4AA03D47640}"/>
              </a:ext>
            </a:extLst>
          </p:cNvPr>
          <p:cNvSpPr/>
          <p:nvPr/>
        </p:nvSpPr>
        <p:spPr>
          <a:xfrm>
            <a:off x="15267905" y="3418269"/>
            <a:ext cx="228909" cy="3078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591ED5AA-8F9E-4CAE-B5AB-BBBC263F6EA4}"/>
              </a:ext>
            </a:extLst>
          </p:cNvPr>
          <p:cNvCxnSpPr>
            <a:cxnSpLocks/>
            <a:stCxn id="253" idx="3"/>
          </p:cNvCxnSpPr>
          <p:nvPr/>
        </p:nvCxnSpPr>
        <p:spPr>
          <a:xfrm flipV="1">
            <a:off x="10021136" y="2808109"/>
            <a:ext cx="774607" cy="10113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869B7F03-3A3A-4882-95C0-F6F4B8A75E91}"/>
              </a:ext>
            </a:extLst>
          </p:cNvPr>
          <p:cNvCxnSpPr>
            <a:cxnSpLocks/>
            <a:stCxn id="253" idx="1"/>
            <a:endCxn id="1032" idx="2"/>
          </p:cNvCxnSpPr>
          <p:nvPr/>
        </p:nvCxnSpPr>
        <p:spPr>
          <a:xfrm flipH="1" flipV="1">
            <a:off x="5361122" y="2809283"/>
            <a:ext cx="1161130" cy="1010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360A9FC-4B86-4227-9C06-B0FDA9BA653A}"/>
              </a:ext>
            </a:extLst>
          </p:cNvPr>
          <p:cNvSpPr txBox="1"/>
          <p:nvPr/>
        </p:nvSpPr>
        <p:spPr>
          <a:xfrm>
            <a:off x="6589850" y="422503"/>
            <a:ext cx="241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Alexander Ovechkin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2C1DC9A1-B528-45B9-B158-683A92B37785}"/>
              </a:ext>
            </a:extLst>
          </p:cNvPr>
          <p:cNvCxnSpPr>
            <a:cxnSpLocks/>
            <a:stCxn id="253" idx="0"/>
            <a:endCxn id="1034" idx="2"/>
          </p:cNvCxnSpPr>
          <p:nvPr/>
        </p:nvCxnSpPr>
        <p:spPr>
          <a:xfrm flipH="1" flipV="1">
            <a:off x="7927429" y="1905387"/>
            <a:ext cx="344265" cy="15573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61AD9D9-F3FD-4396-AC10-3C1510096D7B}"/>
              </a:ext>
            </a:extLst>
          </p:cNvPr>
          <p:cNvSpPr/>
          <p:nvPr/>
        </p:nvSpPr>
        <p:spPr>
          <a:xfrm>
            <a:off x="15522111" y="3004942"/>
            <a:ext cx="254206" cy="7212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xmlns="" id="{7633B5C3-3315-4830-8716-3755286C21C7}"/>
              </a:ext>
            </a:extLst>
          </p:cNvPr>
          <p:cNvSpPr txBox="1"/>
          <p:nvPr/>
        </p:nvSpPr>
        <p:spPr>
          <a:xfrm>
            <a:off x="8127073" y="2570674"/>
            <a:ext cx="563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0.6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0F5659BD-F5C4-41CC-94C3-DB10B8712CE8}"/>
              </a:ext>
            </a:extLst>
          </p:cNvPr>
          <p:cNvSpPr txBox="1"/>
          <p:nvPr/>
        </p:nvSpPr>
        <p:spPr>
          <a:xfrm>
            <a:off x="5838146" y="3021474"/>
            <a:ext cx="563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xmlns="" id="{12D83F53-3B2A-44BF-AEE4-1C9EDD5CACA0}"/>
                  </a:ext>
                </a:extLst>
              </p:cNvPr>
              <p:cNvSpPr txBox="1"/>
              <p:nvPr/>
            </p:nvSpPr>
            <p:spPr>
              <a:xfrm>
                <a:off x="10697885" y="4383757"/>
                <a:ext cx="13315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0" smtClean="0">
                          <a:latin typeface="Cambria Math" panose="02040503050406030204" pitchFamily="18" charset="0"/>
                        </a:rPr>
                        <m:t>0.2∗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2D83F53-3B2A-44BF-AEE4-1C9EDD5CA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885" y="4383757"/>
                <a:ext cx="1331500" cy="4778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Connector: Curved 227">
            <a:extLst>
              <a:ext uri="{FF2B5EF4-FFF2-40B4-BE49-F238E27FC236}">
                <a16:creationId xmlns:a16="http://schemas.microsoft.com/office/drawing/2014/main" xmlns="" id="{643AA7BB-7B61-4CC8-83DD-20BB9D5B55AC}"/>
              </a:ext>
            </a:extLst>
          </p:cNvPr>
          <p:cNvCxnSpPr>
            <a:stCxn id="1032" idx="2"/>
            <a:endCxn id="1026" idx="1"/>
          </p:cNvCxnSpPr>
          <p:nvPr/>
        </p:nvCxnSpPr>
        <p:spPr>
          <a:xfrm rot="16200000" flipH="1">
            <a:off x="4991020" y="3179384"/>
            <a:ext cx="2880263" cy="2140059"/>
          </a:xfrm>
          <a:prstGeom prst="curvedConnector2">
            <a:avLst/>
          </a:prstGeom>
          <a:ln w="28575"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xmlns="" id="{0E3534EA-A55F-4E6D-86BA-3E4354FA6A87}"/>
              </a:ext>
            </a:extLst>
          </p:cNvPr>
          <p:cNvCxnSpPr>
            <a:cxnSpLocks/>
            <a:endCxn id="1026" idx="3"/>
          </p:cNvCxnSpPr>
          <p:nvPr/>
        </p:nvCxnSpPr>
        <p:spPr>
          <a:xfrm rot="5400000">
            <a:off x="8386423" y="3208295"/>
            <a:ext cx="2888400" cy="2074102"/>
          </a:xfrm>
          <a:prstGeom prst="curvedConnector2">
            <a:avLst/>
          </a:prstGeom>
          <a:ln w="28575"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xmlns="" id="{66762B47-19BD-40D4-AE14-DAA58B30BDF2}"/>
                  </a:ext>
                </a:extLst>
              </p:cNvPr>
              <p:cNvSpPr txBox="1"/>
              <p:nvPr/>
            </p:nvSpPr>
            <p:spPr>
              <a:xfrm>
                <a:off x="8083518" y="4383757"/>
                <a:ext cx="13315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0" smtClean="0">
                          <a:latin typeface="Cambria Math" panose="02040503050406030204" pitchFamily="18" charset="0"/>
                        </a:rPr>
                        <m:t>0.6∗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6762B47-19BD-40D4-AE14-DAA58B30B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518" y="4383757"/>
                <a:ext cx="1331500" cy="4778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xmlns="" id="{2DA80038-6035-49CC-A865-FEF56A460776}"/>
                  </a:ext>
                </a:extLst>
              </p:cNvPr>
              <p:cNvSpPr txBox="1"/>
              <p:nvPr/>
            </p:nvSpPr>
            <p:spPr>
              <a:xfrm>
                <a:off x="4527158" y="4383757"/>
                <a:ext cx="1331500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0" smtClean="0">
                          <a:latin typeface="Cambria Math" panose="02040503050406030204" pitchFamily="18" charset="0"/>
                        </a:rPr>
                        <m:t>0.2∗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charset="0"/>
                            </a:rPr>
                            <m:t>𝑡</m:t>
                          </m:r>
                          <m:r>
                            <a:rPr lang="en-CA" altLang="zh-CN" sz="24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DA80038-6035-49CC-A865-FEF56A460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58" y="4383757"/>
                <a:ext cx="1331500" cy="4778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09588ABB-C325-4C32-8372-D8B736CB699E}"/>
              </a:ext>
            </a:extLst>
          </p:cNvPr>
          <p:cNvSpPr txBox="1"/>
          <p:nvPr/>
        </p:nvSpPr>
        <p:spPr>
          <a:xfrm>
            <a:off x="9849403" y="2965443"/>
            <a:ext cx="563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70C0"/>
                </a:solidFill>
              </a:rPr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: Rounded Corners 252">
                <a:extLst>
                  <a:ext uri="{FF2B5EF4-FFF2-40B4-BE49-F238E27FC236}">
                    <a16:creationId xmlns:a16="http://schemas.microsoft.com/office/drawing/2014/main" xmlns="" id="{8202BC79-E4C1-405E-9D5D-C82D70BC6352}"/>
                  </a:ext>
                </a:extLst>
              </p:cNvPr>
              <p:cNvSpPr/>
              <p:nvPr/>
            </p:nvSpPr>
            <p:spPr>
              <a:xfrm>
                <a:off x="6522252" y="3462738"/>
                <a:ext cx="3498884" cy="713478"/>
              </a:xfrm>
              <a:prstGeom prst="roundRect">
                <a:avLst/>
              </a:prstGeom>
              <a:ln w="254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0070C0"/>
                    </a:solidFill>
                  </a:rPr>
                  <a:t>state</a:t>
                </a:r>
                <a14:m>
                  <m:oMath xmlns:m="http://schemas.openxmlformats.org/officeDocument/2006/math">
                    <m:r>
                      <a:rPr lang="en-CA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, action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,</a:t>
                </a:r>
              </a:p>
              <a:p>
                <a:pPr algn="ctr"/>
                <a:r>
                  <a:rPr lang="en-US" altLang="zh-CN" sz="2000" dirty="0">
                    <a:solidFill>
                      <a:srgbClr val="0070C0"/>
                    </a:solidFill>
                  </a:rPr>
                  <a:t> play history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, box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3" name="Rectangle: Rounded Corners 252">
                <a:extLst>
                  <a:ext uri="{FF2B5EF4-FFF2-40B4-BE49-F238E27FC236}">
                    <a16:creationId xmlns:a16="http://schemas.microsoft.com/office/drawing/2014/main" id="{8202BC79-E4C1-405E-9D5D-C82D70BC6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52" y="3462738"/>
                <a:ext cx="3498884" cy="713478"/>
              </a:xfrm>
              <a:prstGeom prst="roundRect">
                <a:avLst/>
              </a:prstGeom>
              <a:blipFill>
                <a:blip r:embed="rId11"/>
                <a:stretch>
                  <a:fillRect t="-1653" b="-12397"/>
                </a:stretch>
              </a:blipFill>
              <a:ln w="2540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xmlns="" id="{CC932949-21BD-4AD7-AE1C-A72C85900C4F}"/>
              </a:ext>
            </a:extLst>
          </p:cNvPr>
          <p:cNvCxnSpPr>
            <a:cxnSpLocks/>
          </p:cNvCxnSpPr>
          <p:nvPr/>
        </p:nvCxnSpPr>
        <p:spPr>
          <a:xfrm flipH="1" flipV="1">
            <a:off x="7789202" y="4176216"/>
            <a:ext cx="346523" cy="815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question mark icon">
            <a:extLst>
              <a:ext uri="{FF2B5EF4-FFF2-40B4-BE49-F238E27FC236}">
                <a16:creationId xmlns:a16="http://schemas.microsoft.com/office/drawing/2014/main" xmlns="" id="{31EDAFE6-4571-4B5D-AE03-29EE60426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525" y="4963419"/>
            <a:ext cx="484357" cy="48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264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2531" y="1825625"/>
            <a:ext cx="10515600" cy="89655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league</a:t>
            </a:r>
            <a:r>
              <a:rPr lang="zh-CN" altLang="en-US" dirty="0"/>
              <a:t> </a:t>
            </a:r>
            <a:r>
              <a:rPr lang="en-US" altLang="zh-CN" dirty="0"/>
              <a:t>(over</a:t>
            </a:r>
            <a:r>
              <a:rPr lang="zh-CN" altLang="en-US" dirty="0"/>
              <a:t> </a:t>
            </a:r>
            <a:r>
              <a:rPr lang="en-US" altLang="zh-CN" dirty="0"/>
              <a:t>1k)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appear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match.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4861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331" y="1"/>
            <a:ext cx="6632028" cy="594006"/>
          </a:xfrm>
        </p:spPr>
        <p:txBody>
          <a:bodyPr/>
          <a:lstStyle/>
          <a:p>
            <a:pPr lvl="1"/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Rounded Rectangle 3"/>
          <p:cNvSpPr/>
          <p:nvPr/>
        </p:nvSpPr>
        <p:spPr>
          <a:xfrm>
            <a:off x="6625165" y="773201"/>
            <a:ext cx="1197447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27718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99255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822612" y="1598809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5753628" y="1326553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6625164" y="1326553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7223888" y="1326553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02100" y="2183808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51820" y="2170198"/>
            <a:ext cx="62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Id:1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83840" y="2170198"/>
            <a:ext cx="65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2350205" y="975904"/>
            <a:ext cx="1523356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LW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1152759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2024296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3547653" y="1801512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LWn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>
          <a:xfrm flipH="1">
            <a:off x="11478669" y="1529256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 flipH="1">
            <a:off x="12350205" y="1529256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12948929" y="1529256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001581" y="2428004"/>
            <a:ext cx="93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Id:n+1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040320" y="2442454"/>
            <a:ext cx="150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Id:n+2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661630" y="2428004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 err="1"/>
              <a:t>n+n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1334"/>
              </p:ext>
            </p:extLst>
          </p:nvPr>
        </p:nvGraphicFramePr>
        <p:xfrm>
          <a:off x="3095066" y="3452728"/>
          <a:ext cx="837512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17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Player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Player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Goal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Assist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Penalty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Cluster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ID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dirty="0">
                          <a:solidFill>
                            <a:srgbClr val="0070C0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129489" y="1801512"/>
            <a:ext cx="45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948929" y="1897457"/>
            <a:ext cx="45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271749" y="2170198"/>
            <a:ext cx="65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 flipV="1">
            <a:off x="3788243" y="1875485"/>
            <a:ext cx="1639475" cy="207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788243" y="1897458"/>
            <a:ext cx="1639475" cy="307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788242" y="1875486"/>
            <a:ext cx="2511012" cy="246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3309150" y="6039474"/>
            <a:ext cx="6632028" cy="594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Centre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stats.</a:t>
            </a:r>
          </a:p>
          <a:p>
            <a:pPr lvl="1"/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replace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Id.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1524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league</a:t>
            </a:r>
            <a:r>
              <a:rPr lang="zh-CN" altLang="en-US" dirty="0"/>
              <a:t> </a:t>
            </a:r>
            <a:r>
              <a:rPr lang="en-US" altLang="zh-CN" dirty="0"/>
              <a:t>(over</a:t>
            </a:r>
            <a:r>
              <a:rPr lang="zh-CN" altLang="en-US" dirty="0"/>
              <a:t> </a:t>
            </a:r>
            <a:r>
              <a:rPr lang="en-US" altLang="zh-CN" dirty="0"/>
              <a:t>1k)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appear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match.</a:t>
            </a:r>
          </a:p>
          <a:p>
            <a:pPr lvl="1"/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players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ids,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maintain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pool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statistics.</a:t>
            </a:r>
          </a:p>
          <a:p>
            <a:pPr lvl="1"/>
            <a:endParaRPr lang="en-US" altLang="zh-CN" dirty="0"/>
          </a:p>
        </p:txBody>
      </p:sp>
      <p:sp>
        <p:nvSpPr>
          <p:cNvPr id="4" name="Rounded Rectangle 3"/>
          <p:cNvSpPr/>
          <p:nvPr/>
        </p:nvSpPr>
        <p:spPr>
          <a:xfrm>
            <a:off x="5264473" y="3175686"/>
            <a:ext cx="1197447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67026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938563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61920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4392936" y="3729038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5264472" y="3729038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5863196" y="3729038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57140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/>
              <a:t>Id:1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54587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26175" y="464223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478255" y="3175686"/>
            <a:ext cx="1523356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Position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LW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280809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9152346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LW2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675703" y="4001294"/>
            <a:ext cx="651819" cy="553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LWn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>
          <a:xfrm flipH="1">
            <a:off x="8606719" y="3729038"/>
            <a:ext cx="1470261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3" idx="0"/>
          </p:cNvCxnSpPr>
          <p:nvPr/>
        </p:nvCxnSpPr>
        <p:spPr>
          <a:xfrm flipH="1">
            <a:off x="9478255" y="3729038"/>
            <a:ext cx="598724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10076979" y="3729038"/>
            <a:ext cx="924632" cy="27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29631" y="4627786"/>
            <a:ext cx="93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Id:n+1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168370" y="4642236"/>
            <a:ext cx="150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Id:n+2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789680" y="4627786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 err="1"/>
              <a:t>n+n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20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44" idx="6"/>
            <a:endCxn id="43" idx="1"/>
          </p:cNvCxnSpPr>
          <p:nvPr/>
        </p:nvCxnSpPr>
        <p:spPr>
          <a:xfrm>
            <a:off x="3942419" y="3484270"/>
            <a:ext cx="4276863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6" idx="2"/>
          </p:cNvCxnSpPr>
          <p:nvPr/>
        </p:nvCxnSpPr>
        <p:spPr>
          <a:xfrm rot="5400000" flipH="1" flipV="1">
            <a:off x="3899898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7"/>
            <a:endCxn id="6" idx="2"/>
          </p:cNvCxnSpPr>
          <p:nvPr/>
        </p:nvCxnSpPr>
        <p:spPr>
          <a:xfrm rot="16200000" flipV="1">
            <a:off x="4783914" y="3513681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908204" y="4076969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08204" y="253626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184998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98" y="4972050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451003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003" y="4972050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5918993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993" y="4972050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V="1">
            <a:off x="4679603" y="4424698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  <a:endCxn id="4" idx="2"/>
          </p:cNvCxnSpPr>
          <p:nvPr/>
        </p:nvCxnSpPr>
        <p:spPr>
          <a:xfrm flipV="1">
            <a:off x="5413599" y="4424698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4" idx="2"/>
          </p:cNvCxnSpPr>
          <p:nvPr/>
        </p:nvCxnSpPr>
        <p:spPr>
          <a:xfrm flipH="1" flipV="1">
            <a:off x="5413599" y="4424698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5184998" y="3341195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98" y="3341195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4" idx="0"/>
            <a:endCxn id="18" idx="4"/>
          </p:cNvCxnSpPr>
          <p:nvPr/>
        </p:nvCxnSpPr>
        <p:spPr>
          <a:xfrm flipH="1" flipV="1">
            <a:off x="5413599" y="3798396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  <a:endCxn id="6" idx="2"/>
          </p:cNvCxnSpPr>
          <p:nvPr/>
        </p:nvCxnSpPr>
        <p:spPr>
          <a:xfrm flipV="1">
            <a:off x="5413599" y="2883995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5184998" y="1745971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98" y="1745971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0"/>
            <a:endCxn id="34" idx="4"/>
          </p:cNvCxnSpPr>
          <p:nvPr/>
        </p:nvCxnSpPr>
        <p:spPr>
          <a:xfrm flipH="1" flipV="1">
            <a:off x="5413599" y="2203172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945760" y="2386965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760" y="2386965"/>
                <a:ext cx="2071688" cy="646331"/>
              </a:xfrm>
              <a:prstGeom prst="rect">
                <a:avLst/>
              </a:prstGeom>
              <a:blipFill>
                <a:blip r:embed="rId7"/>
                <a:stretch>
                  <a:fillRect l="-2353" t="-3774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147593" y="3937682"/>
                <a:ext cx="20716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593" y="3937682"/>
                <a:ext cx="2071688" cy="646331"/>
              </a:xfrm>
              <a:prstGeom prst="rect">
                <a:avLst/>
              </a:prstGeom>
              <a:blipFill>
                <a:blip r:embed="rId8"/>
                <a:stretch>
                  <a:fillRect l="-2353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/>
          <p:cNvSpPr/>
          <p:nvPr/>
        </p:nvSpPr>
        <p:spPr>
          <a:xfrm>
            <a:off x="8219281" y="3311624"/>
            <a:ext cx="1271588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3367300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300" y="3255670"/>
                <a:ext cx="575119" cy="457200"/>
              </a:xfrm>
              <a:prstGeom prst="ellipse">
                <a:avLst/>
              </a:prstGeom>
              <a:blipFill>
                <a:blip r:embed="rId9"/>
                <a:stretch>
                  <a:fillRect l="-510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urved Connector 52"/>
          <p:cNvCxnSpPr>
            <a:stCxn id="44" idx="6"/>
            <a:endCxn id="6" idx="1"/>
          </p:cNvCxnSpPr>
          <p:nvPr/>
        </p:nvCxnSpPr>
        <p:spPr>
          <a:xfrm flipV="1">
            <a:off x="3942419" y="2710132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4" idx="6"/>
            <a:endCxn id="4" idx="1"/>
          </p:cNvCxnSpPr>
          <p:nvPr/>
        </p:nvCxnSpPr>
        <p:spPr>
          <a:xfrm>
            <a:off x="3942419" y="3484271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8" idx="6"/>
            <a:endCxn id="43" idx="1"/>
          </p:cNvCxnSpPr>
          <p:nvPr/>
        </p:nvCxnSpPr>
        <p:spPr>
          <a:xfrm flipV="1">
            <a:off x="5642199" y="3485489"/>
            <a:ext cx="2577083" cy="8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" idx="4"/>
            <a:endCxn id="43" idx="2"/>
          </p:cNvCxnSpPr>
          <p:nvPr/>
        </p:nvCxnSpPr>
        <p:spPr>
          <a:xfrm rot="5400000" flipH="1" flipV="1">
            <a:off x="5882390" y="2456565"/>
            <a:ext cx="1769898" cy="4175472"/>
          </a:xfrm>
          <a:prstGeom prst="curvedConnector3">
            <a:avLst>
              <a:gd name="adj1" fmla="val -29061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" idx="4"/>
            <a:endCxn id="43" idx="2"/>
          </p:cNvCxnSpPr>
          <p:nvPr/>
        </p:nvCxnSpPr>
        <p:spPr>
          <a:xfrm rot="5400000" flipH="1" flipV="1">
            <a:off x="6249387" y="2823563"/>
            <a:ext cx="1769898" cy="3441477"/>
          </a:xfrm>
          <a:prstGeom prst="curvedConnector3">
            <a:avLst>
              <a:gd name="adj1" fmla="val -12916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10124422" y="3255670"/>
                <a:ext cx="575119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422" y="3255670"/>
                <a:ext cx="575119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>
            <a:stCxn id="43" idx="3"/>
            <a:endCxn id="86" idx="2"/>
          </p:cNvCxnSpPr>
          <p:nvPr/>
        </p:nvCxnSpPr>
        <p:spPr>
          <a:xfrm flipV="1">
            <a:off x="9490869" y="3484270"/>
            <a:ext cx="633552" cy="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endCxn id="94" idx="2"/>
          </p:cNvCxnSpPr>
          <p:nvPr/>
        </p:nvCxnSpPr>
        <p:spPr>
          <a:xfrm rot="5400000" flipH="1" flipV="1">
            <a:off x="10683786" y="3525304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97" idx="7"/>
            <a:endCxn id="94" idx="2"/>
          </p:cNvCxnSpPr>
          <p:nvPr/>
        </p:nvCxnSpPr>
        <p:spPr>
          <a:xfrm rot="16200000" flipV="1">
            <a:off x="11567802" y="3513681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11692092" y="4076969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1692092" y="253626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11968886" y="49720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886" y="4972050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 l="-14103" r="-1282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11096497" y="4972050"/>
                <a:ext cx="59559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6497" y="4972050"/>
                <a:ext cx="595595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/>
              <p:cNvSpPr/>
              <p:nvPr/>
            </p:nvSpPr>
            <p:spPr>
              <a:xfrm>
                <a:off x="12702881" y="4972050"/>
                <a:ext cx="595596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Oval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2881" y="4972050"/>
                <a:ext cx="595596" cy="457200"/>
              </a:xfrm>
              <a:prstGeom prst="ellipse">
                <a:avLst/>
              </a:prstGeom>
              <a:blipFill>
                <a:blip r:embed="rId13"/>
                <a:stretch>
                  <a:fillRect l="-2970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>
            <a:stCxn id="96" idx="0"/>
            <a:endCxn id="92" idx="2"/>
          </p:cNvCxnSpPr>
          <p:nvPr/>
        </p:nvCxnSpPr>
        <p:spPr>
          <a:xfrm flipH="1" flipV="1">
            <a:off x="12197487" y="4424698"/>
            <a:ext cx="803192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0"/>
            <a:endCxn id="92" idx="2"/>
          </p:cNvCxnSpPr>
          <p:nvPr/>
        </p:nvCxnSpPr>
        <p:spPr>
          <a:xfrm flipV="1">
            <a:off x="11394295" y="4424698"/>
            <a:ext cx="803193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val 99"/>
              <p:cNvSpPr/>
              <p:nvPr/>
            </p:nvSpPr>
            <p:spPr>
              <a:xfrm>
                <a:off x="11897922" y="3396144"/>
                <a:ext cx="601885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Oval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7922" y="3396144"/>
                <a:ext cx="601885" cy="4572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>
            <a:stCxn id="92" idx="0"/>
            <a:endCxn id="100" idx="4"/>
          </p:cNvCxnSpPr>
          <p:nvPr/>
        </p:nvCxnSpPr>
        <p:spPr>
          <a:xfrm flipV="1">
            <a:off x="12197488" y="3853344"/>
            <a:ext cx="1377" cy="22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0" idx="0"/>
            <a:endCxn id="93" idx="2"/>
          </p:cNvCxnSpPr>
          <p:nvPr/>
        </p:nvCxnSpPr>
        <p:spPr>
          <a:xfrm flipH="1" flipV="1">
            <a:off x="12197488" y="2883996"/>
            <a:ext cx="1377" cy="51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/>
              <p:cNvSpPr/>
              <p:nvPr/>
            </p:nvSpPr>
            <p:spPr>
              <a:xfrm>
                <a:off x="11932026" y="1760313"/>
                <a:ext cx="53092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026" y="1760313"/>
                <a:ext cx="530920" cy="457200"/>
              </a:xfrm>
              <a:prstGeom prst="ellipse">
                <a:avLst/>
              </a:prstGeom>
              <a:blipFill>
                <a:blip r:embed="rId15"/>
                <a:stretch>
                  <a:fillRect l="-5556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>
            <a:stCxn id="94" idx="0"/>
          </p:cNvCxnSpPr>
          <p:nvPr/>
        </p:nvCxnSpPr>
        <p:spPr>
          <a:xfrm flipH="1" flipV="1">
            <a:off x="12197487" y="2203172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urved Connector 105"/>
          <p:cNvCxnSpPr>
            <a:endCxn id="94" idx="1"/>
          </p:cNvCxnSpPr>
          <p:nvPr/>
        </p:nvCxnSpPr>
        <p:spPr>
          <a:xfrm flipV="1">
            <a:off x="10726307" y="2710132"/>
            <a:ext cx="965785" cy="77413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endCxn id="92" idx="1"/>
          </p:cNvCxnSpPr>
          <p:nvPr/>
        </p:nvCxnSpPr>
        <p:spPr>
          <a:xfrm>
            <a:off x="10726307" y="3484271"/>
            <a:ext cx="965785" cy="76656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4" idx="0"/>
            <a:endCxn id="92" idx="2"/>
          </p:cNvCxnSpPr>
          <p:nvPr/>
        </p:nvCxnSpPr>
        <p:spPr>
          <a:xfrm flipV="1">
            <a:off x="12197487" y="4424698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7840107" y="2878007"/>
                <a:ext cx="2223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altLang="zh-CN" i="1" dirty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107" y="2878007"/>
                <a:ext cx="2223470" cy="369332"/>
              </a:xfrm>
              <a:prstGeom prst="rect">
                <a:avLst/>
              </a:prstGeom>
              <a:blipFill>
                <a:blip r:embed="rId16"/>
                <a:stretch>
                  <a:fillRect l="-2192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450216" y="652432"/>
            <a:ext cx="655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Conditional</a:t>
            </a:r>
            <a:r>
              <a:rPr lang="zh-CN" altLang="en-US" sz="2400" dirty="0"/>
              <a:t> </a:t>
            </a:r>
            <a:r>
              <a:rPr lang="en-US" altLang="zh-CN" sz="2400" dirty="0"/>
              <a:t>Variational</a:t>
            </a:r>
            <a:r>
              <a:rPr lang="zh-CN" altLang="en-US" sz="2400" dirty="0"/>
              <a:t> </a:t>
            </a:r>
            <a:r>
              <a:rPr lang="en-US" altLang="zh-CN" sz="2400" dirty="0"/>
              <a:t>Recurrent</a:t>
            </a:r>
            <a:r>
              <a:rPr lang="zh-CN" altLang="en-US" sz="2400" dirty="0"/>
              <a:t> </a:t>
            </a:r>
            <a:r>
              <a:rPr lang="en-US" altLang="zh-CN" sz="2400" dirty="0"/>
              <a:t>Neural</a:t>
            </a:r>
            <a:r>
              <a:rPr lang="zh-CN" altLang="en-US" sz="2400" dirty="0"/>
              <a:t> </a:t>
            </a:r>
            <a:r>
              <a:rPr lang="en-US" altLang="zh-CN" sz="2400" dirty="0"/>
              <a:t>Network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8758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5876" y="3005958"/>
            <a:ext cx="10078995" cy="871867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Deterministic Player </a:t>
            </a:r>
            <a:r>
              <a:rPr lang="en-US" altLang="zh-CN" dirty="0"/>
              <a:t>E</a:t>
            </a:r>
            <a:r>
              <a:rPr lang="en-US" altLang="zh-CN"/>
              <a:t>mbedding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835192-8DCC-9840-9D9B-3484445F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Yu-dong’s Model for deterministic player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2EA1F4-F87D-ED4F-B78C-3060DCDA2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players</a:t>
            </a:r>
          </a:p>
          <a:p>
            <a:r>
              <a:rPr lang="en-US" dirty="0"/>
              <a:t>K latent dimensions</a:t>
            </a:r>
          </a:p>
          <a:p>
            <a:r>
              <a:rPr lang="en-US" dirty="0"/>
              <a:t>Embedding matrix </a:t>
            </a:r>
            <a:r>
              <a:rPr lang="en-US" i="1" dirty="0" err="1"/>
              <a:t>W</a:t>
            </a:r>
            <a:r>
              <a:rPr lang="en-US" i="1" baseline="-25000" dirty="0" err="1"/>
              <a:t>KxN</a:t>
            </a:r>
            <a:endParaRPr lang="en-US" i="1" baseline="-25000" dirty="0"/>
          </a:p>
          <a:p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one-hot player embedding of player i. Dimension = Nx1</a:t>
            </a:r>
          </a:p>
          <a:p>
            <a:r>
              <a:rPr lang="en-US" dirty="0"/>
              <a:t>W[</a:t>
            </a:r>
            <a:r>
              <a:rPr lang="en-US" dirty="0" err="1"/>
              <a:t>i</a:t>
            </a:r>
            <a:r>
              <a:rPr lang="en-US" dirty="0"/>
              <a:t>] = embedding of player </a:t>
            </a:r>
            <a:r>
              <a:rPr lang="en-US" dirty="0" err="1"/>
              <a:t>i</a:t>
            </a:r>
            <a:r>
              <a:rPr lang="en-US" dirty="0"/>
              <a:t>. Dimension = Kx1</a:t>
            </a:r>
          </a:p>
          <a:p>
            <a:r>
              <a:rPr lang="en-US" dirty="0"/>
              <a:t>Probabilistic model “player2vec”</a:t>
            </a:r>
            <a:br>
              <a:rPr lang="en-US" dirty="0"/>
            </a:br>
            <a:r>
              <a:rPr lang="en-US" dirty="0"/>
              <a:t>p(x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|p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becomes p(x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|Wp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899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11CEFA-2870-8A4C-BED0-36BDC740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06397C-9865-1941-B080-3B10DCC74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531" y="1825626"/>
            <a:ext cx="10515600" cy="17317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interpretability and modelling power, we can decompose the information about a player into 3 components (chain rule):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p(r</a:t>
            </a:r>
            <a:r>
              <a:rPr lang="en-US" baseline="-25000" dirty="0"/>
              <a:t>t</a:t>
            </a:r>
            <a:r>
              <a:rPr lang="en-US" dirty="0"/>
              <a:t>,x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|p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= p(r</a:t>
            </a:r>
            <a:r>
              <a:rPr lang="en-US" baseline="-25000" dirty="0"/>
              <a:t>t</a:t>
            </a:r>
            <a:r>
              <a:rPr lang="en-US" dirty="0"/>
              <a:t>|x</a:t>
            </a:r>
            <a:r>
              <a:rPr lang="en-US" baseline="-25000" dirty="0"/>
              <a:t>t</a:t>
            </a:r>
            <a:r>
              <a:rPr lang="en-US" dirty="0"/>
              <a:t>,a</a:t>
            </a:r>
            <a:r>
              <a:rPr lang="en-US" baseline="-25000" dirty="0"/>
              <a:t>t</a:t>
            </a:r>
            <a:r>
              <a:rPr lang="en-US" dirty="0"/>
              <a:t>,p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x p(a</a:t>
            </a:r>
            <a:r>
              <a:rPr lang="en-US" baseline="-25000" dirty="0"/>
              <a:t>t</a:t>
            </a:r>
            <a:r>
              <a:rPr lang="en-US" dirty="0"/>
              <a:t>|x</a:t>
            </a:r>
            <a:r>
              <a:rPr lang="en-US" baseline="-25000" dirty="0"/>
              <a:t>t</a:t>
            </a:r>
            <a:r>
              <a:rPr lang="en-US" dirty="0"/>
              <a:t>,p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x p(x</a:t>
            </a:r>
            <a:r>
              <a:rPr lang="en-US" baseline="-25000" dirty="0"/>
              <a:t>t</a:t>
            </a:r>
            <a:r>
              <a:rPr lang="en-US" dirty="0"/>
              <a:t>|p</a:t>
            </a:r>
            <a:r>
              <a:rPr lang="en-US" baseline="-25000" dirty="0"/>
              <a:t>t</a:t>
            </a:r>
            <a:r>
              <a:rPr lang="en-US" dirty="0"/>
              <a:t>,h</a:t>
            </a:r>
            <a:r>
              <a:rPr lang="en-US" baseline="-25000" dirty="0"/>
              <a:t>t-1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1752D77-3D3A-024E-BFAF-A721D77053F9}"/>
              </a:ext>
            </a:extLst>
          </p:cNvPr>
          <p:cNvSpPr txBox="1"/>
          <p:nvPr/>
        </p:nvSpPr>
        <p:spPr>
          <a:xfrm>
            <a:off x="6176944" y="3328828"/>
            <a:ext cx="1545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scoring ability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55DDE8A4-A5C6-B443-9FC3-CBE4B1703071}"/>
              </a:ext>
            </a:extLst>
          </p:cNvPr>
          <p:cNvCxnSpPr/>
          <p:nvPr/>
        </p:nvCxnSpPr>
        <p:spPr>
          <a:xfrm flipV="1">
            <a:off x="6705769" y="2938409"/>
            <a:ext cx="0" cy="40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20703F4-FB7B-1C41-9DCC-5C64A7B56586}"/>
              </a:ext>
            </a:extLst>
          </p:cNvPr>
          <p:cNvSpPr txBox="1"/>
          <p:nvPr/>
        </p:nvSpPr>
        <p:spPr>
          <a:xfrm>
            <a:off x="8394451" y="3369163"/>
            <a:ext cx="92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20168653-0901-FD44-B163-F450EDDFB697}"/>
              </a:ext>
            </a:extLst>
          </p:cNvPr>
          <p:cNvCxnSpPr/>
          <p:nvPr/>
        </p:nvCxnSpPr>
        <p:spPr>
          <a:xfrm flipV="1">
            <a:off x="8740052" y="2938409"/>
            <a:ext cx="0" cy="40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589124C-006D-8B4E-ADB0-75D6531457E6}"/>
              </a:ext>
            </a:extLst>
          </p:cNvPr>
          <p:cNvSpPr txBox="1"/>
          <p:nvPr/>
        </p:nvSpPr>
        <p:spPr>
          <a:xfrm>
            <a:off x="10405335" y="3328827"/>
            <a:ext cx="215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“style”, position, role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789BC28B-AFBB-B04A-8E45-C0A21B54F8AF}"/>
              </a:ext>
            </a:extLst>
          </p:cNvPr>
          <p:cNvCxnSpPr/>
          <p:nvPr/>
        </p:nvCxnSpPr>
        <p:spPr>
          <a:xfrm flipH="1" flipV="1">
            <a:off x="11051739" y="2938409"/>
            <a:ext cx="369869" cy="39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410EF90-D118-B244-9400-26B698FC9FE9}"/>
              </a:ext>
            </a:extLst>
          </p:cNvPr>
          <p:cNvSpPr txBox="1"/>
          <p:nvPr/>
        </p:nvSpPr>
        <p:spPr>
          <a:xfrm>
            <a:off x="3742531" y="4304873"/>
            <a:ext cx="9199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could have three separate embedding matrixes </a:t>
            </a:r>
            <a:r>
              <a:rPr lang="en-US" sz="2400" dirty="0" err="1"/>
              <a:t>W</a:t>
            </a:r>
            <a:r>
              <a:rPr lang="en-US" sz="2400" baseline="-25000" dirty="0" err="1"/>
              <a:t>r</a:t>
            </a:r>
            <a:r>
              <a:rPr lang="en-US" sz="2400" dirty="0"/>
              <a:t>, </a:t>
            </a:r>
            <a:r>
              <a:rPr lang="en-US" sz="2400" dirty="0" err="1"/>
              <a:t>W</a:t>
            </a:r>
            <a:r>
              <a:rPr lang="en-US" sz="2400" baseline="-25000" dirty="0" err="1"/>
              <a:t>a</a:t>
            </a:r>
            <a:r>
              <a:rPr lang="en-US" sz="2400" dirty="0"/>
              <a:t>, </a:t>
            </a:r>
            <a:r>
              <a:rPr lang="en-US" sz="2400" dirty="0" err="1"/>
              <a:t>W</a:t>
            </a:r>
            <a:r>
              <a:rPr lang="en-US" sz="2400" baseline="-25000" dirty="0" err="1"/>
              <a:t>x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000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Curved Connector 155"/>
          <p:cNvCxnSpPr>
            <a:stCxn id="151" idx="1"/>
            <a:endCxn id="153" idx="4"/>
          </p:cNvCxnSpPr>
          <p:nvPr/>
        </p:nvCxnSpPr>
        <p:spPr>
          <a:xfrm rot="10800000">
            <a:off x="8328978" y="2446344"/>
            <a:ext cx="646191" cy="1842739"/>
          </a:xfrm>
          <a:prstGeom prst="curvedConnector2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54"/>
          <p:cNvCxnSpPr>
            <a:stCxn id="150" idx="3"/>
            <a:endCxn id="153" idx="4"/>
          </p:cNvCxnSpPr>
          <p:nvPr/>
        </p:nvCxnSpPr>
        <p:spPr>
          <a:xfrm flipV="1">
            <a:off x="7728580" y="2446342"/>
            <a:ext cx="600397" cy="1848496"/>
          </a:xfrm>
          <a:prstGeom prst="curvedConnector2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105994" y="88660"/>
            <a:ext cx="2300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Ideal State Action Generation Model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640312" y="3405060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5921616" y="5905158"/>
                <a:ext cx="6121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616" y="5905158"/>
                <a:ext cx="612121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9" idx="0"/>
            <a:endCxn id="33" idx="2"/>
          </p:cNvCxnSpPr>
          <p:nvPr/>
        </p:nvCxnSpPr>
        <p:spPr>
          <a:xfrm flipV="1">
            <a:off x="6227677" y="5169386"/>
            <a:ext cx="918031" cy="73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0"/>
            <a:endCxn id="43" idx="4"/>
          </p:cNvCxnSpPr>
          <p:nvPr/>
        </p:nvCxnSpPr>
        <p:spPr>
          <a:xfrm flipV="1">
            <a:off x="7145707" y="4513442"/>
            <a:ext cx="920" cy="30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0"/>
            <a:endCxn id="36" idx="2"/>
          </p:cNvCxnSpPr>
          <p:nvPr/>
        </p:nvCxnSpPr>
        <p:spPr>
          <a:xfrm flipH="1" flipV="1">
            <a:off x="7145707" y="3752789"/>
            <a:ext cx="920" cy="30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6917106" y="261476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106" y="2614764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 flipH="1" flipV="1">
            <a:off x="7145707" y="3071965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/>
              <p:cNvSpPr/>
              <p:nvPr/>
            </p:nvSpPr>
            <p:spPr>
              <a:xfrm>
                <a:off x="8076775" y="5930038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Oval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775" y="5930038"/>
                <a:ext cx="612021" cy="457200"/>
              </a:xfrm>
              <a:prstGeom prst="ellipse">
                <a:avLst/>
              </a:prstGeom>
              <a:blipFill>
                <a:blip r:embed="rId5"/>
                <a:stretch>
                  <a:fillRect l="-291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53" idx="0"/>
            <a:endCxn id="33" idx="2"/>
          </p:cNvCxnSpPr>
          <p:nvPr/>
        </p:nvCxnSpPr>
        <p:spPr>
          <a:xfrm flipH="1" flipV="1">
            <a:off x="7145707" y="5169386"/>
            <a:ext cx="1237078" cy="76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53" idx="0"/>
            <a:endCxn id="36" idx="3"/>
          </p:cNvCxnSpPr>
          <p:nvPr/>
        </p:nvCxnSpPr>
        <p:spPr>
          <a:xfrm rot="16200000" flipV="1">
            <a:off x="6841387" y="4388640"/>
            <a:ext cx="2351114" cy="73168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39" idx="0"/>
            <a:endCxn id="36" idx="1"/>
          </p:cNvCxnSpPr>
          <p:nvPr/>
        </p:nvCxnSpPr>
        <p:spPr>
          <a:xfrm rot="5400000" flipH="1" flipV="1">
            <a:off x="5270876" y="4535725"/>
            <a:ext cx="2326234" cy="412635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9391263" y="590310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263" y="590310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ounded Rectangle 76"/>
          <p:cNvSpPr/>
          <p:nvPr/>
        </p:nvSpPr>
        <p:spPr>
          <a:xfrm>
            <a:off x="9114470" y="4821656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9114470" y="3385190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/>
              <p:cNvSpPr/>
              <p:nvPr/>
            </p:nvSpPr>
            <p:spPr>
              <a:xfrm>
                <a:off x="9160824" y="4062066"/>
                <a:ext cx="91808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𝑎𝑐𝑡𝑖𝑜𝑛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Oval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824" y="4062066"/>
                <a:ext cx="918081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Oval 88"/>
              <p:cNvSpPr/>
              <p:nvPr/>
            </p:nvSpPr>
            <p:spPr>
              <a:xfrm>
                <a:off x="9391263" y="263531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Oval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263" y="2635310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>
            <a:stCxn id="78" idx="0"/>
            <a:endCxn id="89" idx="4"/>
          </p:cNvCxnSpPr>
          <p:nvPr/>
        </p:nvCxnSpPr>
        <p:spPr>
          <a:xfrm flipH="1" flipV="1">
            <a:off x="9619863" y="3092511"/>
            <a:ext cx="2" cy="29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78" idx="2"/>
          </p:cNvCxnSpPr>
          <p:nvPr/>
        </p:nvCxnSpPr>
        <p:spPr>
          <a:xfrm flipV="1">
            <a:off x="9619863" y="3732919"/>
            <a:ext cx="2" cy="29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7" idx="0"/>
            <a:endCxn id="87" idx="4"/>
          </p:cNvCxnSpPr>
          <p:nvPr/>
        </p:nvCxnSpPr>
        <p:spPr>
          <a:xfrm flipH="1" flipV="1">
            <a:off x="9619865" y="4519267"/>
            <a:ext cx="1" cy="30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/>
              <p:cNvSpPr/>
              <p:nvPr/>
            </p:nvSpPr>
            <p:spPr>
              <a:xfrm>
                <a:off x="6917106" y="5930038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Oval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106" y="5930038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>
            <a:stCxn id="97" idx="0"/>
            <a:endCxn id="33" idx="2"/>
          </p:cNvCxnSpPr>
          <p:nvPr/>
        </p:nvCxnSpPr>
        <p:spPr>
          <a:xfrm flipV="1">
            <a:off x="7145707" y="5169386"/>
            <a:ext cx="1" cy="76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6" idx="0"/>
            <a:endCxn id="77" idx="2"/>
          </p:cNvCxnSpPr>
          <p:nvPr/>
        </p:nvCxnSpPr>
        <p:spPr>
          <a:xfrm flipV="1">
            <a:off x="9619863" y="5169384"/>
            <a:ext cx="2" cy="73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urved Connector 117"/>
          <p:cNvCxnSpPr>
            <a:stCxn id="53" idx="0"/>
            <a:endCxn id="77" idx="1"/>
          </p:cNvCxnSpPr>
          <p:nvPr/>
        </p:nvCxnSpPr>
        <p:spPr>
          <a:xfrm rot="5400000" flipH="1" flipV="1">
            <a:off x="8281368" y="5096937"/>
            <a:ext cx="934518" cy="73168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urved Connector 121"/>
          <p:cNvCxnSpPr>
            <a:stCxn id="97" idx="0"/>
            <a:endCxn id="77" idx="1"/>
          </p:cNvCxnSpPr>
          <p:nvPr/>
        </p:nvCxnSpPr>
        <p:spPr>
          <a:xfrm rot="5400000" flipH="1" flipV="1">
            <a:off x="7662828" y="4478399"/>
            <a:ext cx="934518" cy="196876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urved Connector 122"/>
          <p:cNvCxnSpPr>
            <a:stCxn id="39" idx="0"/>
            <a:endCxn id="77" idx="1"/>
          </p:cNvCxnSpPr>
          <p:nvPr/>
        </p:nvCxnSpPr>
        <p:spPr>
          <a:xfrm rot="5400000" flipH="1" flipV="1">
            <a:off x="7216253" y="4006944"/>
            <a:ext cx="909638" cy="288679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53" idx="0"/>
            <a:endCxn id="78" idx="1"/>
          </p:cNvCxnSpPr>
          <p:nvPr/>
        </p:nvCxnSpPr>
        <p:spPr>
          <a:xfrm rot="5400000" flipH="1" flipV="1">
            <a:off x="7563135" y="4378704"/>
            <a:ext cx="2370984" cy="731684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stCxn id="97" idx="0"/>
            <a:endCxn id="78" idx="1"/>
          </p:cNvCxnSpPr>
          <p:nvPr/>
        </p:nvCxnSpPr>
        <p:spPr>
          <a:xfrm rot="5400000" flipH="1" flipV="1">
            <a:off x="6944595" y="3760166"/>
            <a:ext cx="2370984" cy="196876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39" idx="0"/>
            <a:endCxn id="78" idx="1"/>
          </p:cNvCxnSpPr>
          <p:nvPr/>
        </p:nvCxnSpPr>
        <p:spPr>
          <a:xfrm rot="5400000" flipH="1" flipV="1">
            <a:off x="6498020" y="3288711"/>
            <a:ext cx="2346104" cy="2886793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687587" y="4056241"/>
                <a:ext cx="91808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𝑠𝑡𝑎𝑡𝑒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587" y="4056241"/>
                <a:ext cx="918081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6640312" y="4821657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533737" y="3946522"/>
            <a:ext cx="1194842" cy="6966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8975167" y="3940765"/>
            <a:ext cx="1194842" cy="6966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7273667" y="1256507"/>
                <a:ext cx="2531527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P(</a:t>
                </a:r>
                <a:r>
                  <a:rPr lang="en-US" dirty="0" err="1">
                    <a:solidFill>
                      <a:srgbClr val="FF0000"/>
                    </a:solidFill>
                  </a:rPr>
                  <a:t>z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t</a:t>
                </a:r>
                <a:r>
                  <a:rPr lang="en-US" dirty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𝐾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𝑁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667" y="1256507"/>
                <a:ext cx="2531527" cy="280846"/>
              </a:xfrm>
              <a:prstGeom prst="rect">
                <a:avLst/>
              </a:prstGeom>
              <a:blipFill>
                <a:blip r:embed="rId11"/>
                <a:stretch>
                  <a:fillRect l="-5542" t="-171739" r="-2651" b="-2630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Oval 152"/>
              <p:cNvSpPr/>
              <p:nvPr/>
            </p:nvSpPr>
            <p:spPr>
              <a:xfrm>
                <a:off x="8076775" y="1989142"/>
                <a:ext cx="504403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Oval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775" y="1989142"/>
                <a:ext cx="504403" cy="4572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TextBox 158"/>
          <p:cNvSpPr txBox="1"/>
          <p:nvPr/>
        </p:nvSpPr>
        <p:spPr>
          <a:xfrm>
            <a:off x="7131158" y="917846"/>
            <a:ext cx="279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Gaussian Mixture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83E000F-CEE4-9742-A55C-41D6673C38BB}"/>
              </a:ext>
            </a:extLst>
          </p:cNvPr>
          <p:cNvSpPr txBox="1"/>
          <p:nvPr/>
        </p:nvSpPr>
        <p:spPr>
          <a:xfrm>
            <a:off x="10073309" y="179183"/>
            <a:ext cx="2860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also consider encoding states and actions</a:t>
            </a:r>
          </a:p>
        </p:txBody>
      </p:sp>
    </p:spTree>
    <p:extLst>
      <p:ext uri="{BB962C8B-B14F-4D97-AF65-F5344CB8AC3E}">
        <p14:creationId xmlns:p14="http://schemas.microsoft.com/office/powerpoint/2010/main" val="175671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player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player’s</a:t>
            </a:r>
            <a:r>
              <a:rPr lang="zh-CN" altLang="en-US" dirty="0"/>
              <a:t> </a:t>
            </a:r>
            <a:r>
              <a:rPr lang="en-US" altLang="zh-CN" dirty="0"/>
              <a:t>individual</a:t>
            </a:r>
            <a:r>
              <a:rPr lang="zh-CN" altLang="en-US" dirty="0"/>
              <a:t> </a:t>
            </a:r>
            <a:r>
              <a:rPr lang="en-US" altLang="zh-CN" dirty="0"/>
              <a:t>feature.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ice</a:t>
            </a:r>
            <a:r>
              <a:rPr lang="zh-CN" altLang="en-US" dirty="0"/>
              <a:t> </a:t>
            </a:r>
            <a:r>
              <a:rPr lang="en-US" altLang="zh-CN" dirty="0"/>
              <a:t>hockey</a:t>
            </a:r>
            <a:r>
              <a:rPr lang="zh-CN" altLang="en-US" dirty="0"/>
              <a:t> </a:t>
            </a:r>
            <a:r>
              <a:rPr lang="en-US" altLang="zh-CN" dirty="0"/>
              <a:t>paper,</a:t>
            </a:r>
            <a:r>
              <a:rPr lang="zh-CN" altLang="en-US" dirty="0"/>
              <a:t> </a:t>
            </a:r>
            <a:r>
              <a:rPr lang="en-US" altLang="zh-CN" dirty="0"/>
              <a:t>Luke‘s</a:t>
            </a:r>
            <a:r>
              <a:rPr lang="zh-CN" altLang="en-US" dirty="0"/>
              <a:t> </a:t>
            </a:r>
            <a:r>
              <a:rPr lang="en-US" altLang="zh-CN" dirty="0"/>
              <a:t>basketball)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players.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evaluating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shot,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assign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context,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matter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making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shot</a:t>
            </a:r>
          </a:p>
          <a:p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player_id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seriously</a:t>
            </a:r>
            <a:r>
              <a:rPr lang="zh-CN" altLang="en-US" dirty="0"/>
              <a:t> </a:t>
            </a:r>
            <a:r>
              <a:rPr lang="en-US" altLang="zh-CN" dirty="0"/>
              <a:t>studied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influence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ids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(One</a:t>
            </a:r>
            <a:r>
              <a:rPr lang="zh-CN" altLang="en-US" dirty="0"/>
              <a:t> </a:t>
            </a:r>
            <a:r>
              <a:rPr lang="en-US" altLang="zh-CN" dirty="0"/>
              <a:t>interesting</a:t>
            </a:r>
            <a:r>
              <a:rPr lang="zh-CN" altLang="en-US" dirty="0"/>
              <a:t> </a:t>
            </a:r>
            <a:r>
              <a:rPr lang="en-US" altLang="zh-CN" dirty="0"/>
              <a:t>finding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despite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inputted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player_id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assigns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ids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training.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testing,</a:t>
            </a:r>
            <a:r>
              <a:rPr lang="zh-CN" altLang="en-US" dirty="0"/>
              <a:t> </a:t>
            </a:r>
            <a:r>
              <a:rPr lang="en-US" altLang="zh-CN" dirty="0"/>
              <a:t>changing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player_id</a:t>
            </a:r>
            <a:r>
              <a:rPr lang="zh-CN" altLang="en-US" dirty="0"/>
              <a:t> </a:t>
            </a:r>
            <a:r>
              <a:rPr lang="en-US" altLang="zh-CN" dirty="0"/>
              <a:t>won’t</a:t>
            </a:r>
            <a:r>
              <a:rPr lang="zh-CN" altLang="en-US" dirty="0"/>
              <a:t> </a:t>
            </a:r>
            <a:r>
              <a:rPr lang="en-US" altLang="zh-CN" dirty="0"/>
              <a:t>influence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output.)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2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5876" y="3005958"/>
            <a:ext cx="10078995" cy="87186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Player Generation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7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7426810" y="213428"/>
            <a:ext cx="276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Player Generation Model</a:t>
            </a:r>
            <a:endParaRPr lang="en-US" sz="2000" dirty="0"/>
          </a:p>
        </p:txBody>
      </p:sp>
      <p:cxnSp>
        <p:nvCxnSpPr>
          <p:cNvPr id="80" name="Curved Connector 79"/>
          <p:cNvCxnSpPr>
            <a:endCxn id="84" idx="2"/>
          </p:cNvCxnSpPr>
          <p:nvPr/>
        </p:nvCxnSpPr>
        <p:spPr>
          <a:xfrm rot="5400000" flipH="1" flipV="1">
            <a:off x="7799319" y="3809083"/>
            <a:ext cx="2155010" cy="87239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88" idx="7"/>
            <a:endCxn id="84" idx="2"/>
          </p:cNvCxnSpPr>
          <p:nvPr/>
        </p:nvCxnSpPr>
        <p:spPr>
          <a:xfrm rot="16200000" flipV="1">
            <a:off x="8683335" y="3797460"/>
            <a:ext cx="2155010" cy="895639"/>
          </a:xfrm>
          <a:prstGeom prst="curvedConnector3">
            <a:avLst>
              <a:gd name="adj1" fmla="val 466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8807625" y="4360748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Encoder</a:t>
            </a:r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8807625" y="2820046"/>
            <a:ext cx="1010791" cy="34772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/>
              <p:cNvSpPr/>
              <p:nvPr/>
            </p:nvSpPr>
            <p:spPr>
              <a:xfrm>
                <a:off x="9084419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Oval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419" y="5255829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/>
              <p:cNvSpPr/>
              <p:nvPr/>
            </p:nvSpPr>
            <p:spPr>
              <a:xfrm>
                <a:off x="8350424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Oval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424" y="5255829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9818414" y="5255829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414" y="5255829"/>
                <a:ext cx="457200" cy="4572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/>
          <p:cNvCxnSpPr>
            <a:stCxn id="86" idx="0"/>
            <a:endCxn id="82" idx="2"/>
          </p:cNvCxnSpPr>
          <p:nvPr/>
        </p:nvCxnSpPr>
        <p:spPr>
          <a:xfrm flipV="1">
            <a:off x="8579024" y="4708477"/>
            <a:ext cx="733996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0"/>
            <a:endCxn id="82" idx="2"/>
          </p:cNvCxnSpPr>
          <p:nvPr/>
        </p:nvCxnSpPr>
        <p:spPr>
          <a:xfrm flipV="1">
            <a:off x="9313020" y="4708477"/>
            <a:ext cx="1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8" idx="0"/>
            <a:endCxn id="82" idx="2"/>
          </p:cNvCxnSpPr>
          <p:nvPr/>
        </p:nvCxnSpPr>
        <p:spPr>
          <a:xfrm flipH="1" flipV="1">
            <a:off x="9313020" y="4708477"/>
            <a:ext cx="733994" cy="54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Oval 94"/>
              <p:cNvSpPr/>
              <p:nvPr/>
            </p:nvSpPr>
            <p:spPr>
              <a:xfrm>
                <a:off x="9084419" y="3624974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Oval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419" y="3624974"/>
                <a:ext cx="457200" cy="4572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>
            <a:stCxn id="82" idx="0"/>
          </p:cNvCxnSpPr>
          <p:nvPr/>
        </p:nvCxnSpPr>
        <p:spPr>
          <a:xfrm flipH="1" flipV="1">
            <a:off x="9313020" y="4082175"/>
            <a:ext cx="1" cy="27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84" idx="2"/>
          </p:cNvCxnSpPr>
          <p:nvPr/>
        </p:nvCxnSpPr>
        <p:spPr>
          <a:xfrm flipV="1">
            <a:off x="9313020" y="3167774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/>
              <p:cNvSpPr/>
              <p:nvPr/>
            </p:nvSpPr>
            <p:spPr>
              <a:xfrm>
                <a:off x="9084419" y="2029750"/>
                <a:ext cx="457200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Oval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419" y="2029750"/>
                <a:ext cx="457200" cy="4572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>
            <a:stCxn id="84" idx="0"/>
          </p:cNvCxnSpPr>
          <p:nvPr/>
        </p:nvCxnSpPr>
        <p:spPr>
          <a:xfrm flipH="1" flipV="1">
            <a:off x="9313020" y="2486951"/>
            <a:ext cx="1" cy="33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Oval 100"/>
              <p:cNvSpPr/>
              <p:nvPr/>
            </p:nvSpPr>
            <p:spPr>
              <a:xfrm>
                <a:off x="7474388" y="5255829"/>
                <a:ext cx="612021" cy="4572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Oval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388" y="5255829"/>
                <a:ext cx="612021" cy="457200"/>
              </a:xfrm>
              <a:prstGeom prst="ellipse">
                <a:avLst/>
              </a:prstGeom>
              <a:blipFill>
                <a:blip r:embed="rId7"/>
                <a:stretch>
                  <a:fillRect l="-1923"/>
                </a:stretch>
              </a:blipFill>
              <a:ln w="1905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urved Connector 102"/>
          <p:cNvCxnSpPr>
            <a:stCxn id="101" idx="0"/>
            <a:endCxn id="83" idx="1"/>
          </p:cNvCxnSpPr>
          <p:nvPr/>
        </p:nvCxnSpPr>
        <p:spPr>
          <a:xfrm rot="5400000" flipH="1" flipV="1">
            <a:off x="7163053" y="3611257"/>
            <a:ext cx="2261919" cy="1027226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urved Connector 103"/>
          <p:cNvCxnSpPr>
            <a:stCxn id="101" idx="0"/>
            <a:endCxn id="82" idx="1"/>
          </p:cNvCxnSpPr>
          <p:nvPr/>
        </p:nvCxnSpPr>
        <p:spPr>
          <a:xfrm rot="5400000" flipH="1" flipV="1">
            <a:off x="7933404" y="4381608"/>
            <a:ext cx="721217" cy="1027226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28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14710</TotalTime>
  <Words>2690</Words>
  <Application>Microsoft Macintosh PowerPoint</Application>
  <PresentationFormat>Custom</PresentationFormat>
  <Paragraphs>406</Paragraphs>
  <Slides>25</Slides>
  <Notes>11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Calibri</vt:lpstr>
      <vt:lpstr>Calibri Light</vt:lpstr>
      <vt:lpstr>Cambria Math</vt:lpstr>
      <vt:lpstr>DengXian</vt:lpstr>
      <vt:lpstr>等线</vt:lpstr>
      <vt:lpstr>等线 Light</vt:lpstr>
      <vt:lpstr>Arial</vt:lpstr>
      <vt:lpstr>Office Theme</vt:lpstr>
      <vt:lpstr>Latent Representations for Players in Sports Data</vt:lpstr>
      <vt:lpstr>PowerPoint Presentation</vt:lpstr>
      <vt:lpstr>Deterministic Player Embedding</vt:lpstr>
      <vt:lpstr>Yu-dong’s Model for deterministic player embedding</vt:lpstr>
      <vt:lpstr>Triple Embedding</vt:lpstr>
      <vt:lpstr>PowerPoint Presentation</vt:lpstr>
      <vt:lpstr>Motivations:</vt:lpstr>
      <vt:lpstr>Player Generation Model</vt:lpstr>
      <vt:lpstr>PowerPoint Presentation</vt:lpstr>
      <vt:lpstr>Our model: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Difficulty:</vt:lpstr>
      <vt:lpstr>PowerPoint Presentation</vt:lpstr>
      <vt:lpstr>Difficulty: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Guiliang Liu</dc:creator>
  <cp:lastModifiedBy>Guiliang Liu</cp:lastModifiedBy>
  <cp:revision>106</cp:revision>
  <dcterms:created xsi:type="dcterms:W3CDTF">2019-06-03T19:05:44Z</dcterms:created>
  <dcterms:modified xsi:type="dcterms:W3CDTF">2019-11-06T01:50:57Z</dcterms:modified>
</cp:coreProperties>
</file>