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321" r:id="rId3"/>
    <p:sldId id="285" r:id="rId4"/>
    <p:sldId id="289" r:id="rId5"/>
    <p:sldId id="324" r:id="rId6"/>
    <p:sldId id="305" r:id="rId7"/>
    <p:sldId id="307" r:id="rId8"/>
    <p:sldId id="325" r:id="rId9"/>
    <p:sldId id="320" r:id="rId10"/>
    <p:sldId id="308" r:id="rId11"/>
    <p:sldId id="309" r:id="rId12"/>
    <p:sldId id="326" r:id="rId13"/>
    <p:sldId id="327" r:id="rId14"/>
    <p:sldId id="328" r:id="rId15"/>
    <p:sldId id="329" r:id="rId16"/>
    <p:sldId id="330" r:id="rId17"/>
    <p:sldId id="331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430850C-841B-E547-A3F6-BAE9822A2B2F}">
          <p14:sldIdLst>
            <p14:sldId id="257"/>
            <p14:sldId id="321"/>
            <p14:sldId id="285"/>
            <p14:sldId id="289"/>
            <p14:sldId id="324"/>
            <p14:sldId id="305"/>
            <p14:sldId id="307"/>
            <p14:sldId id="325"/>
            <p14:sldId id="320"/>
            <p14:sldId id="308"/>
            <p14:sldId id="309"/>
            <p14:sldId id="326"/>
            <p14:sldId id="327"/>
            <p14:sldId id="328"/>
            <p14:sldId id="329"/>
            <p14:sldId id="330"/>
            <p14:sldId id="331"/>
            <p14:sldId id="337"/>
          </p14:sldIdLst>
        </p14:section>
        <p14:section name="Functional Relationships" id="{01F3DED7-94FD-AB48-99CD-FC7B47F3BB2B}">
          <p14:sldIdLst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TODO: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RDF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derive CRFs from BNs: do it over all ground atoms (using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Lowd’s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notation). Still need to consider target grounding to make it relative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neighbourhood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Terminology: use first-order BN.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r>
              <a:rPr lang="en-US" baseline="0" dirty="0" smtClean="0"/>
              <a:t> declarations, determinate literals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8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salary </a:t>
            </a:r>
            <a:r>
              <a:rPr lang="en-US" smtClean="0"/>
              <a:t>figures are made</a:t>
            </a:r>
            <a:r>
              <a:rPr lang="en-US" baseline="0" smtClean="0"/>
              <a:t>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Didier Dubois:</a:t>
            </a:r>
            <a:r>
              <a:rPr lang="en-US" baseline="0" dirty="0" smtClean="0"/>
              <a:t> You become a prisoner of your syntax.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Gaifman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*The row and column</a:t>
            </a:r>
            <a:r>
              <a:rPr lang="en-US" baseline="0" dirty="0" smtClean="0"/>
              <a:t> indexes are linked, need to keep track of that if only matrix is used. </a:t>
            </a:r>
          </a:p>
          <a:p>
            <a:r>
              <a:rPr lang="en-US" dirty="0" smtClean="0"/>
              <a:t>*n/a is awkward</a:t>
            </a:r>
            <a:r>
              <a:rPr lang="en-US" baseline="0" dirty="0" smtClean="0"/>
              <a:t> as a real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make this section optional.</a:t>
            </a:r>
            <a:r>
              <a:rPr lang="en-US" baseline="0" dirty="0" smtClean="0"/>
              <a:t> Maybe mention only SQL and tables?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most direct way to describe relational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Cohen brothers?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Multi-Relational Data Representations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Tutorial on 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82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Matrix Representation for Binary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relationships connect exactly two individuals, we can represent a relational structure </a:t>
            </a:r>
            <a:r>
              <a:rPr lang="en-US" dirty="0" smtClean="0"/>
              <a:t>with a collection of matrices</a:t>
            </a:r>
          </a:p>
          <a:p>
            <a:pPr lvl="1"/>
            <a:r>
              <a:rPr lang="en-US" dirty="0" smtClean="0"/>
              <a:t>But need to somehow link rows and columns that refer to the same individuals</a:t>
            </a:r>
          </a:p>
          <a:p>
            <a:r>
              <a:rPr lang="en-US" dirty="0" err="1" smtClean="0"/>
              <a:t>Arity</a:t>
            </a:r>
            <a:r>
              <a:rPr lang="en-US" dirty="0" smtClean="0"/>
              <a:t> &gt; 2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multi-dimensional array or tensor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7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99" y="274638"/>
            <a:ext cx="7772400" cy="1143000"/>
          </a:xfrm>
        </p:spPr>
        <p:txBody>
          <a:bodyPr/>
          <a:lstStyle/>
          <a:p>
            <a:r>
              <a:rPr lang="en-US" dirty="0" smtClean="0"/>
              <a:t>Example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670382"/>
              </p:ext>
            </p:extLst>
          </p:nvPr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n-lt"/>
                        </a:rPr>
                        <a:t>ActsIn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Fargo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Kill Bill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503939"/>
              </p:ext>
            </p:extLst>
          </p:nvPr>
        </p:nvGraphicFramePr>
        <p:xfrm>
          <a:off x="457200" y="4188936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Salary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Fargo (k$)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Kill Bill (k$)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0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756" y="688008"/>
            <a:ext cx="7772400" cy="1500450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Representations of Relational Data: Literals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8046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Terms and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ground term</a:t>
            </a:r>
            <a:r>
              <a:rPr lang="en-US" dirty="0" smtClean="0"/>
              <a:t> is of the form </a:t>
            </a:r>
            <a:r>
              <a:rPr lang="en-US" i="1" dirty="0" smtClean="0"/>
              <a:t>f(a</a:t>
            </a:r>
            <a:r>
              <a:rPr lang="en-US" i="1" baseline="-25000" dirty="0" smtClean="0"/>
              <a:t>1</a:t>
            </a:r>
            <a:r>
              <a:rPr lang="en-US" i="1" dirty="0" smtClean="0"/>
              <a:t>,..,a</a:t>
            </a:r>
            <a:r>
              <a:rPr lang="en-US" i="1" baseline="-25000" dirty="0" smtClean="0"/>
              <a:t>n</a:t>
            </a:r>
            <a:r>
              <a:rPr lang="en-US" i="1" dirty="0" smtClean="0"/>
              <a:t>)</a:t>
            </a:r>
            <a:r>
              <a:rPr lang="en-US" dirty="0" smtClean="0"/>
              <a:t> where f is a </a:t>
            </a:r>
            <a:r>
              <a:rPr lang="en-US" dirty="0" err="1" smtClean="0"/>
              <a:t>functor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,...,a</a:t>
            </a:r>
            <a:r>
              <a:rPr lang="en-US" i="1" baseline="-25000" dirty="0" smtClean="0"/>
              <a:t>n</a:t>
            </a:r>
            <a:r>
              <a:rPr lang="en-US" dirty="0" smtClean="0"/>
              <a:t> are constants (ids) for individuals of the appropriate type</a:t>
            </a:r>
            <a:endParaRPr lang="en-US" i="1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ground literal</a:t>
            </a:r>
            <a:r>
              <a:rPr lang="en-US" dirty="0" smtClean="0"/>
              <a:t> is of the form </a:t>
            </a:r>
            <a:r>
              <a:rPr lang="en-US" i="1" dirty="0"/>
              <a:t>f(a</a:t>
            </a:r>
            <a:r>
              <a:rPr lang="en-US" i="1" baseline="-25000" dirty="0"/>
              <a:t>1</a:t>
            </a:r>
            <a:r>
              <a:rPr lang="en-US" i="1" dirty="0"/>
              <a:t>,..,a</a:t>
            </a:r>
            <a:r>
              <a:rPr lang="en-US" i="1" baseline="-25000" dirty="0"/>
              <a:t>n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= v</a:t>
            </a:r>
          </a:p>
          <a:p>
            <a:pPr lvl="1"/>
            <a:r>
              <a:rPr lang="en-US" dirty="0" smtClean="0"/>
              <a:t>specifies the value of a ground term</a:t>
            </a:r>
          </a:p>
          <a:p>
            <a:pPr lvl="1"/>
            <a:r>
              <a:rPr lang="en-US" dirty="0" smtClean="0"/>
              <a:t>The smallest unit of information</a:t>
            </a:r>
          </a:p>
          <a:p>
            <a:r>
              <a:rPr lang="en-US" dirty="0" smtClean="0"/>
              <a:t>Omit “ground” until further notice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gender(</a:t>
            </a:r>
            <a:r>
              <a:rPr lang="en-US" dirty="0" err="1" smtClean="0"/>
              <a:t>Brad_Pitt</a:t>
            </a:r>
            <a:r>
              <a:rPr lang="en-US" dirty="0" smtClean="0"/>
              <a:t>) = M</a:t>
            </a:r>
          </a:p>
          <a:p>
            <a:pPr lvl="1"/>
            <a:r>
              <a:rPr lang="en-US" dirty="0" smtClean="0"/>
              <a:t>salary(</a:t>
            </a:r>
            <a:r>
              <a:rPr lang="en-US" dirty="0" err="1" smtClean="0"/>
              <a:t>Steve_Buscemi</a:t>
            </a:r>
            <a:r>
              <a:rPr lang="en-US" dirty="0" smtClean="0"/>
              <a:t>, Fargo) = $500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World as List of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a possible world by listing all ground literals true in it</a:t>
            </a:r>
          </a:p>
          <a:p>
            <a:r>
              <a:rPr lang="en-US" dirty="0" smtClean="0"/>
              <a:t>Used in logic, logic programming, and related approaches, such as  Alchemy</a:t>
            </a:r>
          </a:p>
          <a:p>
            <a:r>
              <a:rPr lang="en-US" dirty="0" smtClean="0"/>
              <a:t>Collection of tuples similar to key-value representation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5943600"/>
            <a:ext cx="7448275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Kok, S.; Summer, M.; Richardson, M.; Singla, P.; Poon, H.; Lowd, D.; Wang, J. &amp; Domingos, P. (2009), </a:t>
            </a:r>
          </a:p>
          <a:p>
            <a:pPr>
              <a:defRPr/>
            </a:pPr>
            <a:r>
              <a:rPr lang="en-US" smtClean="0"/>
              <a:t>'The Alchemy system for statistical relational AI', Technical report, University of Washington., Version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9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974" y="274638"/>
            <a:ext cx="7772400" cy="1143000"/>
          </a:xfrm>
        </p:spPr>
        <p:txBody>
          <a:bodyPr/>
          <a:lstStyle/>
          <a:p>
            <a:r>
              <a:rPr lang="en-US" dirty="0" smtClean="0"/>
              <a:t>Example List of Literals (Unary)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17" y="1600200"/>
            <a:ext cx="3263152" cy="50635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Actor(</a:t>
            </a:r>
            <a:r>
              <a:rPr lang="en-US" sz="1800" dirty="0" err="1"/>
              <a:t>Brad_Pitt</a:t>
            </a:r>
            <a:r>
              <a:rPr lang="en-US" sz="1800" dirty="0"/>
              <a:t>)= T	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Actor(</a:t>
            </a:r>
            <a:r>
              <a:rPr lang="en-US" sz="1800" dirty="0" err="1"/>
              <a:t>Lucy_Liu</a:t>
            </a:r>
            <a:r>
              <a:rPr lang="en-US" sz="1800" dirty="0"/>
              <a:t>)= T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Actor(</a:t>
            </a:r>
            <a:r>
              <a:rPr lang="en-US" sz="1800" dirty="0" err="1"/>
              <a:t>Steve_Buscemi</a:t>
            </a:r>
            <a:r>
              <a:rPr lang="en-US" sz="1800" dirty="0"/>
              <a:t>)= T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Actor(</a:t>
            </a:r>
            <a:r>
              <a:rPr lang="en-US" sz="1800" dirty="0" err="1"/>
              <a:t>Uma_Thurman</a:t>
            </a:r>
            <a:r>
              <a:rPr lang="en-US" sz="1800" dirty="0"/>
              <a:t>)= T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Actor(</a:t>
            </a:r>
            <a:r>
              <a:rPr lang="en-US" sz="1800" dirty="0" err="1"/>
              <a:t>Kill_Bill</a:t>
            </a:r>
            <a:r>
              <a:rPr lang="en-US" sz="1800" dirty="0"/>
              <a:t>) = F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Actor(Fargo) = </a:t>
            </a:r>
            <a:r>
              <a:rPr lang="en-US" sz="1800" dirty="0" smtClean="0"/>
              <a:t>F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Movie(</a:t>
            </a:r>
            <a:r>
              <a:rPr lang="en-US" sz="1800" dirty="0" err="1"/>
              <a:t>Brad_Pitt</a:t>
            </a:r>
            <a:r>
              <a:rPr lang="en-US" sz="1800" dirty="0"/>
              <a:t>)= F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Movie(</a:t>
            </a:r>
            <a:r>
              <a:rPr lang="en-US" sz="1800" dirty="0" err="1"/>
              <a:t>Lucy_Liu</a:t>
            </a:r>
            <a:r>
              <a:rPr lang="en-US" sz="1800" dirty="0"/>
              <a:t>)= F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Movie(</a:t>
            </a:r>
            <a:r>
              <a:rPr lang="en-US" sz="1800" dirty="0" err="1"/>
              <a:t>Steve_Buscemi</a:t>
            </a:r>
            <a:r>
              <a:rPr lang="en-US" sz="1800" dirty="0"/>
              <a:t>)= F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Movie(</a:t>
            </a:r>
            <a:r>
              <a:rPr lang="en-US" sz="1800" dirty="0" err="1"/>
              <a:t>Uma_Thurman</a:t>
            </a:r>
            <a:r>
              <a:rPr lang="en-US" sz="1800" dirty="0"/>
              <a:t>)= F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Movie(</a:t>
            </a:r>
            <a:r>
              <a:rPr lang="en-US" sz="1800" dirty="0" err="1"/>
              <a:t>Kill_Bill</a:t>
            </a:r>
            <a:r>
              <a:rPr lang="en-US" sz="1800" dirty="0"/>
              <a:t>) = T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Movie(Fargo) = T</a:t>
            </a:r>
            <a:endParaRPr lang="en-CA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en-CA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30617" y="1589740"/>
            <a:ext cx="3618752" cy="5063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gender(</a:t>
            </a:r>
            <a:r>
              <a:rPr lang="en-US" sz="1800" dirty="0" err="1" smtClean="0"/>
              <a:t>Brad_Pitt</a:t>
            </a:r>
            <a:r>
              <a:rPr lang="en-US" sz="1800" dirty="0" smtClean="0"/>
              <a:t>)= M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gender(</a:t>
            </a:r>
            <a:r>
              <a:rPr lang="en-US" sz="1800" dirty="0" err="1" smtClean="0"/>
              <a:t>Lucy_Liu</a:t>
            </a:r>
            <a:r>
              <a:rPr lang="en-US" sz="1800" dirty="0" smtClean="0"/>
              <a:t>)= W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gender(</a:t>
            </a:r>
            <a:r>
              <a:rPr lang="en-US" sz="1800" dirty="0" err="1" smtClean="0"/>
              <a:t>Steve_Buscemi</a:t>
            </a:r>
            <a:r>
              <a:rPr lang="en-US" sz="1800" dirty="0" smtClean="0"/>
              <a:t>)= M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gender(</a:t>
            </a:r>
            <a:r>
              <a:rPr lang="en-US" sz="1800" dirty="0" err="1" smtClean="0"/>
              <a:t>Uma_Thurman</a:t>
            </a:r>
            <a:r>
              <a:rPr lang="en-US" sz="1800" dirty="0" smtClean="0"/>
              <a:t>)= W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gender(</a:t>
            </a:r>
            <a:r>
              <a:rPr lang="en-US" sz="1800" dirty="0" err="1" smtClean="0"/>
              <a:t>Kill_Bill</a:t>
            </a:r>
            <a:r>
              <a:rPr lang="en-US" sz="1800" dirty="0" smtClean="0"/>
              <a:t>) = n/a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gender(Fargo) = n/a</a:t>
            </a:r>
            <a:endParaRPr lang="en-CA" sz="1800" dirty="0" smtClean="0"/>
          </a:p>
          <a:p>
            <a:pPr marL="0" indent="0">
              <a:buFont typeface="Arial"/>
              <a:buNone/>
            </a:pP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 country(</a:t>
            </a:r>
            <a:r>
              <a:rPr lang="en-US" sz="1800" dirty="0" err="1" smtClean="0"/>
              <a:t>Brad_Pitt</a:t>
            </a:r>
            <a:r>
              <a:rPr lang="en-US" sz="1800" dirty="0" smtClean="0"/>
              <a:t>)= U.S.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country(</a:t>
            </a:r>
            <a:r>
              <a:rPr lang="en-US" sz="1800" dirty="0" err="1" smtClean="0"/>
              <a:t>Lucy_Liu</a:t>
            </a:r>
            <a:r>
              <a:rPr lang="en-US" sz="1800" dirty="0" smtClean="0"/>
              <a:t>)= U.S.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country(</a:t>
            </a:r>
            <a:r>
              <a:rPr lang="en-US" sz="1800" dirty="0" err="1" smtClean="0"/>
              <a:t>Steve_Buscemi</a:t>
            </a:r>
            <a:r>
              <a:rPr lang="en-US" sz="1800" dirty="0" smtClean="0"/>
              <a:t>)= U.S.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country(</a:t>
            </a:r>
            <a:r>
              <a:rPr lang="en-US" sz="1800" dirty="0" err="1" smtClean="0"/>
              <a:t>Uma_Thurman</a:t>
            </a:r>
            <a:r>
              <a:rPr lang="en-US" sz="1800" dirty="0" smtClean="0"/>
              <a:t>)= U.S.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country,Fargo</a:t>
            </a:r>
            <a:r>
              <a:rPr lang="en-US" sz="1800" dirty="0" smtClean="0"/>
              <a:t>)= U.S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country(</a:t>
            </a:r>
            <a:r>
              <a:rPr lang="en-US" sz="1800" dirty="0" err="1" smtClean="0"/>
              <a:t>Kill_Bill</a:t>
            </a:r>
            <a:r>
              <a:rPr lang="en-US" sz="1800" dirty="0" smtClean="0"/>
              <a:t>)= U.S.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 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782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Closed-World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Convention: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only Boolean literals whose value is true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only non-Boolean literals whose value is not n/a</a:t>
            </a:r>
          </a:p>
          <a:p>
            <a:pPr>
              <a:buFont typeface="Wingdings" charset="2"/>
              <a:buChar char="Ø"/>
            </a:pPr>
            <a:r>
              <a:rPr lang="en-US" dirty="0"/>
              <a:t>F</a:t>
            </a:r>
            <a:r>
              <a:rPr lang="en-US" dirty="0" smtClean="0"/>
              <a:t>urther compactness</a:t>
            </a:r>
          </a:p>
          <a:p>
            <a:r>
              <a:rPr lang="en-US" dirty="0" smtClean="0"/>
              <a:t>Like omitting 0s in a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51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Closed-World List of Literals (Unary)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94" y="1600200"/>
            <a:ext cx="3263152" cy="50635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Actor(</a:t>
            </a:r>
            <a:r>
              <a:rPr lang="en-US" sz="1800" dirty="0" err="1"/>
              <a:t>Brad_Pitt</a:t>
            </a:r>
            <a:r>
              <a:rPr lang="en-US" sz="1800" dirty="0"/>
              <a:t>)= T	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Actor(</a:t>
            </a:r>
            <a:r>
              <a:rPr lang="en-US" sz="1800" dirty="0" err="1"/>
              <a:t>Lucy_Liu</a:t>
            </a:r>
            <a:r>
              <a:rPr lang="en-US" sz="1800" dirty="0"/>
              <a:t>)= T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Actor(</a:t>
            </a:r>
            <a:r>
              <a:rPr lang="en-US" sz="1800" dirty="0" err="1"/>
              <a:t>Steve_Buscemi</a:t>
            </a:r>
            <a:r>
              <a:rPr lang="en-US" sz="1800" dirty="0"/>
              <a:t>)= T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Actor(</a:t>
            </a:r>
            <a:r>
              <a:rPr lang="en-US" sz="1800" dirty="0" err="1"/>
              <a:t>Uma_Thurman</a:t>
            </a:r>
            <a:r>
              <a:rPr lang="en-US" sz="1800" dirty="0"/>
              <a:t>)= T</a:t>
            </a:r>
            <a:endParaRPr lang="en-CA" sz="1800" dirty="0"/>
          </a:p>
          <a:p>
            <a:pPr marL="0" indent="0">
              <a:buNone/>
            </a:pPr>
            <a:r>
              <a:rPr lang="en-US" sz="1800" strike="sngStrike" dirty="0"/>
              <a:t>Actor(</a:t>
            </a:r>
            <a:r>
              <a:rPr lang="en-US" sz="1800" strike="sngStrike" dirty="0" err="1"/>
              <a:t>Kill_Bill</a:t>
            </a:r>
            <a:r>
              <a:rPr lang="en-US" sz="1800" strike="sngStrike" dirty="0"/>
              <a:t>) = F</a:t>
            </a:r>
            <a:endParaRPr lang="en-CA" sz="1800" strike="sngStrike" dirty="0"/>
          </a:p>
          <a:p>
            <a:pPr marL="0" indent="0">
              <a:buNone/>
            </a:pPr>
            <a:r>
              <a:rPr lang="en-US" sz="1800" strike="sngStrike" dirty="0"/>
              <a:t>Actor(Fargo) = </a:t>
            </a:r>
            <a:r>
              <a:rPr lang="en-US" sz="1800" strike="sngStrike" dirty="0" smtClean="0"/>
              <a:t>F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strike="sngStrike" dirty="0"/>
              <a:t>Movie(</a:t>
            </a:r>
            <a:r>
              <a:rPr lang="en-US" sz="1800" strike="sngStrike" dirty="0" err="1"/>
              <a:t>Brad_Pitt</a:t>
            </a:r>
            <a:r>
              <a:rPr lang="en-US" sz="1800" strike="sngStrike" dirty="0"/>
              <a:t>)= F</a:t>
            </a:r>
            <a:endParaRPr lang="en-CA" sz="1800" strike="sngStrike" dirty="0"/>
          </a:p>
          <a:p>
            <a:pPr marL="0" indent="0">
              <a:buNone/>
            </a:pPr>
            <a:r>
              <a:rPr lang="en-US" sz="1800" strike="sngStrike" dirty="0"/>
              <a:t>Movie(</a:t>
            </a:r>
            <a:r>
              <a:rPr lang="en-US" sz="1800" strike="sngStrike" dirty="0" err="1"/>
              <a:t>Lucy_Liu</a:t>
            </a:r>
            <a:r>
              <a:rPr lang="en-US" sz="1800" strike="sngStrike" dirty="0"/>
              <a:t>)= F</a:t>
            </a:r>
            <a:endParaRPr lang="en-CA" sz="1800" strike="sngStrike" dirty="0"/>
          </a:p>
          <a:p>
            <a:pPr marL="0" indent="0">
              <a:buNone/>
            </a:pPr>
            <a:r>
              <a:rPr lang="en-US" sz="1800" strike="sngStrike" dirty="0"/>
              <a:t>Movie(</a:t>
            </a:r>
            <a:r>
              <a:rPr lang="en-US" sz="1800" strike="sngStrike" dirty="0" err="1"/>
              <a:t>Steve_Buscemi</a:t>
            </a:r>
            <a:r>
              <a:rPr lang="en-US" sz="1800" strike="sngStrike" dirty="0"/>
              <a:t>)= F</a:t>
            </a:r>
            <a:endParaRPr lang="en-CA" sz="1800" strike="sngStrike" dirty="0"/>
          </a:p>
          <a:p>
            <a:pPr marL="0" indent="0">
              <a:buNone/>
            </a:pPr>
            <a:r>
              <a:rPr lang="en-US" sz="1800" strike="sngStrike" dirty="0"/>
              <a:t>Movie(</a:t>
            </a:r>
            <a:r>
              <a:rPr lang="en-US" sz="1800" strike="sngStrike" dirty="0" err="1"/>
              <a:t>Uma_Thurman</a:t>
            </a:r>
            <a:r>
              <a:rPr lang="en-US" sz="1800" strike="sngStrike" dirty="0"/>
              <a:t>)= F</a:t>
            </a:r>
            <a:endParaRPr lang="en-CA" sz="1800" strike="sngStrike" dirty="0"/>
          </a:p>
          <a:p>
            <a:pPr marL="0" indent="0">
              <a:buNone/>
            </a:pPr>
            <a:r>
              <a:rPr lang="en-US" sz="1800" dirty="0"/>
              <a:t>Movie(</a:t>
            </a:r>
            <a:r>
              <a:rPr lang="en-US" sz="1800" dirty="0" err="1"/>
              <a:t>Kill_Bill</a:t>
            </a:r>
            <a:r>
              <a:rPr lang="en-US" sz="1800" dirty="0"/>
              <a:t>) = T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Movie(Fargo) = T</a:t>
            </a:r>
            <a:endParaRPr lang="en-CA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en-CA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9494" y="1589740"/>
            <a:ext cx="3618752" cy="5063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gender(</a:t>
            </a:r>
            <a:r>
              <a:rPr lang="en-US" sz="1800" dirty="0" err="1" smtClean="0"/>
              <a:t>Brad_Pitt</a:t>
            </a:r>
            <a:r>
              <a:rPr lang="en-US" sz="1800" dirty="0" smtClean="0"/>
              <a:t>)= M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gender(</a:t>
            </a:r>
            <a:r>
              <a:rPr lang="en-US" sz="1800" dirty="0" err="1" smtClean="0"/>
              <a:t>Lucy_Liu</a:t>
            </a:r>
            <a:r>
              <a:rPr lang="en-US" sz="1800" dirty="0" smtClean="0"/>
              <a:t>)= W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gender(</a:t>
            </a:r>
            <a:r>
              <a:rPr lang="en-US" sz="1800" dirty="0" err="1" smtClean="0"/>
              <a:t>Steve_Buscemi</a:t>
            </a:r>
            <a:r>
              <a:rPr lang="en-US" sz="1800" dirty="0" smtClean="0"/>
              <a:t>)= M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gender(</a:t>
            </a:r>
            <a:r>
              <a:rPr lang="en-US" sz="1800" dirty="0" err="1" smtClean="0"/>
              <a:t>Uma_Thurman</a:t>
            </a:r>
            <a:r>
              <a:rPr lang="en-US" sz="1800" dirty="0" smtClean="0"/>
              <a:t>)= W</a:t>
            </a:r>
          </a:p>
          <a:p>
            <a:pPr marL="0" indent="0">
              <a:buFont typeface="Arial"/>
              <a:buNone/>
            </a:pPr>
            <a:r>
              <a:rPr lang="en-US" sz="1800" strike="sngStrike" dirty="0" smtClean="0"/>
              <a:t>gender(</a:t>
            </a:r>
            <a:r>
              <a:rPr lang="en-US" sz="1800" strike="sngStrike" dirty="0" err="1" smtClean="0"/>
              <a:t>Kill_Bill</a:t>
            </a:r>
            <a:r>
              <a:rPr lang="en-US" sz="1800" strike="sngStrike" dirty="0" smtClean="0"/>
              <a:t>) = n/a</a:t>
            </a:r>
            <a:endParaRPr lang="en-CA" sz="1800" strike="sngStrike" dirty="0" smtClean="0"/>
          </a:p>
          <a:p>
            <a:pPr marL="0" indent="0">
              <a:buFont typeface="Arial"/>
              <a:buNone/>
            </a:pPr>
            <a:r>
              <a:rPr lang="en-US" sz="1800" strike="sngStrike" dirty="0" smtClean="0"/>
              <a:t>gender(Fargo) = n/a</a:t>
            </a:r>
            <a:endParaRPr lang="en-CA" sz="1800" strike="sngStrike" dirty="0" smtClean="0"/>
          </a:p>
          <a:p>
            <a:pPr marL="0" indent="0">
              <a:buFont typeface="Arial"/>
              <a:buNone/>
            </a:pP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 country(</a:t>
            </a:r>
            <a:r>
              <a:rPr lang="en-US" sz="1800" dirty="0" err="1" smtClean="0"/>
              <a:t>Brad_Pitt</a:t>
            </a:r>
            <a:r>
              <a:rPr lang="en-US" sz="1800" dirty="0" smtClean="0"/>
              <a:t>)= U.S.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country(</a:t>
            </a:r>
            <a:r>
              <a:rPr lang="en-US" sz="1800" dirty="0" err="1" smtClean="0"/>
              <a:t>Lucy_Liu</a:t>
            </a:r>
            <a:r>
              <a:rPr lang="en-US" sz="1800" dirty="0" smtClean="0"/>
              <a:t>)= U.S.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country(</a:t>
            </a:r>
            <a:r>
              <a:rPr lang="en-US" sz="1800" dirty="0" err="1" smtClean="0"/>
              <a:t>Steve_Buscemi</a:t>
            </a:r>
            <a:r>
              <a:rPr lang="en-US" sz="1800" dirty="0" smtClean="0"/>
              <a:t>)= U.S.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country(</a:t>
            </a:r>
            <a:r>
              <a:rPr lang="en-US" sz="1800" dirty="0" err="1" smtClean="0"/>
              <a:t>Uma_Thurman</a:t>
            </a:r>
            <a:r>
              <a:rPr lang="en-US" sz="1800" dirty="0" smtClean="0"/>
              <a:t>)= U.S.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country,Fargo</a:t>
            </a:r>
            <a:r>
              <a:rPr lang="en-US" sz="1800" dirty="0" smtClean="0"/>
              <a:t>)= U.S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country(</a:t>
            </a:r>
            <a:r>
              <a:rPr lang="en-US" sz="1800" dirty="0" err="1" smtClean="0"/>
              <a:t>Kill_Bill</a:t>
            </a:r>
            <a:r>
              <a:rPr lang="en-US" sz="1800" dirty="0" smtClean="0"/>
              <a:t>)= U.S.</a:t>
            </a:r>
            <a:endParaRPr lang="en-CA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 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01203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Closed-World List of Literals (Binary)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ActsIn</a:t>
            </a:r>
            <a:r>
              <a:rPr lang="en-US" dirty="0"/>
              <a:t>(</a:t>
            </a:r>
            <a:r>
              <a:rPr lang="en-US" dirty="0" err="1"/>
              <a:t>Lucy_Liu,Kill_Bill</a:t>
            </a:r>
            <a:r>
              <a:rPr lang="en-US" dirty="0"/>
              <a:t>)= T</a:t>
            </a:r>
            <a:endParaRPr lang="en-CA" dirty="0"/>
          </a:p>
          <a:p>
            <a:pPr marL="0" indent="0">
              <a:buNone/>
            </a:pPr>
            <a:r>
              <a:rPr lang="en-US" dirty="0" err="1"/>
              <a:t>ActsIn</a:t>
            </a:r>
            <a:r>
              <a:rPr lang="en-US" dirty="0"/>
              <a:t>(</a:t>
            </a:r>
            <a:r>
              <a:rPr lang="en-US" dirty="0" err="1"/>
              <a:t>Steve_Buscemi,Fargo</a:t>
            </a:r>
            <a:r>
              <a:rPr lang="en-US" dirty="0"/>
              <a:t>)= T</a:t>
            </a:r>
            <a:endParaRPr lang="en-CA" dirty="0"/>
          </a:p>
          <a:p>
            <a:pPr marL="0" indent="0">
              <a:buNone/>
            </a:pPr>
            <a:r>
              <a:rPr lang="en-US" dirty="0" err="1"/>
              <a:t>ActsIn</a:t>
            </a:r>
            <a:r>
              <a:rPr lang="en-US" dirty="0"/>
              <a:t>(</a:t>
            </a:r>
            <a:r>
              <a:rPr lang="en-US" dirty="0" err="1"/>
              <a:t>Uma_Thurman,Kill_Bill</a:t>
            </a:r>
            <a:r>
              <a:rPr lang="en-US" dirty="0"/>
              <a:t>)= T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salary(</a:t>
            </a:r>
            <a:r>
              <a:rPr lang="en-US" dirty="0" err="1"/>
              <a:t>Lucy_Liu,Kill_Bill</a:t>
            </a:r>
            <a:r>
              <a:rPr lang="en-US" dirty="0"/>
              <a:t>)= </a:t>
            </a:r>
            <a:r>
              <a:rPr lang="en-US" dirty="0" smtClean="0"/>
              <a:t>$2M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salary(</a:t>
            </a:r>
            <a:r>
              <a:rPr lang="en-US" dirty="0" err="1"/>
              <a:t>Steve_Buscemi,Fargo</a:t>
            </a:r>
            <a:r>
              <a:rPr lang="en-US" dirty="0"/>
              <a:t>)= </a:t>
            </a:r>
            <a:r>
              <a:rPr lang="en-US" dirty="0" smtClean="0"/>
              <a:t>$500K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salary(</a:t>
            </a:r>
            <a:r>
              <a:rPr lang="en-US" dirty="0" err="1"/>
              <a:t>Uma_ThurmanKill_Bill</a:t>
            </a:r>
            <a:r>
              <a:rPr lang="en-US" dirty="0"/>
              <a:t> )= </a:t>
            </a:r>
            <a:r>
              <a:rPr lang="en-US" dirty="0" smtClean="0"/>
              <a:t>$5M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Relationships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Many-One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9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relational data?</a:t>
            </a:r>
          </a:p>
          <a:p>
            <a:r>
              <a:rPr lang="en-US" dirty="0" smtClean="0"/>
              <a:t>Different notations/representations.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RDF</a:t>
            </a:r>
          </a:p>
          <a:p>
            <a:pPr lvl="1"/>
            <a:r>
              <a:rPr lang="en-US" dirty="0" smtClean="0"/>
              <a:t>Matrix/Tensor</a:t>
            </a:r>
          </a:p>
          <a:p>
            <a:r>
              <a:rPr lang="en-US" dirty="0" smtClean="0"/>
              <a:t>Common core: </a:t>
            </a:r>
            <a:r>
              <a:rPr lang="en-US" b="1" dirty="0" smtClean="0"/>
              <a:t>functions</a:t>
            </a:r>
            <a:r>
              <a:rPr lang="en-US" dirty="0" smtClean="0"/>
              <a:t> of multiple arguments.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common constraint on relationship </a:t>
            </a:r>
            <a:r>
              <a:rPr lang="en-US" dirty="0" err="1" smtClean="0"/>
              <a:t>functors</a:t>
            </a:r>
            <a:r>
              <a:rPr lang="en-US" dirty="0" smtClean="0"/>
              <a:t> is that each individual may be related to at most one other</a:t>
            </a:r>
          </a:p>
          <a:p>
            <a:pPr lvl="1"/>
            <a:r>
              <a:rPr lang="en-US" dirty="0" smtClean="0"/>
              <a:t>Example: each movie may have at most one director</a:t>
            </a:r>
          </a:p>
          <a:p>
            <a:r>
              <a:rPr lang="en-US" dirty="0" smtClean="0"/>
              <a:t>Two basic strategies: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a binary </a:t>
            </a:r>
            <a:r>
              <a:rPr lang="en-US" dirty="0" err="1" smtClean="0"/>
              <a:t>functor</a:t>
            </a:r>
            <a:r>
              <a:rPr lang="en-US" dirty="0" smtClean="0"/>
              <a:t> with annotation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a unary </a:t>
            </a:r>
            <a:r>
              <a:rPr lang="en-US" dirty="0" err="1" smtClean="0"/>
              <a:t>functor</a:t>
            </a:r>
            <a:r>
              <a:rPr lang="en-US" dirty="0" smtClean="0"/>
              <a:t> that may output an individual as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8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Annotation</a:t>
            </a:r>
            <a:endParaRPr lang="en-US" dirty="0"/>
          </a:p>
        </p:txBody>
      </p:sp>
      <p:pic>
        <p:nvPicPr>
          <p:cNvPr id="4" name="Content Placeholder 3" descr="er-movielens-director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" b="1324"/>
          <a:stretch>
            <a:fillRect/>
          </a:stretch>
        </p:blipFill>
        <p:spPr/>
      </p:pic>
      <p:sp>
        <p:nvSpPr>
          <p:cNvPr id="5" name="Left Arrow 4"/>
          <p:cNvSpPr/>
          <p:nvPr/>
        </p:nvSpPr>
        <p:spPr>
          <a:xfrm>
            <a:off x="6753416" y="3301998"/>
            <a:ext cx="672353" cy="19423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75176" y="3053537"/>
            <a:ext cx="135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84" y="274638"/>
            <a:ext cx="7772400" cy="1143000"/>
          </a:xfrm>
        </p:spPr>
        <p:txBody>
          <a:bodyPr/>
          <a:lstStyle/>
          <a:p>
            <a:r>
              <a:rPr lang="en-US" dirty="0" smtClean="0"/>
              <a:t>Annotated List of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08" y="1600201"/>
            <a:ext cx="8229600" cy="29419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Directs(</a:t>
            </a:r>
            <a:r>
              <a:rPr lang="en-US" dirty="0" err="1" smtClean="0"/>
              <a:t>Fargo,Cohen</a:t>
            </a:r>
            <a:r>
              <a:rPr lang="en-US" dirty="0" smtClean="0"/>
              <a:t>)! = T</a:t>
            </a:r>
          </a:p>
          <a:p>
            <a:pPr marL="0" indent="0">
              <a:buNone/>
            </a:pPr>
            <a:r>
              <a:rPr lang="en-US" dirty="0" smtClean="0"/>
              <a:t>Directs(</a:t>
            </a:r>
            <a:r>
              <a:rPr lang="en-US" dirty="0" err="1" smtClean="0"/>
              <a:t>Kill_Bill,Tarantino</a:t>
            </a:r>
            <a:r>
              <a:rPr lang="en-US" dirty="0" smtClean="0"/>
              <a:t>)! =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! implies that  Directs(</a:t>
            </a:r>
            <a:r>
              <a:rPr lang="en-US" dirty="0" err="1" smtClean="0"/>
              <a:t>Fargo,Tarantino</a:t>
            </a:r>
            <a:r>
              <a:rPr lang="en-US" dirty="0" smtClean="0"/>
              <a:t>) =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2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a </a:t>
            </a:r>
            <a:r>
              <a:rPr lang="en-US" dirty="0" err="1" smtClean="0"/>
              <a:t>functor</a:t>
            </a:r>
            <a:r>
              <a:rPr lang="en-US" dirty="0" smtClean="0"/>
              <a:t> that returns an individual (not a value).</a:t>
            </a:r>
          </a:p>
          <a:p>
            <a:pPr lvl="1"/>
            <a:r>
              <a:rPr lang="en-US" dirty="0" smtClean="0"/>
              <a:t>director: Movie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Directors.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can compose </a:t>
            </a:r>
            <a:r>
              <a:rPr lang="en-US" dirty="0" err="1" smtClean="0"/>
              <a:t>functors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gender(director(Fargo)) returns</a:t>
            </a:r>
            <a:br>
              <a:rPr lang="en-US" dirty="0" smtClean="0"/>
            </a:br>
            <a:r>
              <a:rPr lang="en-US" dirty="0" smtClean="0"/>
              <a:t>the gender of the director of Fargo.</a:t>
            </a:r>
          </a:p>
        </p:txBody>
      </p:sp>
    </p:spTree>
    <p:extLst>
      <p:ext uri="{BB962C8B-B14F-4D97-AF65-F5344CB8AC3E}">
        <p14:creationId xmlns:p14="http://schemas.microsoft.com/office/powerpoint/2010/main" val="2237627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20" y="274638"/>
            <a:ext cx="7772400" cy="1143000"/>
          </a:xfrm>
        </p:spPr>
        <p:txBody>
          <a:bodyPr/>
          <a:lstStyle/>
          <a:p>
            <a:r>
              <a:rPr lang="en-US" dirty="0" smtClean="0"/>
              <a:t>Example of Functional Literals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90462" y="1600200"/>
            <a:ext cx="8229600" cy="47348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director(Fargo) = Cohen</a:t>
            </a:r>
          </a:p>
          <a:p>
            <a:pPr marL="0" indent="0">
              <a:buNone/>
            </a:pPr>
            <a:r>
              <a:rPr lang="en-US" dirty="0" smtClean="0"/>
              <a:t>director(</a:t>
            </a:r>
            <a:r>
              <a:rPr lang="en-US" dirty="0" err="1" smtClean="0"/>
              <a:t>Kill_Bill</a:t>
            </a:r>
            <a:r>
              <a:rPr lang="en-US" dirty="0" smtClean="0"/>
              <a:t>) =  Tarantino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gender(Cohen) = M</a:t>
            </a:r>
          </a:p>
          <a:p>
            <a:pPr marL="0" indent="0">
              <a:buNone/>
            </a:pPr>
            <a:r>
              <a:rPr lang="en-US" dirty="0" smtClean="0"/>
              <a:t>gender(Tarantino) = 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gender(director(Fargo)) = M</a:t>
            </a:r>
          </a:p>
          <a:p>
            <a:pPr marL="0" indent="0">
              <a:buNone/>
            </a:pPr>
            <a:r>
              <a:rPr lang="en-US" dirty="0" smtClean="0"/>
              <a:t>gender(director(</a:t>
            </a:r>
            <a:r>
              <a:rPr lang="en-US" dirty="0" err="1" smtClean="0"/>
              <a:t>Kill_Bill</a:t>
            </a:r>
            <a:r>
              <a:rPr lang="en-US" dirty="0" smtClean="0"/>
              <a:t>)) = M</a:t>
            </a:r>
          </a:p>
        </p:txBody>
      </p:sp>
    </p:spTree>
    <p:extLst>
      <p:ext uri="{BB962C8B-B14F-4D97-AF65-F5344CB8AC3E}">
        <p14:creationId xmlns:p14="http://schemas.microsoft.com/office/powerpoint/2010/main" val="204059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annotation and functional approaches can both represent the same observations</a:t>
            </a:r>
          </a:p>
          <a:p>
            <a:r>
              <a:rPr lang="en-US" dirty="0" smtClean="0"/>
              <a:t>We use the annotation version in “official” definitions for simplicity</a:t>
            </a:r>
          </a:p>
          <a:p>
            <a:r>
              <a:rPr lang="en-US" dirty="0" smtClean="0"/>
              <a:t>We sometimes use the functional version in examples for legibility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1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Possible World Example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030797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150" y="3740537"/>
            <a:ext cx="101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$500K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$5M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251491"/>
            <a:ext cx="231995" cy="48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227585"/>
            <a:ext cx="242151" cy="512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$2M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n/a	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  <a:endCxn id="55" idx="2"/>
          </p:cNvCxnSpPr>
          <p:nvPr/>
        </p:nvCxnSpPr>
        <p:spPr>
          <a:xfrm flipV="1">
            <a:off x="4709678" y="4386868"/>
            <a:ext cx="42480" cy="162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25149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792030" y="3260456"/>
            <a:ext cx="421571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260456"/>
            <a:ext cx="408535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863" y="5843215"/>
            <a:ext cx="195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runtime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98 min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04841" y="5843215"/>
            <a:ext cx="208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runtime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111 min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6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8482" y="274638"/>
            <a:ext cx="7772400" cy="1143000"/>
          </a:xfrm>
        </p:spPr>
        <p:txBody>
          <a:bodyPr/>
          <a:lstStyle/>
          <a:p>
            <a:r>
              <a:rPr lang="en-US" dirty="0" smtClean="0"/>
              <a:t>Specific Representations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on </a:t>
            </a:r>
            <a:r>
              <a:rPr lang="en-US" dirty="0" err="1" smtClean="0"/>
              <a:t>functor</a:t>
            </a:r>
            <a:r>
              <a:rPr lang="en-US" dirty="0" smtClean="0"/>
              <a:t> types can, and typically are, exploited in specific representations of relational data</a:t>
            </a:r>
          </a:p>
          <a:p>
            <a:pPr lvl="1"/>
            <a:r>
              <a:rPr lang="en-US" dirty="0" smtClean="0"/>
              <a:t>Examples: unary </a:t>
            </a:r>
            <a:r>
              <a:rPr lang="en-US" dirty="0" err="1" smtClean="0"/>
              <a:t>functors</a:t>
            </a:r>
            <a:r>
              <a:rPr lang="en-US" dirty="0" smtClean="0"/>
              <a:t>, relational </a:t>
            </a:r>
            <a:r>
              <a:rPr lang="en-US" dirty="0" err="1" smtClean="0"/>
              <a:t>functors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Compact</a:t>
            </a:r>
          </a:p>
          <a:p>
            <a:pPr lvl="1"/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Representation matches data model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rganize data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139497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Relational Data: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4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Graphical Representation for Binary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5565"/>
          </a:xfrm>
        </p:spPr>
        <p:txBody>
          <a:bodyPr>
            <a:normAutofit/>
          </a:bodyPr>
          <a:lstStyle/>
          <a:p>
            <a:r>
              <a:rPr lang="en-US" dirty="0" smtClean="0"/>
              <a:t>If all relationships connect exactly two individuals,</a:t>
            </a:r>
            <a:br>
              <a:rPr lang="en-US" dirty="0" smtClean="0"/>
            </a:br>
            <a:r>
              <a:rPr lang="en-US" dirty="0" smtClean="0"/>
              <a:t>represent a relational structure in a </a:t>
            </a:r>
            <a:r>
              <a:rPr lang="en-US" dirty="0" err="1" smtClean="0"/>
              <a:t>heterogenous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AKA </a:t>
            </a:r>
            <a:r>
              <a:rPr lang="en-US" dirty="0" err="1" smtClean="0"/>
              <a:t>Gaifman</a:t>
            </a:r>
            <a:r>
              <a:rPr lang="en-US" dirty="0" smtClean="0"/>
              <a:t> graph, knowledge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1788" y="478117"/>
            <a:ext cx="16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3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835" y="17097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Gaifman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7" y="4255367"/>
            <a:ext cx="907736" cy="1361604"/>
          </a:xfrm>
          <a:prstGeom prst="rect">
            <a:avLst/>
          </a:prstGeom>
        </p:spPr>
      </p:pic>
      <p:pic>
        <p:nvPicPr>
          <p:cNvPr id="17" name="Picture 1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59" y="4314243"/>
            <a:ext cx="796960" cy="1243853"/>
          </a:xfrm>
          <a:prstGeom prst="rect">
            <a:avLst/>
          </a:prstGeom>
        </p:spPr>
      </p:pic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1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18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1" y="2030797"/>
            <a:ext cx="807927" cy="1196788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4" idx="2"/>
            <a:endCxn id="13" idx="0"/>
          </p:cNvCxnSpPr>
          <p:nvPr/>
        </p:nvCxnSpPr>
        <p:spPr>
          <a:xfrm>
            <a:off x="2645691" y="3260456"/>
            <a:ext cx="27714" cy="99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9" idx="2"/>
            <a:endCxn id="17" idx="0"/>
          </p:cNvCxnSpPr>
          <p:nvPr/>
        </p:nvCxnSpPr>
        <p:spPr>
          <a:xfrm>
            <a:off x="4789768" y="3251491"/>
            <a:ext cx="1177771" cy="1062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6" idx="2"/>
            <a:endCxn id="17" idx="0"/>
          </p:cNvCxnSpPr>
          <p:nvPr/>
        </p:nvCxnSpPr>
        <p:spPr>
          <a:xfrm flipH="1">
            <a:off x="5967539" y="3227585"/>
            <a:ext cx="741266" cy="1086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73405" y="3643948"/>
            <a:ext cx="116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3882" y="3643948"/>
            <a:ext cx="14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75170" y="3643948"/>
            <a:ext cx="16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259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89747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56762" y="1387756"/>
            <a:ext cx="209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3777" y="1387756"/>
            <a:ext cx="22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7178" y="5842657"/>
            <a:ext cx="206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runtime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98 min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4095" y="5842657"/>
            <a:ext cx="208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runtime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111 min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9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Relational Data: </a:t>
            </a:r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25" y="274638"/>
            <a:ext cx="7772400" cy="1143000"/>
          </a:xfrm>
        </p:spPr>
        <p:txBody>
          <a:bodyPr/>
          <a:lstStyle/>
          <a:p>
            <a:r>
              <a:rPr lang="en-US" dirty="0" smtClean="0"/>
              <a:t>Tensor Notation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1410" y="1564107"/>
            <a:ext cx="7897242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+mn-lt"/>
              </a:rPr>
              <a:t>Assign a number to each individual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+mn-lt"/>
              </a:rPr>
              <a:t>Replace function arguments by indices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+mn-lt"/>
              </a:rPr>
              <a:t>Example: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Brad_Pitt</a:t>
            </a:r>
            <a:r>
              <a:rPr lang="en-US" sz="3200" dirty="0" smtClean="0">
                <a:latin typeface="+mn-lt"/>
              </a:rPr>
              <a:t> = actor_1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latin typeface="+mn-lt"/>
              </a:rPr>
              <a:t>Fargo = movie_1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ActsIn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dirty="0" err="1" smtClean="0">
                <a:latin typeface="+mn-lt"/>
              </a:rPr>
              <a:t>Brad_Pitt,Fargo</a:t>
            </a:r>
            <a:r>
              <a:rPr lang="en-US" sz="3200" dirty="0" smtClean="0">
                <a:latin typeface="+mn-lt"/>
              </a:rPr>
              <a:t>) = F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ActsIn</a:t>
            </a:r>
            <a:r>
              <a:rPr lang="en-US" sz="3200" dirty="0" smtClean="0">
                <a:latin typeface="+mn-lt"/>
              </a:rPr>
              <a:t>(actor_1, movie_1) = F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latin typeface="+mn-lt"/>
              </a:rPr>
              <a:t>ActsIn</a:t>
            </a:r>
            <a:r>
              <a:rPr lang="en-US" sz="3200" baseline="-25000" dirty="0" smtClean="0">
                <a:latin typeface="+mn-lt"/>
              </a:rPr>
              <a:t>1,1</a:t>
            </a:r>
            <a:r>
              <a:rPr lang="en-US" sz="3200" dirty="0" smtClean="0">
                <a:latin typeface="+mn-lt"/>
              </a:rPr>
              <a:t> = 0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+mn-lt"/>
              </a:rPr>
              <a:t>Functors</a:t>
            </a:r>
            <a:r>
              <a:rPr lang="en-US" sz="3200" dirty="0" smtClean="0">
                <a:latin typeface="+mn-lt"/>
              </a:rPr>
              <a:t>  </a:t>
            </a:r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 smtClean="0">
                <a:latin typeface="+mn-lt"/>
              </a:rPr>
              <a:t>Tensors</a:t>
            </a:r>
          </a:p>
          <a:p>
            <a:pPr marL="742950" lvl="1" indent="-285750">
              <a:buFont typeface="Arial"/>
              <a:buChar char="•"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033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307</TotalTime>
  <Words>1150</Words>
  <Application>Microsoft Macintosh PowerPoint</Application>
  <PresentationFormat>On-screen Show (4:3)</PresentationFormat>
  <Paragraphs>271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BasicPresentation</vt:lpstr>
      <vt:lpstr>Multi-Relational Data Representations</vt:lpstr>
      <vt:lpstr>Overview</vt:lpstr>
      <vt:lpstr>Possible World Example</vt:lpstr>
      <vt:lpstr>Specific Representations</vt:lpstr>
      <vt:lpstr>Representations of Relational Data: Graphs</vt:lpstr>
      <vt:lpstr>Graphical Representation for Binary Relational Data</vt:lpstr>
      <vt:lpstr>Example Gaifman Graph</vt:lpstr>
      <vt:lpstr>Representations of Relational Data: Multi-Dimensional Arrays</vt:lpstr>
      <vt:lpstr>Tensor Notation</vt:lpstr>
      <vt:lpstr>Matrix Representation for Binary Relational Data</vt:lpstr>
      <vt:lpstr>Example Matrix</vt:lpstr>
      <vt:lpstr>Representations of Relational Data: Literals</vt:lpstr>
      <vt:lpstr>Terms and Literals</vt:lpstr>
      <vt:lpstr>Possible World as List of Literals</vt:lpstr>
      <vt:lpstr>Example List of Literals (Unary)</vt:lpstr>
      <vt:lpstr>Closed-World Convention</vt:lpstr>
      <vt:lpstr>Closed-World List of Literals (Unary)</vt:lpstr>
      <vt:lpstr>Closed-World List of Literals (Binary) </vt:lpstr>
      <vt:lpstr>Functional Relationships</vt:lpstr>
      <vt:lpstr>Functional Relationships</vt:lpstr>
      <vt:lpstr>Example of Annotation</vt:lpstr>
      <vt:lpstr>Annotated List of Literals</vt:lpstr>
      <vt:lpstr>Functional Approach</vt:lpstr>
      <vt:lpstr>Example of Functional Literals</vt:lpstr>
      <vt:lpstr>Discussion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126</cp:revision>
  <dcterms:created xsi:type="dcterms:W3CDTF">2011-12-30T19:23:42Z</dcterms:created>
  <dcterms:modified xsi:type="dcterms:W3CDTF">2016-08-31T01:45:33Z</dcterms:modified>
</cp:coreProperties>
</file>