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70" r:id="rId2"/>
    <p:sldId id="260" r:id="rId3"/>
    <p:sldId id="367" r:id="rId4"/>
    <p:sldId id="382" r:id="rId5"/>
    <p:sldId id="383" r:id="rId6"/>
    <p:sldId id="369" r:id="rId7"/>
    <p:sldId id="379" r:id="rId8"/>
    <p:sldId id="323" r:id="rId9"/>
    <p:sldId id="313" r:id="rId10"/>
    <p:sldId id="336" r:id="rId11"/>
    <p:sldId id="333" r:id="rId12"/>
    <p:sldId id="334" r:id="rId13"/>
    <p:sldId id="381" r:id="rId14"/>
    <p:sldId id="380" r:id="rId15"/>
    <p:sldId id="284" r:id="rId16"/>
    <p:sldId id="264" r:id="rId17"/>
    <p:sldId id="283" r:id="rId18"/>
    <p:sldId id="366" r:id="rId19"/>
    <p:sldId id="378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194DE552-6F45-2A45-9294-12C782F96231}">
          <p14:sldIdLst>
            <p14:sldId id="370"/>
          </p14:sldIdLst>
        </p14:section>
        <p14:section name="Relational Data" id="{C2741FE0-105D-7140-B7F8-A309BD84E0E3}">
          <p14:sldIdLst>
            <p14:sldId id="260"/>
            <p14:sldId id="367"/>
          </p14:sldIdLst>
        </p14:section>
        <p14:section name="Relational Random Variables" id="{52C05ADF-9AC7-644B-89AB-DDC1C7C58F68}">
          <p14:sldIdLst>
            <p14:sldId id="382"/>
            <p14:sldId id="383"/>
            <p14:sldId id="369"/>
          </p14:sldIdLst>
        </p14:section>
        <p14:section name="Relational Frequencies" id="{5B8F559F-475C-B84D-970B-27943B0FA693}">
          <p14:sldIdLst>
            <p14:sldId id="379"/>
            <p14:sldId id="323"/>
            <p14:sldId id="313"/>
            <p14:sldId id="336"/>
            <p14:sldId id="333"/>
            <p14:sldId id="334"/>
            <p14:sldId id="381"/>
            <p14:sldId id="380"/>
          </p14:sldIdLst>
        </p14:section>
        <p14:section name="Statistical-Relational Modelling" id="{E4F87129-8459-A84A-ADBA-B24903F4DA8C}">
          <p14:sldIdLst>
            <p14:sldId id="284"/>
            <p14:sldId id="264"/>
            <p14:sldId id="283"/>
            <p14:sldId id="366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different formalism for describing relational data and</a:t>
            </a:r>
            <a:r>
              <a:rPr lang="en-US" baseline="0" dirty="0" smtClean="0"/>
              <a:t> relational models. I follow the approach developed by Poole, Russell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. My learning algorithm work for others as well. Basically, for any formalism </a:t>
            </a:r>
            <a:r>
              <a:rPr lang="en-US" baseline="0" dirty="0" err="1" smtClean="0"/>
              <a:t>basedon</a:t>
            </a:r>
            <a:r>
              <a:rPr lang="en-US" baseline="0" dirty="0" smtClean="0"/>
              <a:t> first-order logic. I’m also trying to show that we are in review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6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that a randomly selected user has rated a randomly selected movie, what is the chance that the rating is 4?</a:t>
            </a:r>
          </a:p>
          <a:p>
            <a:r>
              <a:rPr lang="en-US" dirty="0" smtClean="0"/>
              <a:t>Need to check if continent is a function</a:t>
            </a:r>
            <a:r>
              <a:rPr lang="en-US" baseline="0" dirty="0" smtClean="0"/>
              <a:t> or relation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 to demos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make audience exercise for database queries.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Trump’s homicide example?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670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change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2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 networks are close to rules (</a:t>
            </a:r>
            <a:r>
              <a:rPr lang="en-US" dirty="0" err="1" smtClean="0"/>
              <a:t>Kersting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deRaedt</a:t>
            </a:r>
            <a:r>
              <a:rPr lang="en-US" baseline="0" dirty="0" smtClean="0"/>
              <a:t>)</a:t>
            </a:r>
          </a:p>
          <a:p>
            <a:r>
              <a:rPr lang="en-US" sz="1200" dirty="0" err="1" smtClean="0"/>
              <a:t>parametrized</a:t>
            </a:r>
            <a:r>
              <a:rPr lang="en-US" sz="1200" baseline="0" dirty="0" smtClean="0"/>
              <a:t> BNs </a:t>
            </a:r>
            <a:r>
              <a:rPr lang="en-US" sz="1200" dirty="0" smtClean="0"/>
              <a:t>not a frequency model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First-order Random variables =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frequencies are interesting in themselves!</a:t>
            </a:r>
          </a:p>
          <a:p>
            <a:r>
              <a:rPr lang="en-US" baseline="0" dirty="0" smtClean="0"/>
              <a:t>could also be typical or normal individuals.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I use </a:t>
            </a:r>
            <a:r>
              <a:rPr lang="en-US" dirty="0" err="1" smtClean="0"/>
              <a:t>equational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also build nested terms</a:t>
            </a:r>
          </a:p>
          <a:p>
            <a:r>
              <a:rPr lang="en-US" dirty="0" smtClean="0"/>
              <a:t>values of ground</a:t>
            </a:r>
            <a:r>
              <a:rPr lang="en-US" baseline="0" dirty="0" smtClean="0"/>
              <a:t> terms are the smallest unit of information</a:t>
            </a:r>
          </a:p>
          <a:p>
            <a:r>
              <a:rPr lang="en-US" baseline="0" dirty="0" smtClean="0"/>
              <a:t>fundamental split leads to two kinds of probabilities</a:t>
            </a:r>
          </a:p>
          <a:p>
            <a:r>
              <a:rPr lang="en-US" baseline="0" dirty="0" smtClean="0"/>
              <a:t>cite Kleene?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of Kleene’s and Goedel’s motivation</a:t>
            </a:r>
            <a:r>
              <a:rPr lang="en-US" baseline="0"/>
              <a:t> was to reflect mathematical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3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value_i</a:t>
            </a:r>
            <a:r>
              <a:rPr lang="en-US" baseline="0" dirty="0" smtClean="0"/>
              <a:t> are constants.</a:t>
            </a:r>
          </a:p>
          <a:p>
            <a:r>
              <a:rPr lang="en-US" baseline="0" dirty="0" smtClean="0"/>
              <a:t>Maybe say something about more complex formulas.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r>
              <a:rPr lang="en-US" baseline="0" dirty="0" smtClean="0"/>
              <a:t> data table that correctly represents relational frequencies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universal schema</a:t>
            </a:r>
            <a:r>
              <a:rPr lang="en-US" dirty="0" smtClean="0"/>
              <a:t> Riedel, Yao, McCallum (2013)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r>
              <a:rPr lang="en-US" baseline="0" dirty="0" smtClean="0"/>
              <a:t> data table that correctly represents relational frequencies</a:t>
            </a:r>
          </a:p>
          <a:p>
            <a:r>
              <a:rPr lang="en-US" dirty="0" smtClean="0"/>
              <a:t>Schulte, O. (2011), A tractable pseudo-likelihood function for Bayes Nets applied to relational data, </a:t>
            </a:r>
            <a:r>
              <a:rPr lang="en-US" i="1" dirty="0" smtClean="0"/>
              <a:t>in 'SIAM SDM', pp. 462-473.</a:t>
            </a:r>
          </a:p>
          <a:p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1-8.</a:t>
            </a:r>
          </a:p>
          <a:p>
            <a:r>
              <a:rPr lang="en-US" dirty="0" smtClean="0"/>
              <a:t>Riedel, S.; Yao, L. &amp; McCallum, A. (2013), 'Latent Relation Representations for Universal Schemas', </a:t>
            </a:r>
            <a:r>
              <a:rPr lang="en-US" i="1" dirty="0" err="1" smtClean="0"/>
              <a:t>CoRR</a:t>
            </a:r>
            <a:r>
              <a:rPr lang="en-US" i="1" dirty="0" smtClean="0"/>
              <a:t> </a:t>
            </a:r>
            <a:r>
              <a:rPr lang="en-US" b="1" i="1" dirty="0" smtClean="0"/>
              <a:t>abs/1301.4293.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probabilities</a:t>
            </a:r>
            <a:r>
              <a:rPr lang="en-US" baseline="0" dirty="0" smtClean="0"/>
              <a:t> are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gif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Note: change to parent = drama(M)?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First-Order Bayesian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9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Grounding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76313775"/>
              </p:ext>
            </p:extLst>
          </p:nvPr>
        </p:nvGraphicFramePr>
        <p:xfrm>
          <a:off x="287619" y="3089122"/>
          <a:ext cx="865605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05"/>
                <a:gridCol w="959776"/>
                <a:gridCol w="1648405"/>
                <a:gridCol w="2264224"/>
                <a:gridCol w="235134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Actor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Movie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gender(Actor)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</a:rPr>
                        <a:t>ActsIn</a:t>
                      </a:r>
                      <a:r>
                        <a:rPr lang="en-US" dirty="0" smtClean="0">
                          <a:latin typeface="+mn-lt"/>
                        </a:rPr>
                        <a:t>(</a:t>
                      </a:r>
                      <a:r>
                        <a:rPr lang="en-US" dirty="0" err="1" smtClean="0">
                          <a:latin typeface="+mn-lt"/>
                        </a:rPr>
                        <a:t>Actor,Movie</a:t>
                      </a:r>
                      <a:r>
                        <a:rPr lang="en-US" dirty="0" smtClean="0">
                          <a:latin typeface="+mn-lt"/>
                        </a:rPr>
                        <a:t>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genre(Movie)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T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M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T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Action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7816" y="1399006"/>
            <a:ext cx="81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P(gender(Actor) = W, </a:t>
            </a:r>
            <a:r>
              <a:rPr lang="en-US" sz="2000" dirty="0" err="1" smtClean="0">
                <a:latin typeface="+mn-lt"/>
              </a:rPr>
              <a:t>ActsIn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Actor,Movie</a:t>
            </a:r>
            <a:r>
              <a:rPr lang="en-US" sz="2000" dirty="0" smtClean="0">
                <a:latin typeface="+mn-lt"/>
              </a:rPr>
              <a:t>) = T) = 2/8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frequency = #of rows where the formula is true/# of all rows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77" y="2077818"/>
            <a:ext cx="277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Logical Variable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2118" y="2628595"/>
            <a:ext cx="389491" cy="449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40496" y="2628595"/>
            <a:ext cx="477660" cy="41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44259" y="2003587"/>
            <a:ext cx="52994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Single data table that correctly represents relational </a:t>
            </a:r>
            <a:r>
              <a:rPr lang="en-US" sz="2000" dirty="0" smtClean="0">
                <a:latin typeface="+mn-lt"/>
              </a:rPr>
              <a:t>frequencies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chulte 2011, Riedel</a:t>
            </a:r>
            <a:r>
              <a:rPr lang="en-US" sz="2000" dirty="0">
                <a:latin typeface="+mn-lt"/>
              </a:rPr>
              <a:t>, Yao, McCallum (2013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760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18" y="10023"/>
            <a:ext cx="8399182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17718691"/>
              </p:ext>
            </p:extLst>
          </p:nvPr>
        </p:nvGraphicFramePr>
        <p:xfrm>
          <a:off x="287619" y="3021076"/>
          <a:ext cx="8725508" cy="327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568"/>
                <a:gridCol w="1025872"/>
                <a:gridCol w="795345"/>
                <a:gridCol w="1824255"/>
                <a:gridCol w="2197194"/>
                <a:gridCol w="223327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n-lt"/>
                        </a:rPr>
                        <a:t>Prob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Actor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Movie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gender(Actor)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n-lt"/>
                        </a:rPr>
                        <a:t>ActsIn</a:t>
                      </a:r>
                      <a:r>
                        <a:rPr lang="en-US" sz="1400" dirty="0" smtClean="0">
                          <a:latin typeface="+mn-lt"/>
                        </a:rPr>
                        <a:t>(</a:t>
                      </a:r>
                      <a:r>
                        <a:rPr lang="en-US" sz="1400" dirty="0" err="1" smtClean="0">
                          <a:latin typeface="+mn-lt"/>
                        </a:rPr>
                        <a:t>Actor,Movie</a:t>
                      </a:r>
                      <a:r>
                        <a:rPr lang="en-US" sz="1400" dirty="0" smtClean="0">
                          <a:latin typeface="+mn-lt"/>
                        </a:rPr>
                        <a:t>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genre(Movie)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F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+mn-lt"/>
                        </a:rPr>
                        <a:t>Action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F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+mn-lt"/>
                        </a:rPr>
                        <a:t>Action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W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F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+mn-lt"/>
                        </a:rPr>
                        <a:t>Action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Action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Action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F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+mn-lt"/>
                        </a:rPr>
                        <a:t>Action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W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F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+mn-lt"/>
                        </a:rPr>
                        <a:t>Action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W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Action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2343" y="6302918"/>
            <a:ext cx="7078721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18" y="1569824"/>
            <a:ext cx="5286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Logical Variable </a:t>
            </a:r>
            <a:r>
              <a:rPr lang="en-US" sz="2800" dirty="0" smtClean="0">
                <a:latin typeface="+mn-lt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Random Variable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P(Movie = Fargo) = 1/2</a:t>
            </a:r>
          </a:p>
          <a:p>
            <a:endParaRPr lang="en-US" sz="2800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7531" y="2419421"/>
            <a:ext cx="627529" cy="449287"/>
            <a:chOff x="732118" y="2643536"/>
            <a:chExt cx="627529" cy="44928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732118" y="2643536"/>
              <a:ext cx="389491" cy="4492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21609" y="2643536"/>
              <a:ext cx="238038" cy="4492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4110" y="1144370"/>
            <a:ext cx="1606133" cy="16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8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49300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4700" y="4301099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590801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656" y="1652957"/>
            <a:ext cx="143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</a:t>
            </a:r>
            <a:br>
              <a:rPr lang="en-US" sz="2400" dirty="0" smtClean="0">
                <a:latin typeface="Perpetua"/>
                <a:cs typeface="Perpetua"/>
              </a:rPr>
            </a:br>
            <a:r>
              <a:rPr lang="en-US" sz="2400" dirty="0" smtClean="0">
                <a:latin typeface="Perpetua"/>
                <a:cs typeface="Perpetua"/>
              </a:rPr>
              <a:t>Actors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41699" y="1652957"/>
            <a:ext cx="191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2810097"/>
            <a:ext cx="18288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Actor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Actors.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Actor = </a:t>
            </a:r>
            <a:r>
              <a:rPr lang="en-US" i="1" dirty="0" err="1" smtClean="0">
                <a:latin typeface="Perpetua"/>
                <a:cs typeface="Perpetua"/>
              </a:rPr>
              <a:t>brad_pitt</a:t>
            </a:r>
            <a:r>
              <a:rPr lang="en-US" dirty="0" smtClean="0">
                <a:latin typeface="Perpetua"/>
                <a:cs typeface="Perpetua"/>
              </a:rPr>
              <a:t>) = 1/4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30600" y="4852067"/>
            <a:ext cx="1549400" cy="1754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Movie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Movies.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Movie = </a:t>
            </a:r>
            <a:r>
              <a:rPr lang="en-US" i="1" dirty="0" err="1" smtClean="0">
                <a:latin typeface="Perpetua"/>
                <a:cs typeface="Perpetua"/>
              </a:rPr>
              <a:t>fargo</a:t>
            </a:r>
            <a:r>
              <a:rPr lang="en-US" dirty="0" smtClean="0">
                <a:latin typeface="Perpetua"/>
                <a:cs typeface="Perpetua"/>
              </a:rPr>
              <a:t>) = ½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22065" y="1652957"/>
            <a:ext cx="231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First-Order Random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246904" y="2918381"/>
            <a:ext cx="2171700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>
                <a:latin typeface="Perpetua"/>
                <a:cs typeface="Perpetua"/>
              </a:rPr>
              <a:t>g</a:t>
            </a:r>
            <a:r>
              <a:rPr lang="en-US" sz="1500" i="1" dirty="0" smtClean="0">
                <a:latin typeface="Perpetua"/>
                <a:cs typeface="Perpetua"/>
              </a:rPr>
              <a:t>ender(Actor)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Gender of selected actor.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gender(Actor) = W</a:t>
            </a:r>
            <a:r>
              <a:rPr lang="en-US" sz="1500" dirty="0" smtClean="0">
                <a:latin typeface="Perpetua"/>
                <a:cs typeface="Perpetua"/>
              </a:rPr>
              <a:t>) = ½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28976" y="5432590"/>
            <a:ext cx="2171700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smtClean="0">
                <a:latin typeface="Perpetua"/>
                <a:cs typeface="Perpetua"/>
              </a:rPr>
              <a:t>genre(Movie)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Genre of selected movie.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</a:t>
            </a:r>
            <a:r>
              <a:rPr lang="en-US" sz="1500" dirty="0">
                <a:latin typeface="Perpetua"/>
                <a:cs typeface="Perpetua"/>
              </a:rPr>
              <a:t>(</a:t>
            </a:r>
            <a:r>
              <a:rPr lang="en-US" sz="1500" i="1" dirty="0">
                <a:latin typeface="Perpetua"/>
                <a:cs typeface="Perpetua"/>
              </a:rPr>
              <a:t>genre(Movie</a:t>
            </a:r>
            <a:r>
              <a:rPr lang="en-US" sz="1500" i="1" dirty="0" smtClean="0">
                <a:latin typeface="Perpetua"/>
                <a:cs typeface="Perpetua"/>
              </a:rPr>
              <a:t>)=Action</a:t>
            </a:r>
            <a:r>
              <a:rPr lang="en-US" sz="1500" dirty="0" smtClean="0">
                <a:latin typeface="Perpetua"/>
                <a:cs typeface="Perpetua"/>
              </a:rPr>
              <a:t>) = 1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3965269"/>
            <a:ext cx="24892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err="1" smtClean="0">
                <a:latin typeface="Perpetua"/>
                <a:cs typeface="Perpetua"/>
              </a:rPr>
              <a:t>ActsIn</a:t>
            </a:r>
            <a:r>
              <a:rPr lang="en-US" sz="1500" i="1" dirty="0" smtClean="0">
                <a:latin typeface="Perpetua"/>
                <a:cs typeface="Perpetua"/>
              </a:rPr>
              <a:t>(</a:t>
            </a:r>
            <a:r>
              <a:rPr lang="en-US" sz="1500" i="1" dirty="0" err="1" smtClean="0">
                <a:latin typeface="Perpetua"/>
                <a:cs typeface="Perpetua"/>
              </a:rPr>
              <a:t>Actor,Movie</a:t>
            </a:r>
            <a:r>
              <a:rPr lang="en-US" sz="1500" i="1" dirty="0" smtClean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T if selected actor appears in selected movie, F otherwise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</a:t>
            </a:r>
            <a:r>
              <a:rPr lang="en-US" sz="1500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ActsIn</a:t>
            </a:r>
            <a:r>
              <a:rPr lang="en-US" sz="1500" i="1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Actor,Movie</a:t>
            </a:r>
            <a:r>
              <a:rPr lang="en-US" sz="1500" i="1" dirty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 T) = 3/8</a:t>
            </a:r>
            <a:endParaRPr lang="en-US" sz="1500" dirty="0">
              <a:latin typeface="Perpetua"/>
              <a:cs typeface="Perpetua"/>
            </a:endParaRPr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>
            <a:off x="2616201" y="3548761"/>
            <a:ext cx="914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65883" y="5729231"/>
            <a:ext cx="864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359400" y="3310796"/>
            <a:ext cx="887504" cy="237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359400" y="3548761"/>
            <a:ext cx="838200" cy="924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080000" y="4473101"/>
            <a:ext cx="1117600" cy="1256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080000" y="5729231"/>
            <a:ext cx="1148976" cy="9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9240" y="274638"/>
            <a:ext cx="7772400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pic>
        <p:nvPicPr>
          <p:cNvPr id="27" name="Picture 26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2796040"/>
            <a:ext cx="355056" cy="519336"/>
          </a:xfrm>
          <a:prstGeom prst="rect">
            <a:avLst/>
          </a:prstGeom>
        </p:spPr>
      </p:pic>
      <p:pic>
        <p:nvPicPr>
          <p:cNvPr id="28" name="Picture 27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33" y="2810981"/>
            <a:ext cx="355643" cy="526817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3563540"/>
            <a:ext cx="355056" cy="519336"/>
          </a:xfrm>
          <a:prstGeom prst="rect">
            <a:avLst/>
          </a:prstGeom>
        </p:spPr>
      </p:pic>
      <p:pic>
        <p:nvPicPr>
          <p:cNvPr id="30" name="Picture 29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9" y="3563540"/>
            <a:ext cx="337125" cy="49938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824382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9782" y="6560201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665883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6" y="5283273"/>
            <a:ext cx="637786" cy="1084617"/>
          </a:xfrm>
          <a:prstGeom prst="rect">
            <a:avLst/>
          </a:prstGeom>
        </p:spPr>
      </p:pic>
      <p:pic>
        <p:nvPicPr>
          <p:cNvPr id="54" name="Picture 53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69" y="5330171"/>
            <a:ext cx="559954" cy="9908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99465" y="4735533"/>
            <a:ext cx="82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erpetua"/>
                <a:cs typeface="Perpetua"/>
              </a:rPr>
              <a:t>Movies</a:t>
            </a:r>
            <a:endParaRPr lang="en-US" dirty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48126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Two-Variable Examples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Learning Bayesian networks for Multi-Relational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P(</a:t>
            </a:r>
            <a:r>
              <a:rPr lang="en-US" sz="2800" i="1" dirty="0" smtClean="0"/>
              <a:t>rating(</a:t>
            </a:r>
            <a:r>
              <a:rPr lang="en-US" sz="2800" i="1" dirty="0" err="1" smtClean="0"/>
              <a:t>User,Movie</a:t>
            </a:r>
            <a:r>
              <a:rPr lang="en-US" sz="2800" i="1" dirty="0" smtClean="0"/>
              <a:t>) = 4| </a:t>
            </a:r>
            <a:r>
              <a:rPr lang="en-US" sz="2800" i="1" dirty="0" err="1" smtClean="0"/>
              <a:t>HasRated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User,Movie</a:t>
            </a:r>
            <a:r>
              <a:rPr lang="en-US" sz="2800" i="1" dirty="0" smtClean="0"/>
              <a:t>) = true</a:t>
            </a:r>
            <a:r>
              <a:rPr lang="en-US" sz="2800" dirty="0" smtClean="0"/>
              <a:t>) = ?</a:t>
            </a:r>
          </a:p>
          <a:p>
            <a:pPr lvl="1"/>
            <a:r>
              <a:rPr lang="en-US" dirty="0" smtClean="0"/>
              <a:t>If we randomly select a user and a movie, and the user has rated the movie, what is the probability that the rating is 4?</a:t>
            </a:r>
          </a:p>
          <a:p>
            <a:r>
              <a:rPr lang="en-US" sz="2800" dirty="0"/>
              <a:t>P(</a:t>
            </a:r>
            <a:r>
              <a:rPr lang="en-US" sz="2800" i="1" dirty="0"/>
              <a:t>continent(Country1) = </a:t>
            </a:r>
            <a:r>
              <a:rPr lang="en-US" sz="2800" i="1" dirty="0" err="1"/>
              <a:t>Europe|continent</a:t>
            </a:r>
            <a:r>
              <a:rPr lang="en-US" sz="2800" i="1" dirty="0"/>
              <a:t>(Country2)= Europe</a:t>
            </a:r>
            <a:r>
              <a:rPr lang="en-US" sz="2800" i="1" dirty="0" smtClean="0"/>
              <a:t>, Borders</a:t>
            </a:r>
            <a:r>
              <a:rPr lang="en-US" sz="2800" i="1" dirty="0"/>
              <a:t>(Country1, Country2)</a:t>
            </a:r>
            <a:r>
              <a:rPr lang="en-US" sz="2800" dirty="0"/>
              <a:t>) = ?</a:t>
            </a:r>
          </a:p>
          <a:p>
            <a:pPr lvl="1"/>
            <a:r>
              <a:rPr lang="en-US" dirty="0"/>
              <a:t>If we randomly select two countries that border each other, and the second one is in Europe, what is the chance that the first one is in Europe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5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00" y="274638"/>
            <a:ext cx="7772400" cy="1143000"/>
          </a:xfrm>
        </p:spPr>
        <p:txBody>
          <a:bodyPr/>
          <a:lstStyle/>
          <a:p>
            <a:r>
              <a:rPr lang="en-US" dirty="0" smtClean="0"/>
              <a:t>Single-Variable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Learning Bayesian networks for Multi-Relational Data</a:t>
            </a:r>
          </a:p>
        </p:txBody>
      </p:sp>
      <p:grpSp>
        <p:nvGrpSpPr>
          <p:cNvPr id="5" name="Group 8"/>
          <p:cNvGrpSpPr/>
          <p:nvPr/>
        </p:nvGrpSpPr>
        <p:grpSpPr>
          <a:xfrm>
            <a:off x="5330904" y="1340768"/>
            <a:ext cx="3124200" cy="3657600"/>
            <a:chOff x="5334000" y="1524000"/>
            <a:chExt cx="3124200" cy="3657600"/>
          </a:xfrm>
        </p:grpSpPr>
        <p:grpSp>
          <p:nvGrpSpPr>
            <p:cNvPr id="6" name="Group 18"/>
            <p:cNvGrpSpPr/>
            <p:nvPr/>
          </p:nvGrpSpPr>
          <p:grpSpPr>
            <a:xfrm>
              <a:off x="5791200" y="1734911"/>
              <a:ext cx="2286000" cy="2904145"/>
              <a:chOff x="5562600" y="1734911"/>
              <a:chExt cx="2286000" cy="290414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00800" y="1734911"/>
                <a:ext cx="457200" cy="77968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62600" y="2667000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4600" y="2667000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62800" y="2667000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62800" y="3319272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562600" y="3319272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400800" y="3352800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162800" y="4038600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562600" y="4038600"/>
                <a:ext cx="685800" cy="566928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400800" y="4072128"/>
                <a:ext cx="685800" cy="566928"/>
              </a:xfrm>
              <a:prstGeom prst="rect">
                <a:avLst/>
              </a:prstGeom>
            </p:spPr>
          </p:pic>
        </p:grpSp>
        <p:sp>
          <p:nvSpPr>
            <p:cNvPr id="7" name="Oval 6"/>
            <p:cNvSpPr/>
            <p:nvPr/>
          </p:nvSpPr>
          <p:spPr>
            <a:xfrm>
              <a:off x="5334000" y="1524000"/>
              <a:ext cx="3124200" cy="3657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9940" y="1448306"/>
            <a:ext cx="5263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>
                <a:latin typeface="+mn-lt"/>
              </a:rPr>
              <a:t> Percentage of Flying Birds = 90%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+mn-lt"/>
              </a:rPr>
              <a:t> P(Flies(Bird)) = 90%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+mn-lt"/>
              </a:rPr>
              <a:t> Halpern: Probability that a </a:t>
            </a:r>
            <a:r>
              <a:rPr lang="en-US" sz="2800" i="1" dirty="0">
                <a:latin typeface="+mn-lt"/>
              </a:rPr>
              <a:t>typical</a:t>
            </a:r>
            <a:r>
              <a:rPr lang="en-US" sz="2800" dirty="0">
                <a:latin typeface="+mn-lt"/>
              </a:rPr>
              <a:t> or </a:t>
            </a:r>
            <a:r>
              <a:rPr lang="en-US" sz="2800" i="1" dirty="0">
                <a:latin typeface="+mn-lt"/>
              </a:rPr>
              <a:t>random </a:t>
            </a:r>
            <a:r>
              <a:rPr lang="en-US" sz="2800" dirty="0">
                <a:latin typeface="+mn-lt"/>
              </a:rPr>
              <a:t>bird flies is 90</a:t>
            </a:r>
            <a:r>
              <a:rPr lang="en-US" sz="2800" dirty="0" smtClean="0">
                <a:latin typeface="+mn-lt"/>
              </a:rPr>
              <a:t>%</a:t>
            </a:r>
            <a:endParaRPr lang="en-US" sz="2800" dirty="0">
              <a:latin typeface="+mn-lt"/>
            </a:endParaRPr>
          </a:p>
        </p:txBody>
      </p:sp>
      <p:pic>
        <p:nvPicPr>
          <p:cNvPr id="20" name="Picture 19" descr="halper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91624" y="5373216"/>
            <a:ext cx="1303608" cy="13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4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Models for Relational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Statistical-Relational Models (SRMs)</a:t>
            </a:r>
            <a:br>
              <a:rPr lang="en-US" dirty="0" smtClean="0"/>
            </a:br>
            <a:r>
              <a:rPr lang="en-US" dirty="0" smtClean="0"/>
              <a:t>Random Selection Semantics for Bayesian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dirty="0" smtClean="0"/>
              <a:t>Bayesian networks for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0757" y="1447801"/>
            <a:ext cx="3231565" cy="3691920"/>
          </a:xfrm>
        </p:spPr>
        <p:txBody>
          <a:bodyPr/>
          <a:lstStyle/>
          <a:p>
            <a:r>
              <a:rPr lang="en-US" sz="2800" dirty="0" smtClean="0"/>
              <a:t>A first-order Bayesian network is a Bayesian network whose nodes are first-order terms </a:t>
            </a:r>
            <a:endParaRPr lang="en-US" sz="2800" dirty="0" smtClean="0"/>
          </a:p>
          <a:p>
            <a:pPr marL="0" indent="0">
              <a:buNone/>
            </a:pPr>
            <a:r>
              <a:rPr lang="en-US" sz="1600" dirty="0" smtClean="0"/>
              <a:t>      (</a:t>
            </a:r>
            <a:r>
              <a:rPr lang="en-US" sz="1600" dirty="0" smtClean="0"/>
              <a:t>Wang et al. 2008)</a:t>
            </a:r>
          </a:p>
          <a:p>
            <a:r>
              <a:rPr lang="en-US" sz="2800" dirty="0" smtClean="0"/>
              <a:t>AKA </a:t>
            </a:r>
            <a:r>
              <a:rPr lang="en-US" sz="2800" dirty="0" err="1" smtClean="0"/>
              <a:t>parametrized</a:t>
            </a:r>
            <a:r>
              <a:rPr lang="en-US" sz="2800" dirty="0" smtClean="0"/>
              <a:t> Bayesian network</a:t>
            </a:r>
            <a:br>
              <a:rPr lang="en-US" sz="2800" dirty="0" smtClean="0"/>
            </a:br>
            <a:r>
              <a:rPr lang="en-US" sz="1600" dirty="0" smtClean="0"/>
              <a:t>(Poole 2003, </a:t>
            </a:r>
            <a:r>
              <a:rPr lang="en-US" sz="1600" dirty="0" err="1" smtClean="0"/>
              <a:t>Kimmig</a:t>
            </a:r>
            <a:r>
              <a:rPr lang="en-US" sz="1600" dirty="0" smtClean="0"/>
              <a:t> et al. 2014)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0757" y="5715735"/>
            <a:ext cx="7489583" cy="9136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Wang, D. Z.; </a:t>
            </a:r>
            <a:r>
              <a:rPr lang="en-US" dirty="0" err="1" smtClean="0"/>
              <a:t>Michelakis</a:t>
            </a:r>
            <a:r>
              <a:rPr lang="en-US" dirty="0" smtClean="0"/>
              <a:t>, E.; </a:t>
            </a:r>
            <a:r>
              <a:rPr lang="en-US" dirty="0" err="1" smtClean="0"/>
              <a:t>Garofalakis</a:t>
            </a:r>
            <a:r>
              <a:rPr lang="en-US" dirty="0" smtClean="0"/>
              <a:t>, M. &amp; </a:t>
            </a:r>
            <a:r>
              <a:rPr lang="en-US" dirty="0" err="1" smtClean="0"/>
              <a:t>Hellerstein</a:t>
            </a:r>
            <a:r>
              <a:rPr lang="en-US" dirty="0" smtClean="0"/>
              <a:t>, J. M. (2008), </a:t>
            </a:r>
            <a:r>
              <a:rPr lang="en-US" dirty="0" err="1" smtClean="0"/>
              <a:t>BayesStore</a:t>
            </a:r>
            <a:r>
              <a:rPr lang="en-US" dirty="0" smtClean="0"/>
              <a:t>: managing large, uncertain data repositories with probabilistic graphical models, in , VLDB 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00494" y="2099773"/>
            <a:ext cx="3921860" cy="1296459"/>
            <a:chOff x="3719423" y="690935"/>
            <a:chExt cx="3921860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9393" y="690935"/>
              <a:ext cx="11518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genre(M)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2" y="1091045"/>
              <a:ext cx="1367806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376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80" y="239356"/>
            <a:ext cx="7772400" cy="1143000"/>
          </a:xfrm>
        </p:spPr>
        <p:txBody>
          <a:bodyPr/>
          <a:lstStyle/>
          <a:p>
            <a:r>
              <a:rPr lang="en-US" sz="3200" dirty="0" smtClean="0"/>
              <a:t>Random Selection Semantics for First-Order Bayesian Networks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4707" y="1447800"/>
            <a:ext cx="4443693" cy="4572000"/>
          </a:xfrm>
        </p:spPr>
        <p:txBody>
          <a:bodyPr/>
          <a:lstStyle/>
          <a:p>
            <a:r>
              <a:rPr lang="en-US" sz="2800" dirty="0"/>
              <a:t>P(gender(Actor) = W, </a:t>
            </a:r>
            <a:r>
              <a:rPr lang="en-US" sz="2800" dirty="0" err="1"/>
              <a:t>ActsIn</a:t>
            </a:r>
            <a:r>
              <a:rPr lang="en-US" sz="2800" dirty="0"/>
              <a:t>(</a:t>
            </a:r>
            <a:r>
              <a:rPr lang="en-US" sz="2800" dirty="0" err="1"/>
              <a:t>Actor,Movie</a:t>
            </a:r>
            <a:r>
              <a:rPr lang="en-US" sz="2800" dirty="0"/>
              <a:t>) = T, genre(Movie) = Action) </a:t>
            </a:r>
            <a:r>
              <a:rPr lang="en-US" sz="2800" dirty="0" smtClean="0"/>
              <a:t>= 2</a:t>
            </a:r>
            <a:r>
              <a:rPr lang="en-US" sz="2800" dirty="0"/>
              <a:t>/8</a:t>
            </a:r>
          </a:p>
          <a:p>
            <a:r>
              <a:rPr lang="en-US" sz="2800" dirty="0" smtClean="0"/>
              <a:t>“if we randomly select an actor and a movie, the probability is 2/8 that the actor appears in the movie, the actor is a woman, and the movie is an action movie”</a:t>
            </a:r>
          </a:p>
          <a:p>
            <a:r>
              <a:rPr lang="en-US" sz="2800" dirty="0" smtClean="0"/>
              <a:t>Demo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30776" y="1730441"/>
            <a:ext cx="3921860" cy="1296459"/>
            <a:chOff x="3719423" y="690935"/>
            <a:chExt cx="3921860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9393" y="690935"/>
              <a:ext cx="11518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genre(M)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2" y="1091045"/>
              <a:ext cx="1367806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15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sz="3200" dirty="0" smtClean="0"/>
              <a:t>Bayesian Networks are Excellent Estimators of Relational Frequencies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1" y="1385081"/>
            <a:ext cx="8320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Queries Randomly Generated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Example: </a:t>
            </a:r>
            <a:r>
              <a:rPr lang="en-US" sz="2400" i="1" dirty="0" smtClean="0">
                <a:latin typeface="+mn-lt"/>
              </a:rPr>
              <a:t>P(gender(A) = </a:t>
            </a:r>
            <a:r>
              <a:rPr lang="en-US" sz="2400" i="1" dirty="0" err="1" smtClean="0">
                <a:latin typeface="+mn-lt"/>
              </a:rPr>
              <a:t>W|ActsIn</a:t>
            </a:r>
            <a:r>
              <a:rPr lang="en-US" sz="2400" i="1" dirty="0" smtClean="0">
                <a:latin typeface="+mn-lt"/>
              </a:rPr>
              <a:t>(A,M) = true, genre(</a:t>
            </a:r>
            <a:r>
              <a:rPr lang="en-US" sz="2400" i="1" dirty="0">
                <a:latin typeface="+mn-lt"/>
              </a:rPr>
              <a:t>M</a:t>
            </a:r>
            <a:r>
              <a:rPr lang="en-US" sz="2400" i="1" dirty="0" smtClean="0">
                <a:latin typeface="+mn-lt"/>
              </a:rPr>
              <a:t>) = drama)</a:t>
            </a:r>
            <a:r>
              <a:rPr lang="en-US" sz="2400" dirty="0" smtClean="0">
                <a:latin typeface="+mn-lt"/>
              </a:rPr>
              <a:t>?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Learn Bayesian network and test on entire database as in </a:t>
            </a:r>
            <a:r>
              <a:rPr lang="en-US" sz="2800" dirty="0" err="1" smtClean="0">
                <a:latin typeface="+mn-lt"/>
              </a:rPr>
              <a:t>Getoor</a:t>
            </a:r>
            <a:r>
              <a:rPr lang="en-US" sz="2800" dirty="0" smtClean="0">
                <a:latin typeface="+mn-lt"/>
              </a:rPr>
              <a:t> et al. 2001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89" y="3657166"/>
            <a:ext cx="2272773" cy="19071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626" y="3646342"/>
            <a:ext cx="2291764" cy="1923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0" y="3655527"/>
            <a:ext cx="2274726" cy="1908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163" y="3655527"/>
            <a:ext cx="2223838" cy="19087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829446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Schulte, O.; </a:t>
            </a:r>
            <a:r>
              <a:rPr lang="en-US" dirty="0" err="1" smtClean="0"/>
              <a:t>Khosravi</a:t>
            </a:r>
            <a:r>
              <a:rPr lang="en-US" dirty="0" smtClean="0"/>
              <a:t>, H.; Kirkpatrick, A.; </a:t>
            </a:r>
            <a:r>
              <a:rPr lang="en-US" dirty="0" err="1" smtClean="0"/>
              <a:t>Gao</a:t>
            </a:r>
            <a:r>
              <a:rPr lang="en-US" dirty="0" smtClean="0"/>
              <a:t>, T. &amp; Zhu, Y. (2014), '</a:t>
            </a:r>
            <a:r>
              <a:rPr lang="en-US" dirty="0" err="1" smtClean="0"/>
              <a:t>Modelling</a:t>
            </a:r>
            <a:r>
              <a:rPr lang="en-US" dirty="0" smtClean="0"/>
              <a:t> Relational Statistics With Bayes Nets', Machine Learning 94, 105-125.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4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frequency of a conjunctive formula in a possible world =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instantiations.</a:t>
            </a:r>
          </a:p>
          <a:p>
            <a:r>
              <a:rPr lang="en-US" sz="2800" dirty="0" smtClean="0"/>
              <a:t>First-order Bayesian networks represent frequencies of conjunctive formulas very well.</a:t>
            </a:r>
          </a:p>
          <a:p>
            <a:pPr lvl="1"/>
            <a:r>
              <a:rPr lang="en-US" dirty="0"/>
              <a:t>visualize correlations</a:t>
            </a:r>
          </a:p>
          <a:p>
            <a:pPr lvl="1"/>
            <a:r>
              <a:rPr lang="en-US" dirty="0"/>
              <a:t>answer frequency queries using BN inference, not data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Data and Logic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13" name="Group 12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15" name="Picture 14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66078"/>
                <a:ext cx="1370844" cy="1682830"/>
              </a:xfrm>
              <a:prstGeom prst="rect">
                <a:avLst/>
              </a:prstGeom>
            </p:spPr>
          </p:pic>
          <p:pic>
            <p:nvPicPr>
              <p:cNvPr id="16" name="Picture 15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99572"/>
                <a:ext cx="1318187" cy="1615842"/>
              </a:xfrm>
              <a:prstGeom prst="rect">
                <a:avLst/>
              </a:prstGeom>
            </p:spPr>
          </p:pic>
          <p:pic>
            <p:nvPicPr>
              <p:cNvPr id="17" name="Picture 16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14" name="Picture 13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22" name="Footer Placeholder 13"/>
          <p:cNvSpPr txBox="1">
            <a:spLocks/>
          </p:cNvSpPr>
          <p:nvPr/>
        </p:nvSpPr>
        <p:spPr>
          <a:xfrm>
            <a:off x="614437" y="5319037"/>
            <a:ext cx="7533672" cy="9538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Poole, D. (2003), First-order probabilistic inference, </a:t>
            </a:r>
            <a:r>
              <a:rPr lang="en-US" i="1" dirty="0" smtClean="0"/>
              <a:t>'IJCAI’. </a:t>
            </a:r>
            <a:r>
              <a:rPr lang="en-US" dirty="0" err="1" smtClean="0"/>
              <a:t>Getoor</a:t>
            </a:r>
            <a:r>
              <a:rPr lang="en-US" dirty="0" smtClean="0"/>
              <a:t>, L. &amp; Grant, J. (2006), 'PRL: A probabilistic relational language', </a:t>
            </a:r>
            <a:r>
              <a:rPr lang="en-US" i="1" dirty="0" smtClean="0"/>
              <a:t>Machine Learning </a:t>
            </a:r>
            <a:r>
              <a:rPr lang="en-US" b="1" i="1" dirty="0" smtClean="0"/>
              <a:t>62(1-2), 7-31.</a:t>
            </a:r>
          </a:p>
          <a:p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</a:t>
            </a:r>
            <a:r>
              <a:rPr lang="en-US" i="1" dirty="0" smtClean="0"/>
              <a:t>Artificial Intelligence: A Modern Approach, Prentice Hall.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Kleene</a:t>
            </a:r>
            <a:r>
              <a:rPr lang="en-US" dirty="0" smtClean="0"/>
              <a:t>, (1952). Introduction to </a:t>
            </a:r>
            <a:r>
              <a:rPr lang="en-US" dirty="0" err="1" smtClean="0"/>
              <a:t>Metamathematics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First-Order Logic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5766707"/>
            <a:ext cx="7275237" cy="443594"/>
          </a:xfrm>
        </p:spPr>
        <p:txBody>
          <a:bodyPr/>
          <a:lstStyle/>
          <a:p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558457"/>
            <a:ext cx="7275236" cy="1240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 expressive formalism for specifying relational conditions.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26126" y="2974307"/>
            <a:ext cx="4964396" cy="1761280"/>
            <a:chOff x="2188764" y="4127362"/>
            <a:chExt cx="4964396" cy="1761280"/>
          </a:xfrm>
        </p:grpSpPr>
        <p:sp>
          <p:nvSpPr>
            <p:cNvPr id="7" name="TextBox 6"/>
            <p:cNvSpPr txBox="1"/>
            <p:nvPr/>
          </p:nvSpPr>
          <p:spPr>
            <a:xfrm>
              <a:off x="3767331" y="4384903"/>
              <a:ext cx="153281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First-Order Logic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8764" y="5147596"/>
              <a:ext cx="12262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Q</a:t>
              </a:r>
              <a:r>
                <a:rPr lang="en-US" sz="2000" dirty="0" smtClean="0">
                  <a:latin typeface="+mn-lt"/>
                </a:rPr>
                <a:t>uery language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9918" y="5180756"/>
              <a:ext cx="123346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Pattern Language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1" name="Straight Connector 10"/>
            <p:cNvCxnSpPr>
              <a:stCxn id="7" idx="1"/>
              <a:endCxn id="8" idx="0"/>
            </p:cNvCxnSpPr>
            <p:nvPr/>
          </p:nvCxnSpPr>
          <p:spPr>
            <a:xfrm flipH="1">
              <a:off x="2801892" y="4738846"/>
              <a:ext cx="965439" cy="408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9" idx="0"/>
            </p:cNvCxnSpPr>
            <p:nvPr/>
          </p:nvCxnSpPr>
          <p:spPr>
            <a:xfrm>
              <a:off x="5300150" y="4738846"/>
              <a:ext cx="1046500" cy="4419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88764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database theory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3965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learning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1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Logic: Terms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6082963"/>
            <a:ext cx="4318001" cy="457200"/>
          </a:xfrm>
        </p:spPr>
        <p:txBody>
          <a:bodyPr/>
          <a:lstStyle/>
          <a:p>
            <a:r>
              <a:rPr lang="en-US" dirty="0"/>
              <a:t>Stephen </a:t>
            </a:r>
            <a:r>
              <a:rPr lang="en-US" dirty="0" err="1"/>
              <a:t>Kleene</a:t>
            </a:r>
            <a:r>
              <a:rPr lang="en-US" dirty="0"/>
              <a:t>, (1952). Introduction to </a:t>
            </a:r>
            <a:r>
              <a:rPr lang="en-US" dirty="0" err="1"/>
              <a:t>Metamathematics</a:t>
            </a:r>
            <a:r>
              <a:rPr lang="en-US" dirty="0"/>
              <a:t>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685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constant</a:t>
            </a:r>
            <a:r>
              <a:rPr lang="en-US" dirty="0" smtClean="0"/>
              <a:t> refers to an individual</a:t>
            </a:r>
          </a:p>
          <a:p>
            <a:pPr lvl="1"/>
            <a:r>
              <a:rPr lang="en-US" dirty="0" smtClean="0"/>
              <a:t>“Fargo”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first-order variable</a:t>
            </a:r>
            <a:r>
              <a:rPr lang="en-US" dirty="0" smtClean="0"/>
              <a:t> refers to a class of individuals</a:t>
            </a:r>
          </a:p>
          <a:p>
            <a:pPr lvl="1"/>
            <a:r>
              <a:rPr lang="en-US" dirty="0" smtClean="0"/>
              <a:t>“Movie” refers to Movies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6100" y="3086100"/>
            <a:ext cx="7772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Terms</a:t>
            </a:r>
          </a:p>
          <a:p>
            <a:r>
              <a:rPr lang="en-US" dirty="0"/>
              <a:t>A constant or first-order variable is a term.</a:t>
            </a:r>
            <a:endParaRPr lang="en-US" dirty="0" smtClean="0"/>
          </a:p>
          <a:p>
            <a:r>
              <a:rPr lang="en-US" dirty="0"/>
              <a:t>The result of applying a functor to a term is a term.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8600" y="4603234"/>
            <a:ext cx="279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contains first-order variables?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5436632"/>
            <a:ext cx="279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+mn-lt"/>
              </a:rPr>
              <a:t>first-order term</a:t>
            </a:r>
            <a:br>
              <a:rPr lang="en-US" b="1">
                <a:latin typeface="+mn-lt"/>
              </a:rPr>
            </a:br>
            <a:r>
              <a:rPr lang="en-US">
                <a:latin typeface="+mn-lt"/>
              </a:rPr>
              <a:t>e.g. salary(Actor, Movie)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2400" y="5436632"/>
            <a:ext cx="3238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ground term</a:t>
            </a:r>
            <a:br>
              <a:rPr lang="en-US" b="1" dirty="0">
                <a:latin typeface="+mn-lt"/>
              </a:rPr>
            </a:br>
            <a:r>
              <a:rPr lang="en-US" dirty="0">
                <a:latin typeface="+mn-lt"/>
              </a:rPr>
              <a:t>e.g. salary(</a:t>
            </a:r>
            <a:r>
              <a:rPr lang="en-US" dirty="0" err="1">
                <a:latin typeface="+mn-lt"/>
              </a:rPr>
              <a:t>UmaThurman</a:t>
            </a:r>
            <a:r>
              <a:rPr lang="en-US" dirty="0">
                <a:latin typeface="+mn-lt"/>
              </a:rPr>
              <a:t>, Fargo)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1739900" y="4972566"/>
            <a:ext cx="242570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4165600" y="4972566"/>
            <a:ext cx="268605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70200"/>
          </a:xfrm>
        </p:spPr>
        <p:txBody>
          <a:bodyPr/>
          <a:lstStyle/>
          <a:p>
            <a:r>
              <a:rPr lang="en-US" dirty="0"/>
              <a:t>First-order random variable = First-order term + probabilistic semantics (Wang et al. 2008)</a:t>
            </a:r>
          </a:p>
          <a:p>
            <a:r>
              <a:rPr lang="en-US" dirty="0"/>
              <a:t>Ground random variable = ground term + </a:t>
            </a:r>
            <a:br>
              <a:rPr lang="en-US" dirty="0"/>
            </a:br>
            <a:r>
              <a:rPr lang="en-US" dirty="0"/>
              <a:t>probabilistic semantics (</a:t>
            </a:r>
            <a:r>
              <a:rPr lang="en-US" dirty="0" err="1"/>
              <a:t>Kimmig</a:t>
            </a:r>
            <a:r>
              <a:rPr lang="en-US" dirty="0"/>
              <a:t> et al. 2014)</a:t>
            </a:r>
          </a:p>
          <a:p>
            <a:r>
              <a:rPr lang="en-US" dirty="0"/>
              <a:t>Both complex terms and complex random variables are built by function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700" y="5778500"/>
            <a:ext cx="7251700" cy="711200"/>
          </a:xfrm>
        </p:spPr>
        <p:txBody>
          <a:bodyPr/>
          <a:lstStyle/>
          <a:p>
            <a:pPr>
              <a:defRPr/>
            </a:pPr>
            <a:r>
              <a:rPr lang="en-US" dirty="0"/>
              <a:t>Wang, D. Z.; </a:t>
            </a:r>
            <a:r>
              <a:rPr lang="en-US" dirty="0" err="1"/>
              <a:t>Michelakis</a:t>
            </a:r>
            <a:r>
              <a:rPr lang="en-US" dirty="0"/>
              <a:t>, E.; </a:t>
            </a:r>
            <a:r>
              <a:rPr lang="en-US" dirty="0" err="1"/>
              <a:t>Garofalakis</a:t>
            </a:r>
            <a:r>
              <a:rPr lang="en-US" dirty="0"/>
              <a:t>, M. &amp; </a:t>
            </a:r>
            <a:r>
              <a:rPr lang="en-US" dirty="0" err="1"/>
              <a:t>Hellerstein</a:t>
            </a:r>
            <a:r>
              <a:rPr lang="en-US" dirty="0"/>
              <a:t>, J. M. (2008), </a:t>
            </a:r>
            <a:r>
              <a:rPr lang="en-US" dirty="0" err="1"/>
              <a:t>BayesStore</a:t>
            </a:r>
            <a:r>
              <a:rPr lang="en-US" dirty="0"/>
              <a:t>: managing large, uncertain data repositories with probabilistic graphical models, in , VLDB 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1—45.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16798"/>
              </p:ext>
            </p:extLst>
          </p:nvPr>
        </p:nvGraphicFramePr>
        <p:xfrm>
          <a:off x="800100" y="4140200"/>
          <a:ext cx="7133937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573"/>
                <a:gridCol w="3562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Apply function to random variable(s)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random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Apply function to term(s)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term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 (conjunctive) formula is a </a:t>
            </a:r>
            <a:r>
              <a:rPr lang="en-US" sz="2800" b="1" dirty="0" smtClean="0"/>
              <a:t>joint assignment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i="1" dirty="0" smtClean="0"/>
              <a:t>term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smtClean="0"/>
              <a:t>value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,...,</a:t>
            </a:r>
            <a:r>
              <a:rPr lang="en-US" sz="2800" i="1" dirty="0" err="1" smtClean="0"/>
              <a:t>term</a:t>
            </a:r>
            <a:r>
              <a:rPr lang="en-US" sz="2800" i="1" baseline="-25000" dirty="0" err="1" smtClean="0"/>
              <a:t>n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value</a:t>
            </a:r>
            <a:r>
              <a:rPr lang="en-US" sz="2800" i="1" baseline="-25000" dirty="0" err="1" smtClean="0"/>
              <a:t>n</a:t>
            </a:r>
            <a:endParaRPr lang="en-US" sz="2800" dirty="0" smtClean="0"/>
          </a:p>
          <a:p>
            <a:pPr lvl="1"/>
            <a:r>
              <a:rPr lang="en-US" sz="2800" dirty="0" err="1"/>
              <a:t>e.g., ActsIn</a:t>
            </a:r>
            <a:r>
              <a:rPr lang="en-US" sz="2800" dirty="0"/>
              <a:t>(Actor, Movie) = T</a:t>
            </a:r>
            <a:r>
              <a:rPr lang="en-US" sz="2800" dirty="0" smtClean="0"/>
              <a:t>, gender(Actor) = W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ground</a:t>
            </a:r>
            <a:r>
              <a:rPr lang="en-US" sz="2800" dirty="0" smtClean="0"/>
              <a:t> formula contains only constants</a:t>
            </a:r>
          </a:p>
          <a:p>
            <a:pPr lvl="1"/>
            <a:r>
              <a:rPr lang="en-US" sz="2800" dirty="0" err="1"/>
              <a:t>e.g., ActsIn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, </a:t>
            </a:r>
            <a:r>
              <a:rPr lang="en-US" sz="2800" dirty="0" err="1" smtClean="0"/>
              <a:t>KillBill</a:t>
            </a:r>
            <a:r>
              <a:rPr lang="en-US" sz="2800" dirty="0" smtClean="0"/>
              <a:t>) </a:t>
            </a:r>
            <a:r>
              <a:rPr lang="en-US" sz="2800" dirty="0"/>
              <a:t>= T, gender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) </a:t>
            </a:r>
            <a:r>
              <a:rPr lang="en-US" sz="2800" dirty="0"/>
              <a:t>= </a:t>
            </a:r>
            <a:r>
              <a:rPr lang="en-US" sz="2800" dirty="0" smtClean="0"/>
              <a:t>W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3349" y="6172200"/>
            <a:ext cx="7678697" cy="45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692400"/>
            <a:ext cx="7772400" cy="1193800"/>
          </a:xfrm>
        </p:spPr>
        <p:txBody>
          <a:bodyPr/>
          <a:lstStyle/>
          <a:p>
            <a:pPr algn="ctr"/>
            <a:r>
              <a:rPr lang="en-US" dirty="0"/>
              <a:t>Probabilistic Semantics for First-Order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7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Applications of Relational Frequency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799" y="1447800"/>
            <a:ext cx="8521727" cy="4572000"/>
          </a:xfrm>
        </p:spPr>
        <p:txBody>
          <a:bodyPr/>
          <a:lstStyle/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Knowledge discovery/ rule learning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“women users like movies with women actors”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Strategic Planning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“increase SAT requirements to decrease student attrition”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Query Optimization (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Getoor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Taskar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Koller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 2001)</a:t>
            </a: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/>
            </a:r>
            <a:br>
              <a:rPr lang="en-US" sz="2800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Class-level queries support selectivity estimation </a:t>
            </a:r>
            <a:r>
              <a:rPr lang="en-US" sz="24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optimal evaluation order for SQL query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96867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Getoor</a:t>
            </a:r>
            <a:r>
              <a:rPr lang="en-US" dirty="0" smtClean="0"/>
              <a:t>, </a:t>
            </a:r>
            <a:r>
              <a:rPr lang="en-US" dirty="0" err="1" smtClean="0"/>
              <a:t>Lise</a:t>
            </a:r>
            <a:r>
              <a:rPr lang="en-US" dirty="0" smtClean="0"/>
              <a:t>, </a:t>
            </a:r>
            <a:r>
              <a:rPr lang="en-US" dirty="0" err="1" smtClean="0"/>
              <a:t>Taskar</a:t>
            </a:r>
            <a:r>
              <a:rPr lang="en-US" dirty="0" smtClean="0"/>
              <a:t>, Benjamin, and </a:t>
            </a:r>
            <a:r>
              <a:rPr lang="en-US" dirty="0" err="1" smtClean="0"/>
              <a:t>Koller</a:t>
            </a:r>
            <a:r>
              <a:rPr lang="en-US" dirty="0" smtClean="0"/>
              <a:t>, Daphne. Selectivity estimation using probabilistic models. ACM SIGMOD Record, 30(2):461–472,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Database probability of a first-order formula = 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(gender(Actor) = W) = 2/4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</a:t>
            </a:r>
            <a:r>
              <a:rPr lang="en-US" sz="2800" i="1" dirty="0"/>
              <a:t>(Actor) = W, </a:t>
            </a:r>
            <a:r>
              <a:rPr lang="en-US" sz="2800" i="1" dirty="0" err="1"/>
              <a:t>ActsIn</a:t>
            </a:r>
            <a:r>
              <a:rPr lang="en-US" sz="2800" i="1" dirty="0"/>
              <a:t>(</a:t>
            </a:r>
            <a:r>
              <a:rPr lang="en-US" sz="2800" i="1" dirty="0" err="1"/>
              <a:t>Actor,Movie</a:t>
            </a:r>
            <a:r>
              <a:rPr lang="en-US" sz="2800" i="1" dirty="0"/>
              <a:t>) = </a:t>
            </a:r>
            <a:r>
              <a:rPr lang="en-US" sz="2800" i="1" dirty="0" smtClean="0"/>
              <a:t>T) = 2/8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3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3603</TotalTime>
  <Words>1637</Words>
  <Application>Microsoft Macintosh PowerPoint</Application>
  <PresentationFormat>On-screen Show (4:3)</PresentationFormat>
  <Paragraphs>271</Paragraphs>
  <Slides>19</Slides>
  <Notes>14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BasicPresentation</vt:lpstr>
      <vt:lpstr>First-Order Bayesian Networks</vt:lpstr>
      <vt:lpstr>Relational Data and Logic</vt:lpstr>
      <vt:lpstr>First-Order Logic</vt:lpstr>
      <vt:lpstr>First-Order Logic: Terms</vt:lpstr>
      <vt:lpstr>Relational Random Variables</vt:lpstr>
      <vt:lpstr>Formulas</vt:lpstr>
      <vt:lpstr>Relational Frequencies</vt:lpstr>
      <vt:lpstr>Applications of Relational Frequency Modelling</vt:lpstr>
      <vt:lpstr>Relational Frequencies</vt:lpstr>
      <vt:lpstr>The Grounding Table</vt:lpstr>
      <vt:lpstr>Random Selection Semantics</vt:lpstr>
      <vt:lpstr>Random Selection Semantics</vt:lpstr>
      <vt:lpstr>Two-Variable Examples</vt:lpstr>
      <vt:lpstr>Single-Variable Example</vt:lpstr>
      <vt:lpstr>Bayesian Network Models for Relational Statistics</vt:lpstr>
      <vt:lpstr>Bayesian networks for relational data</vt:lpstr>
      <vt:lpstr>Random Selection Semantics for First-Order Bayesian Networks</vt:lpstr>
      <vt:lpstr>Bayesian Networks are Excellent Estimators of Relational Frequencies</vt:lpstr>
      <vt:lpstr>Summary: Relational Frequencies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Vivek Patel</cp:lastModifiedBy>
  <cp:revision>414</cp:revision>
  <dcterms:created xsi:type="dcterms:W3CDTF">2011-12-30T19:23:42Z</dcterms:created>
  <dcterms:modified xsi:type="dcterms:W3CDTF">2016-08-16T04:31:15Z</dcterms:modified>
</cp:coreProperties>
</file>