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Microsoft_Equation2.bin" ContentType="application/vnd.openxmlformats-officedocument.oleObject"/>
  <Override PartName="/ppt/notesSlides/notesSlide15.xml" ContentType="application/vnd.openxmlformats-officedocument.presentationml.notesSlide+xml"/>
  <Override PartName="/ppt/embeddings/oleObject2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01" r:id="rId2"/>
    <p:sldId id="256" r:id="rId3"/>
    <p:sldId id="295" r:id="rId4"/>
    <p:sldId id="287" r:id="rId5"/>
    <p:sldId id="279" r:id="rId6"/>
    <p:sldId id="299" r:id="rId7"/>
    <p:sldId id="281" r:id="rId8"/>
    <p:sldId id="297" r:id="rId9"/>
    <p:sldId id="286" r:id="rId10"/>
    <p:sldId id="300" r:id="rId11"/>
    <p:sldId id="296" r:id="rId12"/>
    <p:sldId id="288" r:id="rId13"/>
    <p:sldId id="282" r:id="rId14"/>
    <p:sldId id="259" r:id="rId15"/>
    <p:sldId id="260" r:id="rId16"/>
    <p:sldId id="261" r:id="rId17"/>
    <p:sldId id="289" r:id="rId18"/>
    <p:sldId id="294" r:id="rId19"/>
    <p:sldId id="290" r:id="rId20"/>
    <p:sldId id="264" r:id="rId21"/>
    <p:sldId id="293" r:id="rId22"/>
    <p:sldId id="265" r:id="rId23"/>
    <p:sldId id="266" r:id="rId24"/>
    <p:sldId id="291" r:id="rId25"/>
    <p:sldId id="271" r:id="rId26"/>
    <p:sldId id="292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verview" id="{7029B557-3752-8946-AA35-F86A20226458}">
          <p14:sldIdLst>
            <p14:sldId id="301"/>
            <p14:sldId id="256"/>
            <p14:sldId id="295"/>
          </p14:sldIdLst>
        </p14:section>
        <p14:section name="likelihood iid" id="{9A9E0EA0-36A6-CE41-8E6B-A89B05984ED2}">
          <p14:sldIdLst>
            <p14:sldId id="287"/>
            <p14:sldId id="279"/>
            <p14:sldId id="299"/>
            <p14:sldId id="281"/>
            <p14:sldId id="297"/>
            <p14:sldId id="286"/>
            <p14:sldId id="300"/>
            <p14:sldId id="296"/>
          </p14:sldIdLst>
        </p14:section>
        <p14:section name="Likelihood relational" id="{513AB067-B5C7-AE4E-8DDE-13590BACAFEF}">
          <p14:sldIdLst>
            <p14:sldId id="288"/>
            <p14:sldId id="282"/>
            <p14:sldId id="259"/>
            <p14:sldId id="260"/>
            <p14:sldId id="261"/>
            <p14:sldId id="289"/>
            <p14:sldId id="294"/>
          </p14:sldIdLst>
        </p14:section>
        <p14:section name="Computing Frequencies" id="{86FCED44-11DC-E647-89B2-5D98FF6A73DD}">
          <p14:sldIdLst>
            <p14:sldId id="290"/>
            <p14:sldId id="264"/>
            <p14:sldId id="293"/>
            <p14:sldId id="265"/>
            <p14:sldId id="266"/>
            <p14:sldId id="291"/>
            <p14:sldId id="27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22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2016-08-16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2016-08-16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open Markov in Bristol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7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½ for this</a:t>
            </a:r>
            <a:r>
              <a:rPr lang="en-US" baseline="0" dirty="0" smtClean="0"/>
              <a:t> data.</a:t>
            </a:r>
          </a:p>
          <a:p>
            <a:r>
              <a:rPr lang="en-US" baseline="0" dirty="0" smtClean="0"/>
              <a:t>For instance, if Batman is another movie, then TT -&gt; 1/3.</a:t>
            </a:r>
            <a:endParaRPr lang="en-US" dirty="0" smtClean="0"/>
          </a:p>
          <a:p>
            <a:r>
              <a:rPr lang="en-US" dirty="0" err="1" smtClean="0"/>
              <a:t>indepencence</a:t>
            </a:r>
            <a:r>
              <a:rPr lang="en-US" dirty="0" smtClean="0"/>
              <a:t> -&gt; product</a:t>
            </a:r>
          </a:p>
          <a:p>
            <a:r>
              <a:rPr lang="en-US" dirty="0" smtClean="0"/>
              <a:t>log(product)</a:t>
            </a:r>
            <a:r>
              <a:rPr lang="en-US" baseline="0" dirty="0" smtClean="0"/>
              <a:t> -&gt; sum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1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likelihood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34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generalizes </a:t>
            </a:r>
            <a:r>
              <a:rPr lang="en-US" dirty="0" err="1" smtClean="0"/>
              <a:t>i.i.d</a:t>
            </a:r>
            <a:r>
              <a:rPr lang="en-US" dirty="0" smtClean="0"/>
              <a:t>.</a:t>
            </a:r>
            <a:r>
              <a:rPr lang="en-US" baseline="0" dirty="0" smtClean="0"/>
              <a:t> case: only one first-order variable.</a:t>
            </a:r>
          </a:p>
          <a:p>
            <a:r>
              <a:rPr lang="en-US" baseline="0" dirty="0" smtClean="0"/>
              <a:t>uses random selection semantics, instantiation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assumes maximum likelihood estimation</a:t>
            </a:r>
            <a:r>
              <a:rPr lang="en-US" baseline="0" dirty="0" smtClean="0"/>
              <a:t> for P_B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err="1" smtClean="0"/>
              <a:t>Raedt</a:t>
            </a:r>
            <a:r>
              <a:rPr lang="en-US" dirty="0" smtClean="0"/>
              <a:t>, L. D. (1998), Attribute-Value Learning Versus Inductive Logic Programming: The Missing Links (Extended Abstract), </a:t>
            </a:r>
            <a:r>
              <a:rPr lang="en-US" i="1" dirty="0" smtClean="0"/>
              <a:t>in David Page, ed., 'ILP', Springer, , pp. 1-8.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a log-linear model</a:t>
            </a:r>
          </a:p>
          <a:p>
            <a:r>
              <a:rPr lang="en-US" dirty="0" smtClean="0"/>
              <a:t>can extend with AIC, BIC</a:t>
            </a:r>
          </a:p>
          <a:p>
            <a:r>
              <a:rPr lang="en-US" dirty="0" smtClean="0"/>
              <a:t>generalizes single-table</a:t>
            </a:r>
            <a:r>
              <a:rPr lang="en-US" baseline="0" dirty="0" smtClean="0"/>
              <a:t> case</a:t>
            </a:r>
          </a:p>
          <a:p>
            <a:r>
              <a:rPr lang="en-US" baseline="0" dirty="0" smtClean="0"/>
              <a:t>can visualize as splitting the original groundings table.</a:t>
            </a:r>
          </a:p>
          <a:p>
            <a:r>
              <a:rPr lang="en-US" baseline="0" dirty="0" smtClean="0"/>
              <a:t>can be evaluated in closed form given sufficient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8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model class. Features = parent-child. Feature function = frequency. Weights = log-conditional probs.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45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</a:t>
            </a:r>
            <a:r>
              <a:rPr lang="en-US" dirty="0" err="1" smtClean="0"/>
              <a:t>parametrized</a:t>
            </a:r>
            <a:r>
              <a:rPr lang="en-US" dirty="0" smtClean="0"/>
              <a:t> polynomial in</a:t>
            </a:r>
            <a:r>
              <a:rPr lang="en-US" baseline="0" dirty="0" smtClean="0"/>
              <a:t> number of first-order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72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9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ignoring attribute condition</a:t>
            </a:r>
          </a:p>
          <a:p>
            <a:r>
              <a:rPr lang="en-US" dirty="0" smtClean="0"/>
              <a:t>numbers are made up</a:t>
            </a:r>
          </a:p>
          <a:p>
            <a:r>
              <a:rPr lang="en-US" dirty="0" smtClean="0"/>
              <a:t>* means: nothing specified.</a:t>
            </a:r>
          </a:p>
          <a:p>
            <a:r>
              <a:rPr lang="en-US" dirty="0" smtClean="0"/>
              <a:t>Let audience trace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9A74A-40A7-F344-A425-CD801254D43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0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make </a:t>
            </a:r>
            <a:r>
              <a:rPr lang="en-US" dirty="0" err="1" smtClean="0"/>
              <a:t>powerpoint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4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If you use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insert slide number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 under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Footer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, that text box only displays the slide number, not the total number of slides. So I use a new textbox for the slide number in the master.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This is a version of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Equity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.</a:t>
            </a:r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</a:t>
            </a:r>
            <a:r>
              <a:rPr lang="en-US" smtClean="0"/>
              <a:t>add citation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57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intuitively, how well the model explains each </a:t>
            </a:r>
            <a:r>
              <a:rPr lang="en-US" dirty="0" err="1" smtClean="0"/>
              <a:t>datapoint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00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generalizes </a:t>
            </a:r>
            <a:r>
              <a:rPr lang="en-US" dirty="0" err="1" smtClean="0"/>
              <a:t>i.i.d</a:t>
            </a:r>
            <a:r>
              <a:rPr lang="en-US" dirty="0" smtClean="0"/>
              <a:t>.</a:t>
            </a:r>
            <a:r>
              <a:rPr lang="en-US" baseline="0" dirty="0" smtClean="0"/>
              <a:t> case: only one first-order variable.</a:t>
            </a:r>
          </a:p>
          <a:p>
            <a:r>
              <a:rPr lang="en-US" baseline="0" dirty="0" smtClean="0"/>
              <a:t>uses random selection semantics, instantiation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animate</a:t>
            </a:r>
            <a:r>
              <a:rPr lang="en-US" baseline="0" dirty="0" smtClean="0"/>
              <a:t> example computation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actual database?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25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animate</a:t>
            </a:r>
            <a:r>
              <a:rPr lang="en-US" baseline="0" dirty="0" smtClean="0"/>
              <a:t> example computation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actual database?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25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½ for this</a:t>
            </a:r>
            <a:r>
              <a:rPr lang="en-US" baseline="0" dirty="0" smtClean="0"/>
              <a:t> data.</a:t>
            </a:r>
          </a:p>
          <a:p>
            <a:r>
              <a:rPr lang="en-US" baseline="0" dirty="0" smtClean="0"/>
              <a:t>For instance, if Batman is another movie, then TT -&gt; 1/3.</a:t>
            </a:r>
            <a:endParaRPr lang="en-US" dirty="0" smtClean="0"/>
          </a:p>
          <a:p>
            <a:r>
              <a:rPr lang="en-US" dirty="0" err="1" smtClean="0"/>
              <a:t>indepencence</a:t>
            </a:r>
            <a:r>
              <a:rPr lang="en-US" dirty="0" smtClean="0"/>
              <a:t> -&gt; product</a:t>
            </a:r>
          </a:p>
          <a:p>
            <a:r>
              <a:rPr lang="en-US" dirty="0" smtClean="0"/>
              <a:t>log(product)</a:t>
            </a:r>
            <a:r>
              <a:rPr lang="en-US" baseline="0" dirty="0" smtClean="0"/>
              <a:t> -&gt; sum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19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½ for this</a:t>
            </a:r>
            <a:r>
              <a:rPr lang="en-US" baseline="0" dirty="0" smtClean="0"/>
              <a:t> data.</a:t>
            </a:r>
          </a:p>
          <a:p>
            <a:r>
              <a:rPr lang="en-US" baseline="0" dirty="0" smtClean="0"/>
              <a:t>For instance, if Batman is another movie, then TT -&gt; 1/3.</a:t>
            </a:r>
            <a:endParaRPr lang="en-US" dirty="0" smtClean="0"/>
          </a:p>
          <a:p>
            <a:r>
              <a:rPr lang="en-US" dirty="0" err="1" smtClean="0"/>
              <a:t>indepencence</a:t>
            </a:r>
            <a:r>
              <a:rPr lang="en-US" dirty="0" smtClean="0"/>
              <a:t> -&gt; product</a:t>
            </a:r>
          </a:p>
          <a:p>
            <a:r>
              <a:rPr lang="en-US" dirty="0" smtClean="0"/>
              <a:t>log(product)</a:t>
            </a:r>
            <a:r>
              <a:rPr lang="en-US" baseline="0" dirty="0" smtClean="0"/>
              <a:t> -&gt; sum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1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2016-08-16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2016-08-16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2016-08-16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2016-08-16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2016-08-16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2016-08-16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2016-08-16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2016-08-16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2016-08-16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2016-08-16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2016-08-16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2016-08-16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Graphical Model Learning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After </a:t>
            </a:r>
            <a:r>
              <a:rPr lang="en-US" sz="2800" dirty="0" err="1" smtClean="0"/>
              <a:t>Kimmig</a:t>
            </a:r>
            <a:r>
              <a:rPr lang="en-US" sz="2800" dirty="0" smtClean="0"/>
              <a:t> et al. 2014.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Initialize graph G := empty.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While not converged do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Generate candidate graphs.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For each candidate graph C, learn parameters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that maximize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dirty="0" smtClean="0"/>
              <a:t>, dataset).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 := </a:t>
            </a:r>
            <a:r>
              <a:rPr lang="en-US" sz="2800" dirty="0" err="1" smtClean="0"/>
              <a:t>argmax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err="1" smtClean="0"/>
              <a:t>,dataset</a:t>
            </a:r>
            <a:r>
              <a:rPr lang="en-US" sz="2800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check convergence criterion.</a:t>
            </a:r>
          </a:p>
          <a:p>
            <a:pPr marL="788988" lvl="1" indent="-514350">
              <a:buFont typeface="+mj-lt"/>
              <a:buAutoNum type="arabicParenR"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From Relational Statistics to Degrees of Belief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48778" y="2924563"/>
            <a:ext cx="224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lattice search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6325" y="3893931"/>
            <a:ext cx="1827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relational score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480404" y="4220308"/>
            <a:ext cx="525921" cy="112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78550" y="3211418"/>
            <a:ext cx="6702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4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66849767"/>
              </p:ext>
            </p:extLst>
          </p:nvPr>
        </p:nvGraphicFramePr>
        <p:xfrm>
          <a:off x="168411" y="3580205"/>
          <a:ext cx="851838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646"/>
                <a:gridCol w="1866146"/>
                <a:gridCol w="871430"/>
                <a:gridCol w="1793577"/>
                <a:gridCol w="203259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Drama(Movie)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Action(Movie)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Count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ln</a:t>
                      </a:r>
                      <a:r>
                        <a:rPr lang="en-US" sz="2000" dirty="0" smtClean="0"/>
                        <a:t>(P(</a:t>
                      </a:r>
                      <a:r>
                        <a:rPr lang="en-US" sz="2000" dirty="0" err="1" smtClean="0"/>
                        <a:t>Drama|Action</a:t>
                      </a:r>
                      <a:r>
                        <a:rPr lang="en-US" sz="2000" dirty="0" smtClean="0"/>
                        <a:t>))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DataCount</a:t>
                      </a:r>
                      <a:r>
                        <a:rPr lang="en-US" sz="2000" baseline="0" dirty="0" smtClean="0"/>
                        <a:t> x </a:t>
                      </a:r>
                      <a:r>
                        <a:rPr lang="en-US" sz="2000" baseline="0" dirty="0" err="1" smtClean="0"/>
                        <a:t>ln</a:t>
                      </a:r>
                      <a:r>
                        <a:rPr lang="en-US" sz="2000" baseline="0" dirty="0" smtClean="0"/>
                        <a:t>(p)</a:t>
                      </a:r>
                      <a:endParaRPr lang="en-US" sz="2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ln</a:t>
                      </a:r>
                      <a:r>
                        <a:rPr lang="en-US" sz="2000" dirty="0" smtClean="0"/>
                        <a:t>(1/2)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-0.69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19232"/>
              </p:ext>
            </p:extLst>
          </p:nvPr>
        </p:nvGraphicFramePr>
        <p:xfrm>
          <a:off x="358589" y="1632374"/>
          <a:ext cx="3800201" cy="113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78"/>
                <a:gridCol w="932041"/>
                <a:gridCol w="932041"/>
                <a:gridCol w="932041"/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32514" y="1558508"/>
            <a:ext cx="15755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Action(Movie)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8588" y="1594101"/>
            <a:ext cx="17577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Drama(Movie)</a:t>
            </a:r>
            <a:endParaRPr lang="en-US" sz="2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2514" y="2458197"/>
            <a:ext cx="18672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Horror(Movie)</a:t>
            </a:r>
            <a:endParaRPr lang="en-US" sz="2000" dirty="0">
              <a:latin typeface="+mn-lt"/>
            </a:endParaRPr>
          </a:p>
        </p:txBody>
      </p:sp>
      <p:cxnSp>
        <p:nvCxnSpPr>
          <p:cNvPr id="12" name="Straight Arrow Connector 11"/>
          <p:cNvCxnSpPr>
            <a:stCxn id="9" idx="2"/>
            <a:endCxn id="11" idx="0"/>
          </p:cNvCxnSpPr>
          <p:nvPr/>
        </p:nvCxnSpPr>
        <p:spPr>
          <a:xfrm>
            <a:off x="5120283" y="1958618"/>
            <a:ext cx="145867" cy="499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0"/>
            <a:endCxn id="10" idx="2"/>
          </p:cNvCxnSpPr>
          <p:nvPr/>
        </p:nvCxnSpPr>
        <p:spPr>
          <a:xfrm flipV="1">
            <a:off x="5266150" y="1994211"/>
            <a:ext cx="2291318" cy="4639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5908051" y="1758563"/>
            <a:ext cx="770537" cy="35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1899" y="2458197"/>
            <a:ext cx="2717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P(Drama(M.)=</a:t>
            </a:r>
            <a:r>
              <a:rPr lang="en-US" sz="2000" dirty="0" err="1" smtClean="0">
                <a:latin typeface="+mn-lt"/>
              </a:rPr>
              <a:t>T|Action(M.)</a:t>
            </a:r>
            <a:r>
              <a:rPr lang="en-US" sz="2000" dirty="0" smtClean="0">
                <a:latin typeface="+mn-lt"/>
              </a:rPr>
              <a:t>=T) </a:t>
            </a:r>
          </a:p>
          <a:p>
            <a:r>
              <a:rPr lang="en-US" sz="2000" dirty="0" smtClean="0">
                <a:latin typeface="+mn-lt"/>
              </a:rPr>
              <a:t>= 1/2 ..</a:t>
            </a:r>
            <a:endParaRPr lang="en-US" sz="2000" dirty="0">
              <a:latin typeface="+mn-lt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290500" y="2431484"/>
            <a:ext cx="2719131" cy="1042375"/>
          </a:xfrm>
          <a:prstGeom prst="wedgeRectCallout">
            <a:avLst>
              <a:gd name="adj1" fmla="val 17445"/>
              <a:gd name="adj2" fmla="val -94690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296807" y="1189176"/>
            <a:ext cx="367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89706" y="1191305"/>
            <a:ext cx="367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T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2666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77753031"/>
              </p:ext>
            </p:extLst>
          </p:nvPr>
        </p:nvGraphicFramePr>
        <p:xfrm>
          <a:off x="168411" y="3580205"/>
          <a:ext cx="851838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646"/>
                <a:gridCol w="1866146"/>
                <a:gridCol w="871430"/>
                <a:gridCol w="1793577"/>
                <a:gridCol w="203259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Drama(Movie)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Action(Movie)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Count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ln</a:t>
                      </a:r>
                      <a:r>
                        <a:rPr lang="en-US" sz="2000" dirty="0" smtClean="0"/>
                        <a:t>(P(</a:t>
                      </a:r>
                      <a:r>
                        <a:rPr lang="en-US" sz="2000" dirty="0" err="1" smtClean="0"/>
                        <a:t>Drama|Action</a:t>
                      </a:r>
                      <a:r>
                        <a:rPr lang="en-US" sz="2000" dirty="0" smtClean="0"/>
                        <a:t>))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DataCount</a:t>
                      </a:r>
                      <a:r>
                        <a:rPr lang="en-US" sz="2000" baseline="0" dirty="0" smtClean="0"/>
                        <a:t> x </a:t>
                      </a:r>
                      <a:r>
                        <a:rPr lang="en-US" sz="2000" baseline="0" dirty="0" err="1" smtClean="0"/>
                        <a:t>ln</a:t>
                      </a:r>
                      <a:r>
                        <a:rPr lang="en-US" sz="2000" baseline="0" dirty="0" smtClean="0"/>
                        <a:t>(p)</a:t>
                      </a:r>
                      <a:endParaRPr lang="en-US" sz="2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ln</a:t>
                      </a:r>
                      <a:r>
                        <a:rPr lang="en-US" sz="2000" dirty="0" smtClean="0"/>
                        <a:t>(1/2)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-0.69</a:t>
                      </a:r>
                      <a:endParaRPr lang="en-US" sz="2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ln(1/2)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-0.69</a:t>
                      </a:r>
                      <a:endParaRPr lang="en-US" sz="2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915784"/>
              </p:ext>
            </p:extLst>
          </p:nvPr>
        </p:nvGraphicFramePr>
        <p:xfrm>
          <a:off x="358589" y="1632374"/>
          <a:ext cx="3800201" cy="113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78"/>
                <a:gridCol w="932041"/>
                <a:gridCol w="932041"/>
                <a:gridCol w="932041"/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32514" y="1558508"/>
            <a:ext cx="15755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Action(Movie)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8588" y="1594101"/>
            <a:ext cx="17577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Drama(Movie)</a:t>
            </a:r>
            <a:endParaRPr lang="en-US" sz="2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2514" y="2458197"/>
            <a:ext cx="18672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Horror(Movie)</a:t>
            </a:r>
            <a:endParaRPr lang="en-US" sz="2000" dirty="0">
              <a:latin typeface="+mn-lt"/>
            </a:endParaRPr>
          </a:p>
        </p:txBody>
      </p:sp>
      <p:cxnSp>
        <p:nvCxnSpPr>
          <p:cNvPr id="12" name="Straight Arrow Connector 11"/>
          <p:cNvCxnSpPr>
            <a:stCxn id="9" idx="2"/>
            <a:endCxn id="11" idx="0"/>
          </p:cNvCxnSpPr>
          <p:nvPr/>
        </p:nvCxnSpPr>
        <p:spPr>
          <a:xfrm>
            <a:off x="5120283" y="1958618"/>
            <a:ext cx="145867" cy="499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0"/>
            <a:endCxn id="10" idx="2"/>
          </p:cNvCxnSpPr>
          <p:nvPr/>
        </p:nvCxnSpPr>
        <p:spPr>
          <a:xfrm flipV="1">
            <a:off x="5266150" y="1994211"/>
            <a:ext cx="2291318" cy="4639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5908051" y="1758563"/>
            <a:ext cx="770537" cy="35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1899" y="2458197"/>
            <a:ext cx="2717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P(Drama(M.)=</a:t>
            </a:r>
            <a:r>
              <a:rPr lang="en-US" sz="2000" dirty="0" err="1" smtClean="0">
                <a:latin typeface="+mn-lt"/>
              </a:rPr>
              <a:t>T|Action(M.)</a:t>
            </a:r>
            <a:r>
              <a:rPr lang="en-US" sz="2000" dirty="0" smtClean="0">
                <a:latin typeface="+mn-lt"/>
              </a:rPr>
              <a:t>=T) </a:t>
            </a:r>
          </a:p>
          <a:p>
            <a:r>
              <a:rPr lang="en-US" sz="2000" dirty="0" smtClean="0">
                <a:latin typeface="+mn-lt"/>
              </a:rPr>
              <a:t>= 1/2 ..</a:t>
            </a:r>
            <a:endParaRPr lang="en-US" sz="2000" dirty="0">
              <a:latin typeface="+mn-lt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290500" y="2431484"/>
            <a:ext cx="2719131" cy="1042375"/>
          </a:xfrm>
          <a:prstGeom prst="wedgeRectCallout">
            <a:avLst>
              <a:gd name="adj1" fmla="val 17445"/>
              <a:gd name="adj2" fmla="val -94690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96807" y="1189176"/>
            <a:ext cx="367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89706" y="1191305"/>
            <a:ext cx="367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411" y="5991412"/>
            <a:ext cx="851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Total Log-likelihood contribution from the node Drama(Movie) = 2 x -0.69 = -1.38 </a:t>
            </a:r>
          </a:p>
        </p:txBody>
      </p:sp>
    </p:spTree>
    <p:extLst>
      <p:ext uri="{BB962C8B-B14F-4D97-AF65-F5344CB8AC3E}">
        <p14:creationId xmlns:p14="http://schemas.microsoft.com/office/powerpoint/2010/main" val="4279532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Function for Relational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6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13919"/>
            <a:ext cx="8255000" cy="1372872"/>
          </a:xfrm>
        </p:spPr>
        <p:txBody>
          <a:bodyPr/>
          <a:lstStyle/>
          <a:p>
            <a:r>
              <a:rPr lang="en-US" dirty="0" smtClean="0"/>
              <a:t>Wanted: a likelihood function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99992" y="2027669"/>
            <a:ext cx="4292600" cy="27314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Problems</a:t>
            </a:r>
          </a:p>
          <a:p>
            <a:r>
              <a:rPr lang="en-US" sz="2800" dirty="0" smtClean="0"/>
              <a:t>Multiple Tables.</a:t>
            </a:r>
          </a:p>
          <a:p>
            <a:r>
              <a:rPr lang="en-US" sz="2800" dirty="0" smtClean="0"/>
              <a:t>Dependent data 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pic>
        <p:nvPicPr>
          <p:cNvPr id="5" name="Picture 4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30100"/>
            <a:ext cx="909071" cy="9715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7623" y="4158292"/>
            <a:ext cx="39468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Log-Likelihood, e.g. -3.5</a:t>
            </a:r>
            <a:endParaRPr lang="en-US" sz="2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9752" y="2286084"/>
            <a:ext cx="16730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Bayesian  Network</a:t>
            </a:r>
            <a:endParaRPr lang="en-US" sz="2800" dirty="0">
              <a:latin typeface="+mn-lt"/>
            </a:endParaRPr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1210112" y="3401642"/>
            <a:ext cx="1950914" cy="756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7" idx="0"/>
          </p:cNvCxnSpPr>
          <p:nvPr/>
        </p:nvCxnSpPr>
        <p:spPr>
          <a:xfrm flipH="1">
            <a:off x="3161026" y="3240191"/>
            <a:ext cx="15245" cy="918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0" y="1926044"/>
            <a:ext cx="1514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database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475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0606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Random Selection Pseudo Likelihood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Randomly select a grounding/instantiation for </a:t>
            </a:r>
            <a:r>
              <a:rPr lang="en-US" sz="2800" b="1" dirty="0" smtClean="0"/>
              <a:t>all</a:t>
            </a:r>
            <a:r>
              <a:rPr lang="en-US" sz="2800" dirty="0" smtClean="0"/>
              <a:t> first-order variables in the first-order Bayesian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Compute the log-likelihood for the attributes of the selected grounding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Pseudo log-likelihood = </a:t>
            </a:r>
            <a:br>
              <a:rPr lang="en-US" sz="2800" dirty="0" smtClean="0"/>
            </a:br>
            <a:r>
              <a:rPr lang="en-US" sz="2800" dirty="0" smtClean="0"/>
              <a:t>expected log-likelihood for a random grounding</a:t>
            </a:r>
          </a:p>
          <a:p>
            <a:r>
              <a:rPr lang="en-US" sz="2800" dirty="0" smtClean="0"/>
              <a:t>Generalizes IID log-likelihood, but without independence assumption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564850" cy="457200"/>
          </a:xfrm>
        </p:spPr>
        <p:txBody>
          <a:bodyPr/>
          <a:lstStyle/>
          <a:p>
            <a:r>
              <a:rPr lang="en-US" dirty="0"/>
              <a:t>Schulte, O. (2011), A tractable pseudo-likelihood function for Bayes Nets applied to relational data, </a:t>
            </a:r>
            <a:r>
              <a:rPr lang="en-US" i="1" dirty="0"/>
              <a:t>in 'SIAM SDM', pp. 462-473.</a:t>
            </a:r>
          </a:p>
        </p:txBody>
      </p:sp>
    </p:spTree>
    <p:extLst>
      <p:ext uri="{BB962C8B-B14F-4D97-AF65-F5344CB8AC3E}">
        <p14:creationId xmlns:p14="http://schemas.microsoft.com/office/powerpoint/2010/main" val="301027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34" y="274638"/>
            <a:ext cx="7772400" cy="78562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31835489"/>
              </p:ext>
            </p:extLst>
          </p:nvPr>
        </p:nvGraphicFramePr>
        <p:xfrm>
          <a:off x="651760" y="2728217"/>
          <a:ext cx="8313414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714"/>
                <a:gridCol w="940276"/>
                <a:gridCol w="583724"/>
                <a:gridCol w="1229894"/>
                <a:gridCol w="1470527"/>
                <a:gridCol w="1350210"/>
                <a:gridCol w="922421"/>
                <a:gridCol w="114464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</a:rPr>
                        <a:t>Prob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A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M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gender(A)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</a:rPr>
                        <a:t>ActsIn</a:t>
                      </a:r>
                      <a:r>
                        <a:rPr lang="en-US" dirty="0" smtClean="0">
                          <a:latin typeface="+mn-lt"/>
                        </a:rPr>
                        <a:t>(A,M)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Action(M)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P</a:t>
                      </a:r>
                      <a:r>
                        <a:rPr lang="en-US" baseline="-25000" dirty="0" smtClean="0">
                          <a:latin typeface="+mn-lt"/>
                        </a:rPr>
                        <a:t>B</a:t>
                      </a:r>
                      <a:endParaRPr lang="en-US" baseline="-25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</a:rPr>
                        <a:t>ln</a:t>
                      </a:r>
                      <a:r>
                        <a:rPr lang="en-US" dirty="0" smtClean="0">
                          <a:latin typeface="+mn-lt"/>
                        </a:rPr>
                        <a:t>(P</a:t>
                      </a:r>
                      <a:r>
                        <a:rPr lang="en-US" baseline="-25000" dirty="0" smtClean="0">
                          <a:latin typeface="+mn-lt"/>
                        </a:rPr>
                        <a:t>B</a:t>
                      </a:r>
                      <a:r>
                        <a:rPr lang="en-US" dirty="0" smtClean="0">
                          <a:latin typeface="+mn-lt"/>
                        </a:rPr>
                        <a:t>)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M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n-lt"/>
                        </a:rPr>
                        <a:t>T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3/8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M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n-lt"/>
                        </a:rPr>
                        <a:t>T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3/8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W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n-lt"/>
                        </a:rPr>
                        <a:t>T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2/8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n-lt"/>
                        </a:rPr>
                        <a:t>T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2/8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M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T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n-lt"/>
                        </a:rPr>
                        <a:t>T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1/8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-2.08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M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n-lt"/>
                        </a:rPr>
                        <a:t>T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3/8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W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n-lt"/>
                        </a:rPr>
                        <a:t>T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2/8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W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T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T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2/8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0.27 geo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3366FF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2000" b="0" i="0" u="none" strike="noStrike" dirty="0" smtClean="0">
                          <a:solidFill>
                            <a:srgbClr val="3366FF"/>
                          </a:solidFill>
                          <a:effectLst/>
                          <a:latin typeface="+mn-lt"/>
                        </a:rPr>
                        <a:t>1.32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arith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8" name="Picture 17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06" y="1080831"/>
            <a:ext cx="909071" cy="971542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719423" y="274637"/>
            <a:ext cx="4167225" cy="1712757"/>
            <a:chOff x="3719423" y="274637"/>
            <a:chExt cx="4167225" cy="1712757"/>
          </a:xfrm>
        </p:grpSpPr>
        <p:grpSp>
          <p:nvGrpSpPr>
            <p:cNvPr id="19" name="Group 18"/>
            <p:cNvGrpSpPr/>
            <p:nvPr/>
          </p:nvGrpSpPr>
          <p:grpSpPr>
            <a:xfrm>
              <a:off x="3719423" y="690935"/>
              <a:ext cx="4167225" cy="1296459"/>
              <a:chOff x="3719423" y="690935"/>
              <a:chExt cx="4167225" cy="1296459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719423" y="690935"/>
                <a:ext cx="1213909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gender(A)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933332" y="1587284"/>
                <a:ext cx="1528397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ActsIn</a:t>
                </a:r>
                <a:r>
                  <a:rPr lang="en-US" sz="2000" dirty="0" smtClean="0">
                    <a:latin typeface="+mn-lt"/>
                  </a:rPr>
                  <a:t>(A,M)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89392" y="690935"/>
                <a:ext cx="139725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Action(M)</a:t>
                </a:r>
                <a:endParaRPr lang="en-US" sz="2000" dirty="0">
                  <a:latin typeface="+mn-lt"/>
                </a:endParaRPr>
              </a:p>
            </p:txBody>
          </p:sp>
          <p:cxnSp>
            <p:nvCxnSpPr>
              <p:cNvPr id="7" name="Straight Arrow Connector 6"/>
              <p:cNvCxnSpPr>
                <a:endCxn id="14" idx="0"/>
              </p:cNvCxnSpPr>
              <p:nvPr/>
            </p:nvCxnSpPr>
            <p:spPr>
              <a:xfrm>
                <a:off x="4183316" y="1060267"/>
                <a:ext cx="1514215" cy="5270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5" idx="2"/>
              </p:cNvCxnSpPr>
              <p:nvPr/>
            </p:nvCxnSpPr>
            <p:spPr>
              <a:xfrm flipH="1">
                <a:off x="5697532" y="1091045"/>
                <a:ext cx="1490488" cy="496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4026869" y="274638"/>
              <a:ext cx="4845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M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65862" y="1045382"/>
              <a:ext cx="4845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04233" y="274637"/>
              <a:ext cx="4652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T</a:t>
              </a:r>
              <a:endParaRPr lang="en-US" sz="2000" dirty="0">
                <a:latin typeface="+mn-lt"/>
              </a:endParaRP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013857" y="1956616"/>
            <a:ext cx="1524000" cy="4926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97533" y="2052373"/>
            <a:ext cx="1206700" cy="542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59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76" y="274638"/>
            <a:ext cx="7772400" cy="1143000"/>
          </a:xfrm>
        </p:spPr>
        <p:txBody>
          <a:bodyPr/>
          <a:lstStyle/>
          <a:p>
            <a:r>
              <a:rPr lang="en-US" dirty="0" smtClean="0"/>
              <a:t>Observed Frequencies Maximize </a:t>
            </a:r>
            <a:r>
              <a:rPr lang="en-US" dirty="0"/>
              <a:t>R</a:t>
            </a:r>
            <a:r>
              <a:rPr lang="en-US" dirty="0" smtClean="0"/>
              <a:t>andom Selection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9676" y="1447800"/>
            <a:ext cx="7772400" cy="16894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Proposition</a:t>
            </a:r>
            <a:r>
              <a:rPr lang="en-US" dirty="0" smtClean="0"/>
              <a:t> The random selection pseudo log-likelihood is maximized by setting the Bayesian network parameters to the observed conditional frequencies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2946" y="3753459"/>
            <a:ext cx="4151902" cy="1296459"/>
            <a:chOff x="3719423" y="690935"/>
            <a:chExt cx="4151902" cy="1296459"/>
          </a:xfrm>
        </p:grpSpPr>
        <p:sp>
          <p:nvSpPr>
            <p:cNvPr id="7" name="TextBox 6"/>
            <p:cNvSpPr txBox="1"/>
            <p:nvPr/>
          </p:nvSpPr>
          <p:spPr>
            <a:xfrm>
              <a:off x="3719423" y="690935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89393" y="690935"/>
              <a:ext cx="138193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Action(M)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4183316" y="1060267"/>
              <a:ext cx="151421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5697533" y="1091045"/>
              <a:ext cx="1482826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685845" y="4326643"/>
            <a:ext cx="548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P(</a:t>
            </a:r>
            <a:r>
              <a:rPr lang="en-US" sz="2400" dirty="0" err="1" smtClean="0">
                <a:latin typeface="+mn-lt"/>
              </a:rPr>
              <a:t>ActsIn</a:t>
            </a:r>
            <a:r>
              <a:rPr lang="en-US" sz="2400" dirty="0" smtClean="0">
                <a:latin typeface="+mn-lt"/>
              </a:rPr>
              <a:t>(A,M)=</a:t>
            </a:r>
            <a:r>
              <a:rPr lang="en-US" sz="2400" dirty="0" err="1" smtClean="0">
                <a:latin typeface="+mn-lt"/>
              </a:rPr>
              <a:t>T|g</a:t>
            </a:r>
            <a:r>
              <a:rPr lang="en-US" sz="2400" dirty="0" smtClean="0">
                <a:latin typeface="+mn-lt"/>
              </a:rPr>
              <a:t>(A)=</a:t>
            </a:r>
            <a:r>
              <a:rPr lang="en-US" sz="2400" dirty="0" err="1" smtClean="0">
                <a:latin typeface="+mn-lt"/>
              </a:rPr>
              <a:t>M,Action</a:t>
            </a:r>
            <a:r>
              <a:rPr lang="en-US" sz="2400" dirty="0" smtClean="0">
                <a:latin typeface="+mn-lt"/>
              </a:rPr>
              <a:t>(M) = </a:t>
            </a:r>
            <a:r>
              <a:rPr lang="en-US" sz="2400" dirty="0">
                <a:latin typeface="+mn-lt"/>
              </a:rPr>
              <a:t>T</a:t>
            </a:r>
            <a:r>
              <a:rPr lang="en-US" sz="2400" dirty="0" smtClean="0">
                <a:latin typeface="+mn-lt"/>
              </a:rPr>
              <a:t>) </a:t>
            </a:r>
          </a:p>
          <a:p>
            <a:r>
              <a:rPr lang="en-US" sz="2400" dirty="0" smtClean="0">
                <a:latin typeface="+mn-lt"/>
              </a:rPr>
              <a:t>= ¼ ...</a:t>
            </a:r>
            <a:endParaRPr lang="en-US" sz="2400" dirty="0">
              <a:latin typeface="+mn-lt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3650208" y="4295864"/>
            <a:ext cx="5167222" cy="1046441"/>
          </a:xfrm>
          <a:prstGeom prst="wedgeRectCallout">
            <a:avLst>
              <a:gd name="adj1" fmla="val -58649"/>
              <a:gd name="adj2" fmla="val 6552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1041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66" y="274638"/>
            <a:ext cx="7772400" cy="1143000"/>
          </a:xfrm>
        </p:spPr>
        <p:txBody>
          <a:bodyPr/>
          <a:lstStyle/>
          <a:p>
            <a:r>
              <a:rPr lang="en-US" dirty="0" smtClean="0"/>
              <a:t>Log-linear Closed-Form for Random Selection Likelihood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933" y="3131462"/>
            <a:ext cx="4991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relational joint frequency </a:t>
            </a:r>
            <a:r>
              <a:rPr lang="en-US" sz="2000" dirty="0" smtClean="0">
                <a:latin typeface="+mn-lt"/>
              </a:rPr>
              <a:t>of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child node value and parent state</a:t>
            </a:r>
          </a:p>
          <a:p>
            <a:r>
              <a:rPr lang="en-US" sz="2000" dirty="0" smtClean="0">
                <a:latin typeface="+mn-lt"/>
              </a:rPr>
              <a:t>e.g. P</a:t>
            </a:r>
            <a:r>
              <a:rPr lang="en-US" sz="2000" baseline="-25000" dirty="0" smtClean="0">
                <a:latin typeface="+mn-lt"/>
              </a:rPr>
              <a:t>D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ActsIn,M,Action</a:t>
            </a:r>
            <a:r>
              <a:rPr lang="en-US" sz="2000" dirty="0" smtClean="0">
                <a:latin typeface="+mn-lt"/>
              </a:rPr>
              <a:t>) = 1/8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401" y="3447687"/>
            <a:ext cx="3527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Parameter</a:t>
            </a:r>
            <a:r>
              <a:rPr lang="en-US" sz="2000" dirty="0" smtClean="0">
                <a:latin typeface="+mn-lt"/>
              </a:rPr>
              <a:t> of Bayes net</a:t>
            </a:r>
            <a:r>
              <a:rPr lang="en-US" sz="2000" dirty="0">
                <a:latin typeface="+mn-lt"/>
              </a:rPr>
              <a:t> </a:t>
            </a:r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e.g</a:t>
            </a:r>
            <a:r>
              <a:rPr lang="en-US" sz="2000" dirty="0">
                <a:latin typeface="+mn-lt"/>
              </a:rPr>
              <a:t>. P(</a:t>
            </a:r>
            <a:r>
              <a:rPr lang="en-US" sz="2000" dirty="0" err="1" smtClean="0">
                <a:latin typeface="+mn-lt"/>
              </a:rPr>
              <a:t>ActsIn|M</a:t>
            </a:r>
            <a:r>
              <a:rPr lang="en-US" sz="2000" dirty="0" smtClean="0">
                <a:latin typeface="+mn-lt"/>
              </a:rPr>
              <a:t>, Action) </a:t>
            </a:r>
            <a:r>
              <a:rPr lang="en-US" sz="2000" dirty="0">
                <a:latin typeface="+mn-lt"/>
              </a:rPr>
              <a:t>= ¼</a:t>
            </a:r>
          </a:p>
          <a:p>
            <a:endParaRPr lang="en-US" sz="2000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28481" y="2677999"/>
            <a:ext cx="317483" cy="437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839641" y="2819763"/>
            <a:ext cx="472684" cy="448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575155" y="4490221"/>
            <a:ext cx="4167225" cy="1712757"/>
            <a:chOff x="3719423" y="274637"/>
            <a:chExt cx="4167225" cy="1712757"/>
          </a:xfrm>
        </p:grpSpPr>
        <p:grpSp>
          <p:nvGrpSpPr>
            <p:cNvPr id="26" name="Group 25"/>
            <p:cNvGrpSpPr/>
            <p:nvPr/>
          </p:nvGrpSpPr>
          <p:grpSpPr>
            <a:xfrm>
              <a:off x="3719423" y="690935"/>
              <a:ext cx="4167225" cy="1296459"/>
              <a:chOff x="3719423" y="690935"/>
              <a:chExt cx="4167225" cy="1296459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3719423" y="690935"/>
                <a:ext cx="1213909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gender(A)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933332" y="1587284"/>
                <a:ext cx="1528397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ActsIn</a:t>
                </a:r>
                <a:r>
                  <a:rPr lang="en-US" sz="2000" dirty="0" smtClean="0">
                    <a:latin typeface="+mn-lt"/>
                  </a:rPr>
                  <a:t>(A,M)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89392" y="690935"/>
                <a:ext cx="139725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Action(M)</a:t>
                </a:r>
                <a:endParaRPr lang="en-US" sz="2000" dirty="0">
                  <a:latin typeface="+mn-lt"/>
                </a:endParaRPr>
              </a:p>
            </p:txBody>
          </p:sp>
          <p:cxnSp>
            <p:nvCxnSpPr>
              <p:cNvPr id="33" name="Straight Arrow Connector 32"/>
              <p:cNvCxnSpPr>
                <a:endCxn id="31" idx="0"/>
              </p:cNvCxnSpPr>
              <p:nvPr/>
            </p:nvCxnSpPr>
            <p:spPr>
              <a:xfrm>
                <a:off x="4183316" y="1060267"/>
                <a:ext cx="1514215" cy="5270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2" idx="2"/>
              </p:cNvCxnSpPr>
              <p:nvPr/>
            </p:nvCxnSpPr>
            <p:spPr>
              <a:xfrm flipH="1">
                <a:off x="5697532" y="1091045"/>
                <a:ext cx="1490488" cy="496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4026869" y="274638"/>
              <a:ext cx="4845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M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65862" y="1045382"/>
              <a:ext cx="4845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04233" y="274637"/>
              <a:ext cx="4652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T</a:t>
              </a:r>
              <a:endParaRPr lang="en-US" sz="2000" dirty="0">
                <a:latin typeface="+mn-lt"/>
              </a:endParaRP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636550"/>
              </p:ext>
            </p:extLst>
          </p:nvPr>
        </p:nvGraphicFramePr>
        <p:xfrm>
          <a:off x="914401" y="1619250"/>
          <a:ext cx="6288088" cy="1442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4" imgW="2933700" imgH="609600" progId="Equation.3">
                  <p:embed/>
                </p:oleObj>
              </mc:Choice>
              <mc:Fallback>
                <p:oleObj name="Equation" r:id="rId4" imgW="29337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1619250"/>
                        <a:ext cx="6288088" cy="14429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9922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Relational Models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64029498"/>
              </p:ext>
            </p:extLst>
          </p:nvPr>
        </p:nvGraphicFramePr>
        <p:xfrm>
          <a:off x="523979" y="3377064"/>
          <a:ext cx="816282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221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Feature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Feature Function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Weight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conjunction of </a:t>
                      </a:r>
                    </a:p>
                    <a:p>
                      <a:r>
                        <a:rPr lang="en-US" sz="2400" dirty="0" smtClean="0"/>
                        <a:t>child value, parent values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instantiation</a:t>
                      </a:r>
                      <a:r>
                        <a:rPr lang="en-US" sz="2400" baseline="0" dirty="0" smtClean="0"/>
                        <a:t> frequency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 of conditional probability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925281"/>
              </p:ext>
            </p:extLst>
          </p:nvPr>
        </p:nvGraphicFramePr>
        <p:xfrm>
          <a:off x="914400" y="4657224"/>
          <a:ext cx="5681663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4" imgW="2451100" imgH="609600" progId="Equation.3">
                  <p:embed/>
                </p:oleObj>
              </mc:Choice>
              <mc:Fallback>
                <p:oleObj name="Equation" r:id="rId4" imgW="24511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57224"/>
                        <a:ext cx="5681663" cy="1412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8829" y="1417638"/>
            <a:ext cx="6916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Definition of log-linear likelihood</a:t>
            </a:r>
          </a:p>
          <a:p>
            <a:r>
              <a:rPr lang="en-US" sz="2400" dirty="0" smtClean="0">
                <a:latin typeface="+mn-lt"/>
              </a:rPr>
              <a:t>graphical models have log-linear likelihoods (</a:t>
            </a:r>
            <a:r>
              <a:rPr lang="en-US" sz="2400" dirty="0" err="1" smtClean="0">
                <a:latin typeface="+mn-lt"/>
              </a:rPr>
              <a:t>Koller</a:t>
            </a:r>
            <a:r>
              <a:rPr lang="en-US" sz="2400" dirty="0" smtClean="0">
                <a:latin typeface="+mn-lt"/>
              </a:rPr>
              <a:t>)</a:t>
            </a:r>
          </a:p>
          <a:p>
            <a:r>
              <a:rPr lang="en-US" sz="2400" dirty="0" smtClean="0">
                <a:latin typeface="+mn-lt"/>
              </a:rPr>
              <a:t>log-linear likelihood models are most popular for relational graphical models (</a:t>
            </a:r>
            <a:r>
              <a:rPr lang="en-US" sz="2400" dirty="0" err="1" smtClean="0">
                <a:latin typeface="+mn-lt"/>
              </a:rPr>
              <a:t>Kimmig</a:t>
            </a:r>
            <a:r>
              <a:rPr lang="en-US" sz="2400" dirty="0" smtClean="0">
                <a:latin typeface="+mn-lt"/>
              </a:rPr>
              <a:t>)</a:t>
            </a:r>
          </a:p>
          <a:p>
            <a:r>
              <a:rPr lang="en-US" sz="2400" dirty="0" smtClean="0">
                <a:latin typeface="+mn-lt"/>
              </a:rPr>
              <a:t>The closed-form fills in the log-linear schema as follows. 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168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Maximum Likelihood Parameter Values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Parameter Values that maximize the Random Selection Likelihood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5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Parameter Learning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63" y="230841"/>
            <a:ext cx="9349880" cy="1143000"/>
          </a:xfrm>
        </p:spPr>
        <p:txBody>
          <a:bodyPr/>
          <a:lstStyle/>
          <a:p>
            <a:r>
              <a:rPr lang="en-US" dirty="0" smtClean="0"/>
              <a:t>Computing Relational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0598" y="1380875"/>
            <a:ext cx="4696167" cy="4098270"/>
          </a:xfrm>
        </p:spPr>
        <p:txBody>
          <a:bodyPr/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Need to compute a </a:t>
            </a:r>
            <a:r>
              <a:rPr lang="en-US" sz="2800" b="1" dirty="0" smtClean="0">
                <a:cs typeface="Arial" pitchFamily="34" charset="0"/>
              </a:rPr>
              <a:t>contingency table </a:t>
            </a:r>
            <a:r>
              <a:rPr lang="en-US" sz="2800" dirty="0" smtClean="0">
                <a:cs typeface="Arial" pitchFamily="34" charset="0"/>
              </a:rPr>
              <a:t>with instantiation counts</a:t>
            </a:r>
          </a:p>
          <a:p>
            <a:pPr marL="571500" lvl="1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Well researched for </a:t>
            </a: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all true</a:t>
            </a:r>
            <a:r>
              <a:rPr lang="en-US" sz="2800" i="1" dirty="0" smtClean="0">
                <a:cs typeface="Arial" pitchFamily="34" charset="0"/>
              </a:rPr>
              <a:t> </a:t>
            </a:r>
            <a:r>
              <a:rPr lang="en-US" sz="2800" dirty="0" smtClean="0">
                <a:cs typeface="Arial" pitchFamily="34" charset="0"/>
              </a:rPr>
              <a:t>relationship</a:t>
            </a:r>
            <a:r>
              <a:rPr lang="en-US" sz="2800" i="1" dirty="0" smtClean="0">
                <a:cs typeface="Arial" pitchFamily="34" charset="0"/>
              </a:rPr>
              <a:t>s</a:t>
            </a:r>
            <a:endParaRPr lang="en-US" sz="2800" dirty="0">
              <a:cs typeface="Arial" pitchFamily="34" charset="0"/>
            </a:endParaRPr>
          </a:p>
          <a:p>
            <a:pPr marL="846137" lvl="2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SQL Count(*)</a:t>
            </a:r>
          </a:p>
          <a:p>
            <a:pPr marL="846137" lvl="2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Virtual Join</a:t>
            </a:r>
            <a:endParaRPr lang="en-US" sz="2800" dirty="0">
              <a:cs typeface="Arial" pitchFamily="34" charset="0"/>
            </a:endParaRPr>
          </a:p>
          <a:p>
            <a:pPr marL="846137" lvl="2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Partition </a:t>
            </a:r>
            <a:r>
              <a:rPr lang="en-US" sz="2800" dirty="0">
                <a:cs typeface="Arial" pitchFamily="34" charset="0"/>
              </a:rPr>
              <a:t>Function </a:t>
            </a:r>
            <a:r>
              <a:rPr lang="en-US" sz="2800" dirty="0" smtClean="0">
                <a:cs typeface="Arial" pitchFamily="34" charset="0"/>
              </a:rPr>
              <a:t>Reduction</a:t>
            </a:r>
            <a:endParaRPr lang="en-US" sz="2800" dirty="0"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395" y="5805235"/>
            <a:ext cx="6899980" cy="805925"/>
          </a:xfrm>
        </p:spPr>
        <p:txBody>
          <a:bodyPr/>
          <a:lstStyle/>
          <a:p>
            <a:pPr marL="514350" indent="-514350"/>
            <a:endParaRPr lang="en-US" dirty="0" smtClean="0"/>
          </a:p>
          <a:p>
            <a:r>
              <a:rPr lang="en-US" dirty="0"/>
              <a:t>Yin, X.; Han, J.; Yang, J. &amp; Yu, P. S. (2004), </a:t>
            </a:r>
            <a:r>
              <a:rPr lang="en-US" dirty="0" err="1"/>
              <a:t>CrossMine</a:t>
            </a:r>
            <a:r>
              <a:rPr lang="en-US" dirty="0"/>
              <a:t>: Efficient Classification Across Multiple Database Relations, </a:t>
            </a:r>
            <a:r>
              <a:rPr lang="en-US" i="1" dirty="0"/>
              <a:t>in 'ICDE'.</a:t>
            </a:r>
          </a:p>
          <a:p>
            <a:r>
              <a:rPr lang="en-US" dirty="0" err="1" smtClean="0"/>
              <a:t>Venugopal</a:t>
            </a:r>
            <a:r>
              <a:rPr lang="en-US" dirty="0"/>
              <a:t>, D.; </a:t>
            </a:r>
            <a:r>
              <a:rPr lang="en-US" dirty="0" err="1"/>
              <a:t>Sarkhel</a:t>
            </a:r>
            <a:r>
              <a:rPr lang="en-US" dirty="0"/>
              <a:t>, S. &amp; </a:t>
            </a:r>
            <a:r>
              <a:rPr lang="en-US" dirty="0" err="1"/>
              <a:t>Gogate</a:t>
            </a:r>
            <a:r>
              <a:rPr lang="en-US" dirty="0"/>
              <a:t>, V. (2015), Just Count the Satisfied Groundings: Scalable Local-Search and Sampling Based Inference in MLNs, </a:t>
            </a:r>
            <a:r>
              <a:rPr lang="en-US" i="1" dirty="0"/>
              <a:t>in </a:t>
            </a:r>
            <a:r>
              <a:rPr lang="en-US" i="1" dirty="0" smtClean="0"/>
              <a:t>AAAI, </a:t>
            </a:r>
            <a:r>
              <a:rPr lang="en-US" i="1" dirty="0"/>
              <a:t>2015, </a:t>
            </a:r>
            <a:r>
              <a:rPr lang="en-US" i="1" dirty="0" smtClean="0"/>
              <a:t>pp</a:t>
            </a:r>
            <a:r>
              <a:rPr lang="en-US" i="1" dirty="0"/>
              <a:t>. 3606--3612.</a:t>
            </a:r>
          </a:p>
          <a:p>
            <a:endParaRPr lang="en-US" dirty="0"/>
          </a:p>
          <a:p>
            <a:pPr marL="514350" indent="-514350"/>
            <a:endParaRPr lang="en-US" dirty="0"/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622137"/>
              </p:ext>
            </p:extLst>
          </p:nvPr>
        </p:nvGraphicFramePr>
        <p:xfrm>
          <a:off x="4802765" y="1655217"/>
          <a:ext cx="4007023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64"/>
                <a:gridCol w="1215843"/>
                <a:gridCol w="1358233"/>
                <a:gridCol w="79578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g(A)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Acts(A,M)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action(M)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count</a:t>
                      </a:r>
                      <a:endParaRPr lang="en-US" sz="18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24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Relation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For single relation computed P(R = F) using 1-minus trick (</a:t>
            </a:r>
            <a:r>
              <a:rPr lang="en-US" sz="2800" dirty="0" err="1" smtClean="0"/>
              <a:t>Getoor</a:t>
            </a:r>
            <a:r>
              <a:rPr lang="en-US" sz="2800" dirty="0" smtClean="0"/>
              <a:t> et al. 2003)</a:t>
            </a:r>
          </a:p>
          <a:p>
            <a:r>
              <a:rPr lang="en-US" sz="2800" dirty="0" smtClean="0"/>
              <a:t>Example: </a:t>
            </a:r>
          </a:p>
          <a:p>
            <a:pPr lvl="1"/>
            <a:r>
              <a:rPr lang="en-US" sz="2800" dirty="0" smtClean="0"/>
              <a:t>P(</a:t>
            </a:r>
            <a:r>
              <a:rPr lang="en-US" sz="2800" dirty="0" err="1" smtClean="0"/>
              <a:t>HasRated</a:t>
            </a:r>
            <a:r>
              <a:rPr lang="en-US" sz="2800" dirty="0" smtClean="0"/>
              <a:t>(</a:t>
            </a:r>
            <a:r>
              <a:rPr lang="en-US" sz="2800" dirty="0" err="1" smtClean="0"/>
              <a:t>User,Movie</a:t>
            </a:r>
            <a:r>
              <a:rPr lang="en-US" sz="2800" dirty="0" smtClean="0"/>
              <a:t>) = T) = 4.27%</a:t>
            </a:r>
          </a:p>
          <a:p>
            <a:pPr lvl="1"/>
            <a:r>
              <a:rPr lang="en-US" sz="2800" dirty="0"/>
              <a:t>P(</a:t>
            </a:r>
            <a:r>
              <a:rPr lang="en-US" sz="2800" dirty="0" err="1"/>
              <a:t>HasRated</a:t>
            </a:r>
            <a:r>
              <a:rPr lang="en-US" sz="2800" dirty="0"/>
              <a:t>(</a:t>
            </a:r>
            <a:r>
              <a:rPr lang="en-US" sz="2800" dirty="0" err="1"/>
              <a:t>User,Movie</a:t>
            </a:r>
            <a:r>
              <a:rPr lang="en-US" sz="2800" dirty="0"/>
              <a:t>) = </a:t>
            </a:r>
            <a:r>
              <a:rPr lang="en-US" sz="2800" dirty="0" smtClean="0"/>
              <a:t>F) </a:t>
            </a:r>
            <a:r>
              <a:rPr lang="en-US" sz="2800" dirty="0"/>
              <a:t>= </a:t>
            </a:r>
            <a:r>
              <a:rPr lang="en-US" sz="2800" dirty="0" smtClean="0"/>
              <a:t>95.73%</a:t>
            </a:r>
          </a:p>
          <a:p>
            <a:r>
              <a:rPr lang="en-US" sz="3000" dirty="0" smtClean="0"/>
              <a:t>How to generalize to multiple relations?</a:t>
            </a:r>
            <a:endParaRPr lang="en-US" sz="3000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542314" cy="457200"/>
          </a:xfrm>
        </p:spPr>
        <p:txBody>
          <a:bodyPr/>
          <a:lstStyle/>
          <a:p>
            <a:r>
              <a:rPr lang="en-US" dirty="0" err="1"/>
              <a:t>Getoor</a:t>
            </a:r>
            <a:r>
              <a:rPr lang="en-US" dirty="0"/>
              <a:t>, L.; Friedman, N.; </a:t>
            </a:r>
            <a:r>
              <a:rPr lang="en-US" dirty="0" err="1"/>
              <a:t>Koller</a:t>
            </a:r>
            <a:r>
              <a:rPr lang="en-US" dirty="0"/>
              <a:t>, D. &amp; </a:t>
            </a:r>
            <a:r>
              <a:rPr lang="en-US" dirty="0" err="1"/>
              <a:t>Taskar</a:t>
            </a:r>
            <a:r>
              <a:rPr lang="en-US" dirty="0"/>
              <a:t>, B. (2003), 'Learning probabilistic models of link structure', </a:t>
            </a:r>
            <a:r>
              <a:rPr lang="en-US" i="1" dirty="0"/>
              <a:t>J. Mach. Learn. Res. </a:t>
            </a:r>
            <a:r>
              <a:rPr lang="en-US" b="1" i="1" dirty="0"/>
              <a:t>3, 679--707.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40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Möbius Extension Theorem for negated relations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 Nets for Relational Data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13890" y="1895312"/>
            <a:ext cx="4196073" cy="584776"/>
            <a:chOff x="1290327" y="2261062"/>
            <a:chExt cx="4196073" cy="584776"/>
          </a:xfrm>
        </p:grpSpPr>
        <p:grpSp>
          <p:nvGrpSpPr>
            <p:cNvPr id="5" name="Group 4"/>
            <p:cNvGrpSpPr/>
            <p:nvPr/>
          </p:nvGrpSpPr>
          <p:grpSpPr>
            <a:xfrm>
              <a:off x="1290327" y="2261062"/>
              <a:ext cx="2028306" cy="402885"/>
              <a:chOff x="5054138" y="4967439"/>
              <a:chExt cx="2028306" cy="40288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054138" y="5336771"/>
                <a:ext cx="1014153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6068291" y="5336771"/>
                <a:ext cx="1014153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336771" y="4967439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1</a:t>
                </a:r>
                <a:endParaRPr lang="en-CA" sz="2000" i="1" baseline="-25000" dirty="0">
                  <a:latin typeface="+mn-lt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20421" y="4970214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2</a:t>
                </a:r>
                <a:endParaRPr lang="en-CA" sz="2000" i="1" baseline="-25000" dirty="0">
                  <a:latin typeface="+mn-lt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757352" y="2445728"/>
              <a:ext cx="1729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latin typeface="+mn-lt"/>
                </a:rPr>
                <a:t>Count(*)</a:t>
              </a:r>
              <a:endParaRPr lang="en-CA" sz="2000" dirty="0">
                <a:latin typeface="+mn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97265" y="2313712"/>
            <a:ext cx="4229323" cy="551526"/>
            <a:chOff x="1297265" y="2845712"/>
            <a:chExt cx="4229323" cy="551526"/>
          </a:xfrm>
        </p:grpSpPr>
        <p:grpSp>
          <p:nvGrpSpPr>
            <p:cNvPr id="22" name="Group 21"/>
            <p:cNvGrpSpPr/>
            <p:nvPr/>
          </p:nvGrpSpPr>
          <p:grpSpPr>
            <a:xfrm>
              <a:off x="1297265" y="2845712"/>
              <a:ext cx="4229323" cy="551526"/>
              <a:chOff x="1309727" y="2862337"/>
              <a:chExt cx="4229323" cy="55152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09727" y="2862337"/>
                <a:ext cx="2028306" cy="402885"/>
                <a:chOff x="5054138" y="4967439"/>
                <a:chExt cx="2028306" cy="402885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5054138" y="5336771"/>
                  <a:ext cx="1014153" cy="0"/>
                </a:xfrm>
                <a:prstGeom prst="line">
                  <a:avLst/>
                </a:prstGeom>
                <a:ln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068291" y="5336771"/>
                  <a:ext cx="1014153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5336771" y="4967439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1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320421" y="4970214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2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3810002" y="3013753"/>
                <a:ext cx="1729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latin typeface="+mn-lt"/>
                  </a:rPr>
                  <a:t>Count(*)</a:t>
                </a:r>
                <a:endParaRPr lang="en-CA" sz="2000" dirty="0">
                  <a:latin typeface="+mn-lt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556610" y="3013753"/>
              <a:ext cx="391618" cy="369332"/>
              <a:chOff x="2556610" y="3013753"/>
              <a:chExt cx="391618" cy="36933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556610" y="3013753"/>
                <a:ext cx="3722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2556610" y="3013753"/>
                <a:ext cx="3916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1297265" y="2748737"/>
            <a:ext cx="4229323" cy="551526"/>
            <a:chOff x="1309727" y="2862337"/>
            <a:chExt cx="4229323" cy="551526"/>
          </a:xfrm>
        </p:grpSpPr>
        <p:grpSp>
          <p:nvGrpSpPr>
            <p:cNvPr id="24" name="Group 23"/>
            <p:cNvGrpSpPr/>
            <p:nvPr/>
          </p:nvGrpSpPr>
          <p:grpSpPr>
            <a:xfrm>
              <a:off x="1309727" y="2862337"/>
              <a:ext cx="2028306" cy="402885"/>
              <a:chOff x="5054138" y="4967439"/>
              <a:chExt cx="2028306" cy="402885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054138" y="5336771"/>
                <a:ext cx="1014153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068291" y="5336771"/>
                <a:ext cx="1014153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336771" y="4967439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1</a:t>
                </a:r>
                <a:endParaRPr lang="en-CA" sz="2000" i="1" baseline="-25000" dirty="0">
                  <a:latin typeface="+mn-l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20421" y="4970214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2</a:t>
                </a:r>
                <a:endParaRPr lang="en-CA" sz="2000" i="1" baseline="-25000" dirty="0">
                  <a:latin typeface="+mn-lt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810002" y="3013753"/>
              <a:ext cx="1729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latin typeface="+mn-lt"/>
                </a:rPr>
                <a:t>Count(*)</a:t>
              </a:r>
              <a:endParaRPr lang="en-CA" sz="2000" dirty="0">
                <a:latin typeface="+mn-l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60498" y="2936178"/>
            <a:ext cx="391618" cy="369332"/>
            <a:chOff x="2556610" y="3013753"/>
            <a:chExt cx="391618" cy="369332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297265" y="3283512"/>
            <a:ext cx="4229323" cy="556773"/>
            <a:chOff x="1297265" y="4131387"/>
            <a:chExt cx="4229323" cy="556773"/>
          </a:xfrm>
        </p:grpSpPr>
        <p:grpSp>
          <p:nvGrpSpPr>
            <p:cNvPr id="30" name="Group 29"/>
            <p:cNvGrpSpPr/>
            <p:nvPr/>
          </p:nvGrpSpPr>
          <p:grpSpPr>
            <a:xfrm>
              <a:off x="1297265" y="4131387"/>
              <a:ext cx="4229323" cy="551526"/>
              <a:chOff x="1309727" y="2862337"/>
              <a:chExt cx="4229323" cy="551526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309727" y="2862337"/>
                <a:ext cx="2028306" cy="402885"/>
                <a:chOff x="5054138" y="4967439"/>
                <a:chExt cx="2028306" cy="402885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054138" y="5336771"/>
                  <a:ext cx="1014153" cy="0"/>
                </a:xfrm>
                <a:prstGeom prst="line">
                  <a:avLst/>
                </a:prstGeom>
                <a:ln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068291" y="5336771"/>
                  <a:ext cx="1014153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5336771" y="4967439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1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320421" y="4970214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2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3810002" y="3013753"/>
                <a:ext cx="1729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latin typeface="+mn-lt"/>
                  </a:rPr>
                  <a:t>Count(*)</a:t>
                </a:r>
                <a:endParaRPr lang="en-CA" sz="2000" dirty="0">
                  <a:latin typeface="+mn-lt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580173" y="4318828"/>
              <a:ext cx="391618" cy="369332"/>
              <a:chOff x="2556610" y="3013753"/>
              <a:chExt cx="391618" cy="36933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2556610" y="3013753"/>
                <a:ext cx="3722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2556610" y="3013753"/>
                <a:ext cx="3916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/>
          <p:cNvSpPr txBox="1"/>
          <p:nvPr/>
        </p:nvSpPr>
        <p:spPr>
          <a:xfrm>
            <a:off x="1220835" y="1496290"/>
            <a:ext cx="286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For two link types</a:t>
            </a:r>
            <a:endParaRPr lang="en-CA" sz="2000" dirty="0">
              <a:latin typeface="+mn-lt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509963" y="2079978"/>
            <a:ext cx="0" cy="1760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300040" y="4341962"/>
            <a:ext cx="4196073" cy="584776"/>
            <a:chOff x="1290327" y="2261062"/>
            <a:chExt cx="4196073" cy="584776"/>
          </a:xfrm>
        </p:grpSpPr>
        <p:grpSp>
          <p:nvGrpSpPr>
            <p:cNvPr id="51" name="Group 50"/>
            <p:cNvGrpSpPr/>
            <p:nvPr/>
          </p:nvGrpSpPr>
          <p:grpSpPr>
            <a:xfrm>
              <a:off x="1290327" y="2261062"/>
              <a:ext cx="2028306" cy="402885"/>
              <a:chOff x="5054138" y="4967439"/>
              <a:chExt cx="2028306" cy="402885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054138" y="5336771"/>
                <a:ext cx="1014153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068291" y="5336771"/>
                <a:ext cx="1014153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5336771" y="4967439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1</a:t>
                </a:r>
                <a:endParaRPr lang="en-CA" sz="2000" i="1" baseline="-25000" dirty="0">
                  <a:latin typeface="+mn-lt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320421" y="4970214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2</a:t>
                </a:r>
                <a:endParaRPr lang="en-CA" sz="2000" i="1" baseline="-25000" dirty="0">
                  <a:latin typeface="+mn-lt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757352" y="2445728"/>
              <a:ext cx="1729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latin typeface="+mn-lt"/>
                </a:rPr>
                <a:t>Count(*)</a:t>
              </a:r>
              <a:endParaRPr lang="en-CA" sz="2000" dirty="0">
                <a:latin typeface="+mn-lt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283415" y="5129694"/>
            <a:ext cx="1014153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66048" y="4760362"/>
            <a:ext cx="44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 smtClean="0">
                <a:latin typeface="+mn-lt"/>
              </a:rPr>
              <a:t>R</a:t>
            </a:r>
            <a:r>
              <a:rPr lang="en-CA" sz="2000" i="1" baseline="-25000" dirty="0" smtClean="0">
                <a:latin typeface="+mn-lt"/>
              </a:rPr>
              <a:t>1</a:t>
            </a:r>
            <a:endParaRPr lang="en-CA" sz="2000" i="1" baseline="-25000" dirty="0"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83690" y="4911778"/>
            <a:ext cx="172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Count(*)</a:t>
            </a:r>
            <a:endParaRPr lang="en-CA" sz="2000" dirty="0">
              <a:latin typeface="+mn-lt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2297568" y="5564719"/>
            <a:ext cx="1014153" cy="0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549698" y="5198162"/>
            <a:ext cx="44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 smtClean="0">
                <a:latin typeface="+mn-lt"/>
              </a:rPr>
              <a:t>R</a:t>
            </a:r>
            <a:r>
              <a:rPr lang="en-CA" sz="2000" i="1" baseline="-25000" dirty="0" smtClean="0">
                <a:latin typeface="+mn-lt"/>
              </a:rPr>
              <a:t>2</a:t>
            </a:r>
            <a:endParaRPr lang="en-CA" sz="2000" i="1" baseline="-25000" dirty="0"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3690" y="5346803"/>
            <a:ext cx="172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Count(*)</a:t>
            </a:r>
            <a:endParaRPr lang="en-CA" sz="2000" dirty="0"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83690" y="5781828"/>
            <a:ext cx="172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Count(*)</a:t>
            </a:r>
            <a:endParaRPr lang="en-CA" sz="2000" dirty="0">
              <a:latin typeface="+mn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13890" y="5831703"/>
            <a:ext cx="2243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nothing</a:t>
            </a:r>
            <a:endParaRPr lang="en-CA" sz="2000" dirty="0">
              <a:latin typeface="+mn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01789" y="2079978"/>
            <a:ext cx="246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Joint probabilities</a:t>
            </a:r>
            <a:endParaRPr lang="en-CA" sz="2000" dirty="0">
              <a:latin typeface="+mn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01789" y="5013496"/>
            <a:ext cx="246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Möbius</a:t>
            </a:r>
            <a:r>
              <a:rPr lang="en-CA" sz="2000" dirty="0" smtClean="0">
                <a:latin typeface="+mn-lt"/>
              </a:rPr>
              <a:t> Parameters</a:t>
            </a:r>
            <a:endParaRPr lang="en-CA" sz="2000" dirty="0">
              <a:latin typeface="+mn-lt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5496113" y="4526628"/>
            <a:ext cx="0" cy="17242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Up Arrow 94"/>
          <p:cNvSpPr/>
          <p:nvPr/>
        </p:nvSpPr>
        <p:spPr>
          <a:xfrm>
            <a:off x="2168241" y="3840285"/>
            <a:ext cx="328827" cy="50445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/>
          </a:p>
        </p:txBody>
      </p:sp>
      <p:grpSp>
        <p:nvGrpSpPr>
          <p:cNvPr id="65" name="Group 64"/>
          <p:cNvGrpSpPr/>
          <p:nvPr/>
        </p:nvGrpSpPr>
        <p:grpSpPr>
          <a:xfrm>
            <a:off x="1546648" y="3454328"/>
            <a:ext cx="391618" cy="369332"/>
            <a:chOff x="2556610" y="3013753"/>
            <a:chExt cx="391618" cy="369332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11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274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Fast Inverse Möbius Transform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722719"/>
              </p:ext>
            </p:extLst>
          </p:nvPr>
        </p:nvGraphicFramePr>
        <p:xfrm>
          <a:off x="515257" y="3751385"/>
          <a:ext cx="1504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86"/>
                <a:gridCol w="413899"/>
                <a:gridCol w="604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5257" y="6172200"/>
            <a:ext cx="6805545" cy="457200"/>
          </a:xfrm>
        </p:spPr>
        <p:txBody>
          <a:bodyPr/>
          <a:lstStyle/>
          <a:p>
            <a:r>
              <a:rPr lang="en-US" dirty="0" err="1"/>
              <a:t>Kennes</a:t>
            </a:r>
            <a:r>
              <a:rPr lang="en-US" dirty="0"/>
              <a:t>, R. &amp; </a:t>
            </a:r>
            <a:r>
              <a:rPr lang="en-US" dirty="0" err="1"/>
              <a:t>Smets</a:t>
            </a:r>
            <a:r>
              <a:rPr lang="en-US" dirty="0"/>
              <a:t>, P. (1990), Computational aspects of the </a:t>
            </a:r>
            <a:r>
              <a:rPr lang="en-US" dirty="0" smtClean="0"/>
              <a:t>Möbius </a:t>
            </a:r>
            <a:r>
              <a:rPr lang="en-US" dirty="0"/>
              <a:t>transformation, </a:t>
            </a:r>
            <a:r>
              <a:rPr lang="en-US" i="1" dirty="0"/>
              <a:t>in 'UAI', pp. 401-416.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366" y="2912581"/>
            <a:ext cx="2237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Initial table with no false relationships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60860742"/>
              </p:ext>
            </p:extLst>
          </p:nvPr>
        </p:nvGraphicFramePr>
        <p:xfrm>
          <a:off x="3679370" y="3751385"/>
          <a:ext cx="1504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86"/>
                <a:gridCol w="413899"/>
                <a:gridCol w="604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01395111"/>
              </p:ext>
            </p:extLst>
          </p:nvPr>
        </p:nvGraphicFramePr>
        <p:xfrm>
          <a:off x="6674143" y="3751385"/>
          <a:ext cx="1504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86"/>
                <a:gridCol w="413899"/>
                <a:gridCol w="604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959429" y="4690580"/>
            <a:ext cx="16594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19904" y="4303534"/>
            <a:ext cx="1623181" cy="250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78219" y="443334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15726" y="416566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19904" y="5440486"/>
            <a:ext cx="15240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83619" y="5014572"/>
            <a:ext cx="1659466" cy="280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97574" y="535982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35081" y="511633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84017" y="4303534"/>
            <a:ext cx="1427227" cy="645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66258" y="5440486"/>
            <a:ext cx="13449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84017" y="5053438"/>
            <a:ext cx="13449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77131" y="477576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77131" y="4450272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494" y="535022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84017" y="4690580"/>
            <a:ext cx="1427227" cy="60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64494" y="5107760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19697" y="2912581"/>
            <a:ext cx="1907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</a:t>
            </a:r>
            <a:r>
              <a:rPr lang="en-US" sz="2000" dirty="0" smtClean="0">
                <a:latin typeface="+mn-lt"/>
              </a:rPr>
              <a:t>able with joint probabilities</a:t>
            </a:r>
            <a:endParaRPr lang="en-US" sz="20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6011" y="3189580"/>
            <a:ext cx="264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J.P. = joint probability</a:t>
            </a:r>
            <a:endParaRPr lang="en-US" sz="2000" dirty="0">
              <a:latin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956565" y="1519831"/>
            <a:ext cx="2940194" cy="1356955"/>
            <a:chOff x="28264149" y="12954000"/>
            <a:chExt cx="2940194" cy="1356955"/>
          </a:xfrm>
        </p:grpSpPr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28264149" y="13849290"/>
              <a:ext cx="294019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 smtClean="0">
                  <a:latin typeface="+mn-lt"/>
                </a:rPr>
                <a:t>HasRated</a:t>
              </a:r>
              <a:r>
                <a:rPr lang="en-US" sz="2400" dirty="0" smtClean="0">
                  <a:latin typeface="+mn-lt"/>
                </a:rPr>
                <a:t>(</a:t>
              </a:r>
              <a:r>
                <a:rPr lang="en-US" sz="2400" dirty="0">
                  <a:latin typeface="+mn-lt"/>
                </a:rPr>
                <a:t>U</a:t>
              </a:r>
              <a:r>
                <a:rPr lang="en-US" sz="2400" dirty="0" smtClean="0">
                  <a:latin typeface="+mn-lt"/>
                </a:rPr>
                <a:t>,</a:t>
              </a:r>
              <a:r>
                <a:rPr lang="en-US" sz="2400" dirty="0">
                  <a:latin typeface="+mn-lt"/>
                </a:rPr>
                <a:t>M</a:t>
              </a:r>
              <a:r>
                <a:rPr lang="en-US" sz="2400" dirty="0" smtClean="0">
                  <a:latin typeface="+mn-lt"/>
                </a:rPr>
                <a:t>) = R</a:t>
              </a:r>
              <a:r>
                <a:rPr lang="en-US" sz="2400" baseline="-25000" dirty="0" smtClean="0">
                  <a:latin typeface="+mn-lt"/>
                </a:rPr>
                <a:t>2</a:t>
              </a:r>
              <a:endParaRPr lang="en-US" sz="2400" baseline="-25000" dirty="0">
                <a:latin typeface="+mn-lt"/>
              </a:endParaRP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28651200" y="12954000"/>
              <a:ext cx="221652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 smtClean="0">
                  <a:latin typeface="+mn-lt"/>
                </a:rPr>
                <a:t>ActsIn</a:t>
              </a:r>
              <a:r>
                <a:rPr lang="en-US" sz="2400" dirty="0" smtClean="0">
                  <a:latin typeface="+mn-lt"/>
                </a:rPr>
                <a:t>(</a:t>
              </a:r>
              <a:r>
                <a:rPr lang="en-US" sz="2400" dirty="0">
                  <a:latin typeface="+mn-lt"/>
                </a:rPr>
                <a:t>A</a:t>
              </a:r>
              <a:r>
                <a:rPr lang="en-US" sz="2400" dirty="0" smtClean="0">
                  <a:latin typeface="+mn-lt"/>
                </a:rPr>
                <a:t>,</a:t>
              </a:r>
              <a:r>
                <a:rPr lang="en-US" sz="2400" dirty="0">
                  <a:latin typeface="+mn-lt"/>
                </a:rPr>
                <a:t>M</a:t>
              </a:r>
              <a:r>
                <a:rPr lang="en-US" sz="2400" dirty="0" smtClean="0">
                  <a:latin typeface="+mn-lt"/>
                </a:rPr>
                <a:t>) = R</a:t>
              </a:r>
              <a:r>
                <a:rPr lang="en-US" sz="2400" baseline="-25000" dirty="0" smtClean="0">
                  <a:latin typeface="+mn-lt"/>
                </a:rPr>
                <a:t>1</a:t>
              </a:r>
              <a:endParaRPr lang="en-US" sz="2400" baseline="-25000" dirty="0">
                <a:latin typeface="+mn-lt"/>
              </a:endParaRPr>
            </a:p>
          </p:txBody>
        </p:sp>
        <p:cxnSp>
          <p:nvCxnSpPr>
            <p:cNvPr id="31" name="Straight Arrow Connector 30"/>
            <p:cNvCxnSpPr>
              <a:stCxn id="30" idx="2"/>
              <a:endCxn id="28" idx="0"/>
            </p:cNvCxnSpPr>
            <p:nvPr/>
          </p:nvCxnSpPr>
          <p:spPr>
            <a:xfrm flipH="1">
              <a:off x="29734246" y="13415665"/>
              <a:ext cx="25215" cy="4336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281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83" y="274638"/>
            <a:ext cx="8308217" cy="1143000"/>
          </a:xfrm>
        </p:spPr>
        <p:txBody>
          <a:bodyPr/>
          <a:lstStyle/>
          <a:p>
            <a:r>
              <a:rPr lang="en-US" dirty="0" smtClean="0"/>
              <a:t>Parameter Learning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8583" y="1447799"/>
            <a:ext cx="7772400" cy="1397000"/>
          </a:xfrm>
        </p:spPr>
        <p:txBody>
          <a:bodyPr/>
          <a:lstStyle/>
          <a:p>
            <a:r>
              <a:rPr lang="en-US" sz="2800" dirty="0" smtClean="0">
                <a:cs typeface="Arial" pitchFamily="34" charset="0"/>
              </a:rPr>
              <a:t>Fast Inverse Möbius transform (</a:t>
            </a:r>
            <a:r>
              <a:rPr lang="en-US" sz="2800" b="1" dirty="0" smtClean="0">
                <a:cs typeface="Arial" pitchFamily="34" charset="0"/>
              </a:rPr>
              <a:t>IMT</a:t>
            </a:r>
            <a:r>
              <a:rPr lang="en-US" sz="2800" dirty="0" smtClean="0">
                <a:cs typeface="Arial" pitchFamily="34" charset="0"/>
              </a:rPr>
              <a:t>) </a:t>
            </a:r>
            <a:r>
              <a:rPr lang="en-US" sz="2800" dirty="0" err="1" smtClean="0">
                <a:cs typeface="Arial" pitchFamily="34" charset="0"/>
              </a:rPr>
              <a:t>vs</a:t>
            </a:r>
            <a:r>
              <a:rPr lang="en-US" sz="2800" dirty="0">
                <a:cs typeface="Arial" pitchFamily="34" charset="0"/>
              </a:rPr>
              <a:t/>
            </a:r>
            <a:br>
              <a:rPr lang="en-US" sz="2800" dirty="0">
                <a:cs typeface="Arial" pitchFamily="34" charset="0"/>
              </a:rPr>
            </a:br>
            <a:r>
              <a:rPr lang="en-US" sz="2800" dirty="0" smtClean="0">
                <a:cs typeface="Arial" pitchFamily="34" charset="0"/>
              </a:rPr>
              <a:t>Constructing </a:t>
            </a:r>
            <a:r>
              <a:rPr lang="en-US" sz="2800" b="1" dirty="0" smtClean="0">
                <a:cs typeface="Arial" pitchFamily="34" charset="0"/>
              </a:rPr>
              <a:t>complement</a:t>
            </a:r>
            <a:r>
              <a:rPr lang="en-US" sz="2800" dirty="0" smtClean="0">
                <a:cs typeface="Arial" pitchFamily="34" charset="0"/>
              </a:rPr>
              <a:t> tables using SQL</a:t>
            </a:r>
          </a:p>
          <a:p>
            <a:r>
              <a:rPr lang="en-US" sz="2800" dirty="0" smtClean="0">
                <a:cs typeface="Arial" pitchFamily="34" charset="0"/>
              </a:rPr>
              <a:t>Times are in seconds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Learning </a:t>
            </a:r>
            <a:r>
              <a:rPr lang="en-CA" dirty="0" err="1" smtClean="0"/>
              <a:t>Bayes</a:t>
            </a:r>
            <a:r>
              <a:rPr lang="en-CA" dirty="0" smtClean="0"/>
              <a:t> Nets for Relational Data</a:t>
            </a:r>
            <a:endParaRPr lang="en-US" dirty="0"/>
          </a:p>
        </p:txBody>
      </p:sp>
      <p:pic>
        <p:nvPicPr>
          <p:cNvPr id="5" name="Picture 4" descr="mobius-speed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83" y="2905854"/>
            <a:ext cx="7872702" cy="20518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368" y="5053851"/>
            <a:ext cx="7984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n-lt"/>
              </a:rPr>
              <a:t>Möbius</a:t>
            </a:r>
            <a:r>
              <a:rPr lang="en-US" sz="2800" dirty="0" smtClean="0">
                <a:latin typeface="+mn-lt"/>
              </a:rPr>
              <a:t> transform is much faster, 15-200 times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55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08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Presence and Absence of Relationships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18040" cy="457200"/>
          </a:xfrm>
        </p:spPr>
        <p:txBody>
          <a:bodyPr/>
          <a:lstStyle/>
          <a:p>
            <a:r>
              <a:rPr lang="en-US" dirty="0" err="1"/>
              <a:t>Qian</a:t>
            </a:r>
            <a:r>
              <a:rPr lang="en-US" dirty="0"/>
              <a:t>, Z.; Schulte, O. &amp; Sun, Y. (2014), Computing Multi-Relational Sufficient Statistics for Large Databases, </a:t>
            </a:r>
            <a:r>
              <a:rPr lang="en-US" i="1" dirty="0"/>
              <a:t>in 'Computational Intelligence and Knowledge Management (CIKM)', pp. 1249--1258.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Find correlations between links/relationships, not just attributes given links</a:t>
            </a:r>
          </a:p>
          <a:p>
            <a:pPr lvl="1"/>
            <a:r>
              <a:rPr lang="en-US" sz="2800" dirty="0" smtClean="0"/>
              <a:t>If a user performs a web search for an item, is it likely that the user watches a movie about the item? </a:t>
            </a:r>
          </a:p>
          <a:p>
            <a:r>
              <a:rPr lang="en-US" sz="2800" dirty="0" smtClean="0"/>
              <a:t>Example of </a:t>
            </a:r>
            <a:r>
              <a:rPr lang="en-US" sz="2800" dirty="0" err="1" smtClean="0"/>
              <a:t>Weka</a:t>
            </a:r>
            <a:r>
              <a:rPr lang="en-US" sz="2800" dirty="0" smtClean="0"/>
              <a:t>-interesting </a:t>
            </a:r>
            <a:r>
              <a:rPr lang="en-US" sz="2800" dirty="0"/>
              <a:t>association </a:t>
            </a:r>
            <a:r>
              <a:rPr lang="en-US" sz="2800" dirty="0" smtClean="0"/>
              <a:t>rule on Financial benchmark dataset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i="1" dirty="0" err="1" smtClean="0"/>
              <a:t>statement_frequency</a:t>
            </a:r>
            <a:r>
              <a:rPr lang="en-US" sz="2800" i="1" dirty="0" smtClean="0"/>
              <a:t>(Account) = monthly </a:t>
            </a:r>
            <a:r>
              <a:rPr lang="en-US" sz="2800" i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br>
              <a:rPr lang="en-US" sz="2800" i="1" dirty="0" smtClean="0">
                <a:latin typeface="Wingdings"/>
                <a:ea typeface="Wingdings"/>
                <a:cs typeface="Wingdings"/>
                <a:sym typeface="Wingdings"/>
              </a:rPr>
            </a:br>
            <a:r>
              <a:rPr lang="en-US" sz="2800" i="1" dirty="0" err="1" smtClean="0"/>
              <a:t>HasLoan</a:t>
            </a:r>
            <a:r>
              <a:rPr lang="en-US" sz="2800" i="1" dirty="0" smtClean="0"/>
              <a:t>(Account, Loan) = true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14903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Random Selection Semantics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ym typeface="Wingdings"/>
              </a:rPr>
              <a:t/>
            </a:r>
            <a:br>
              <a:rPr lang="en-US" sz="2800" dirty="0" smtClean="0">
                <a:sym typeface="Wingdings"/>
              </a:rPr>
            </a:br>
            <a:r>
              <a:rPr lang="en-US" sz="2800" b="1" dirty="0" smtClean="0"/>
              <a:t>random selection log-likelihood</a:t>
            </a:r>
          </a:p>
          <a:p>
            <a:r>
              <a:rPr lang="en-US" sz="2800" dirty="0" smtClean="0"/>
              <a:t>Maximizing values for random selection log-likelihood =</a:t>
            </a:r>
            <a:br>
              <a:rPr lang="en-US" sz="2800" dirty="0" smtClean="0"/>
            </a:br>
            <a:r>
              <a:rPr lang="en-US" sz="2800" dirty="0" smtClean="0"/>
              <a:t>observed empirical frequencies.</a:t>
            </a:r>
          </a:p>
          <a:p>
            <a:pPr lvl="1"/>
            <a:r>
              <a:rPr lang="en-US" sz="2800" dirty="0" smtClean="0"/>
              <a:t>Generalizes maximum likelihood result for IID data.</a:t>
            </a:r>
          </a:p>
          <a:p>
            <a:r>
              <a:rPr lang="en-US" sz="2800" b="1" dirty="0" smtClean="0"/>
              <a:t>Fast Möbius Transform</a:t>
            </a:r>
            <a:r>
              <a:rPr lang="en-US" sz="2800" dirty="0" smtClean="0"/>
              <a:t>: computes database frequencies for conjunctive formulas involving any number of negative relationships.</a:t>
            </a:r>
          </a:p>
          <a:p>
            <a:r>
              <a:rPr lang="en-US" sz="2800" dirty="0" smtClean="0"/>
              <a:t>Enables </a:t>
            </a:r>
            <a:r>
              <a:rPr lang="en-US" sz="2800" i="1" dirty="0" smtClean="0"/>
              <a:t>link analysis</a:t>
            </a:r>
            <a:r>
              <a:rPr lang="en-US" sz="2800" dirty="0" smtClean="0"/>
              <a:t>: </a:t>
            </a:r>
            <a:r>
              <a:rPr lang="en-US" sz="2800" dirty="0" err="1" smtClean="0"/>
              <a:t>modelling</a:t>
            </a:r>
            <a:r>
              <a:rPr lang="en-US" sz="2800" dirty="0" smtClean="0"/>
              <a:t> probabilistic associations that involve the presence or absence of relationships.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5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Upgrading Parameter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071906"/>
          </a:xfrm>
        </p:spPr>
        <p:txBody>
          <a:bodyPr/>
          <a:lstStyle/>
          <a:p>
            <a:r>
              <a:rPr lang="en-US" sz="2800" dirty="0" smtClean="0"/>
              <a:t>Extend learning concepts/algorithms designed for </a:t>
            </a:r>
            <a:r>
              <a:rPr lang="en-US" sz="2800" dirty="0" err="1" smtClean="0"/>
              <a:t>iid</a:t>
            </a:r>
            <a:r>
              <a:rPr lang="en-US" sz="2800" dirty="0" smtClean="0"/>
              <a:t> data to relational data</a:t>
            </a:r>
          </a:p>
          <a:p>
            <a:pPr lvl="1"/>
            <a:r>
              <a:rPr lang="en-US" dirty="0" smtClean="0"/>
              <a:t>This is called </a:t>
            </a:r>
            <a:r>
              <a:rPr lang="en-US" b="1" dirty="0" smtClean="0"/>
              <a:t>upgrading</a:t>
            </a:r>
            <a:r>
              <a:rPr lang="en-US" dirty="0" smtClean="0"/>
              <a:t> </a:t>
            </a:r>
            <a:r>
              <a:rPr lang="en-US" dirty="0" err="1" smtClean="0"/>
              <a:t>iid</a:t>
            </a:r>
            <a:r>
              <a:rPr lang="en-US" dirty="0" smtClean="0"/>
              <a:t> learning (van de </a:t>
            </a:r>
            <a:r>
              <a:rPr lang="en-US" dirty="0" err="1" smtClean="0"/>
              <a:t>Laer</a:t>
            </a:r>
            <a:r>
              <a:rPr lang="en-US" dirty="0" smtClean="0"/>
              <a:t> and De </a:t>
            </a:r>
            <a:r>
              <a:rPr lang="en-US" dirty="0" err="1" smtClean="0"/>
              <a:t>Raedt</a:t>
            </a:r>
            <a:r>
              <a:rPr lang="en-US" dirty="0" smtClean="0"/>
              <a:t>)</a:t>
            </a:r>
          </a:p>
          <a:p>
            <a:r>
              <a:rPr lang="en-US" sz="2800" dirty="0" smtClean="0"/>
              <a:t>Score/Objective Function: Random Selection Likelihood</a:t>
            </a:r>
          </a:p>
          <a:p>
            <a:r>
              <a:rPr lang="en-US" sz="2800" dirty="0"/>
              <a:t>Algorithm: </a:t>
            </a:r>
            <a:r>
              <a:rPr lang="en-US" sz="2800" dirty="0" smtClean="0"/>
              <a:t>Fast Möbius Transform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4000" y="5880847"/>
            <a:ext cx="8343153" cy="457200"/>
          </a:xfrm>
        </p:spPr>
        <p:txBody>
          <a:bodyPr/>
          <a:lstStyle/>
          <a:p>
            <a:r>
              <a:rPr lang="en-US"/>
              <a:t>van de Laer, W. &amp; De Raedt, L. (2001), How to upgrade propositional learners to first-order logic: A case study’, in  </a:t>
            </a:r>
          </a:p>
          <a:p>
            <a:r>
              <a:rPr lang="en-US"/>
              <a:t>Relational Data Mining', Springer Verlag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6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Function for IID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8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Score-based Learning for IID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589129"/>
          </a:xfrm>
        </p:spPr>
        <p:txBody>
          <a:bodyPr/>
          <a:lstStyle/>
          <a:p>
            <a:r>
              <a:rPr lang="en-US" sz="2800" dirty="0" smtClean="0"/>
              <a:t>Most Bayesian network learning methods are based on a </a:t>
            </a:r>
            <a:r>
              <a:rPr lang="en-US" sz="2800" b="1" dirty="0" smtClean="0"/>
              <a:t>score function</a:t>
            </a:r>
            <a:endParaRPr lang="en-US" sz="2800" dirty="0" smtClean="0"/>
          </a:p>
          <a:p>
            <a:r>
              <a:rPr lang="en-US" sz="2800" dirty="0" smtClean="0"/>
              <a:t>The score function measures how well the network fits the observed data</a:t>
            </a:r>
          </a:p>
          <a:p>
            <a:r>
              <a:rPr lang="en-US" sz="2800" dirty="0" smtClean="0"/>
              <a:t>Key component: the likelihood function.</a:t>
            </a:r>
          </a:p>
          <a:p>
            <a:pPr lvl="1"/>
            <a:r>
              <a:rPr lang="en-US" dirty="0" smtClean="0"/>
              <a:t>measures how likely each </a:t>
            </a:r>
            <a:r>
              <a:rPr lang="en-US" dirty="0" err="1" smtClean="0"/>
              <a:t>datapoint</a:t>
            </a:r>
            <a:r>
              <a:rPr lang="en-US" dirty="0" smtClean="0"/>
              <a:t> is according to the Bayesian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551540"/>
            <a:ext cx="17281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data table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87829"/>
              </p:ext>
            </p:extLst>
          </p:nvPr>
        </p:nvGraphicFramePr>
        <p:xfrm>
          <a:off x="200279" y="5094054"/>
          <a:ext cx="29759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96"/>
                <a:gridCol w="1487996"/>
              </a:tblGrid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93385" y="4266064"/>
            <a:ext cx="16730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Bayesian  Network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9175" y="5599453"/>
            <a:ext cx="37425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Log-likelihood, e.g. -3.5</a:t>
            </a:r>
            <a:endParaRPr lang="en-US" sz="2800" dirty="0">
              <a:latin typeface="+mn-lt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 flipH="1">
            <a:off x="5670444" y="5220171"/>
            <a:ext cx="859460" cy="37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176271" y="5599453"/>
            <a:ext cx="622904" cy="26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79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0606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Bayes Net Likelihood Function for IID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604211"/>
            <a:ext cx="7772400" cy="23402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For each row, compute the log-likelihood for the attribute values in the row.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Log-likelihood for table = </a:t>
            </a:r>
            <a:br>
              <a:rPr lang="en-US" sz="2800" dirty="0" smtClean="0"/>
            </a:br>
            <a:r>
              <a:rPr lang="en-US" sz="2800" dirty="0" smtClean="0"/>
              <a:t>sum of log-likelihoods for rows.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564850" cy="457200"/>
          </a:xfrm>
        </p:spPr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52067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Likelihood Function for Single-Table Data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55254"/>
              </p:ext>
            </p:extLst>
          </p:nvPr>
        </p:nvGraphicFramePr>
        <p:xfrm>
          <a:off x="1981164" y="3523122"/>
          <a:ext cx="5500688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" name="Equation" r:id="rId4" imgW="2476500" imgH="609600" progId="Equation.3">
                  <p:embed/>
                </p:oleObj>
              </mc:Choice>
              <mc:Fallback>
                <p:oleObj name="Equation" r:id="rId4" imgW="24765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64" y="3523122"/>
                        <a:ext cx="5500688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16176" y="5101542"/>
            <a:ext cx="327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Parameter of Bayes net</a:t>
            </a:r>
            <a:endParaRPr lang="en-US" sz="2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5824" y="5101078"/>
            <a:ext cx="4551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Table count of co-occurrences </a:t>
            </a:r>
          </a:p>
          <a:p>
            <a:r>
              <a:rPr lang="en-US" sz="2400" dirty="0" smtClean="0">
                <a:latin typeface="+mn-lt"/>
              </a:rPr>
              <a:t>of  child node value and parent state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3188" y="2026401"/>
            <a:ext cx="17281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data table T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79593"/>
              </p:ext>
            </p:extLst>
          </p:nvPr>
        </p:nvGraphicFramePr>
        <p:xfrm>
          <a:off x="2735380" y="1786970"/>
          <a:ext cx="29759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96"/>
                <a:gridCol w="1487996"/>
              </a:tblGrid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02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17587" y="1786970"/>
            <a:ext cx="16730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Bayesian  Network</a:t>
            </a:r>
            <a:endParaRPr lang="en-US" sz="2800" dirty="0">
              <a:latin typeface="+mn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854106" y="2617967"/>
            <a:ext cx="0" cy="1446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58429" y="4662714"/>
            <a:ext cx="0" cy="438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776546" y="4832447"/>
            <a:ext cx="100254" cy="537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76800" y="2895370"/>
            <a:ext cx="0" cy="116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806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Likelihood Function for Single-Table Data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000464"/>
              </p:ext>
            </p:extLst>
          </p:nvPr>
        </p:nvGraphicFramePr>
        <p:xfrm>
          <a:off x="416400" y="3522664"/>
          <a:ext cx="8394468" cy="12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4" imgW="4648200" imgH="609600" progId="Equation.3">
                  <p:embed/>
                </p:oleObj>
              </mc:Choice>
              <mc:Fallback>
                <p:oleObj name="Equation" r:id="rId4" imgW="46482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0" y="3522664"/>
                        <a:ext cx="8394468" cy="12159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16176" y="5101542"/>
            <a:ext cx="327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Parameter of Bayes net</a:t>
            </a:r>
            <a:endParaRPr lang="en-US" sz="2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5824" y="5101078"/>
            <a:ext cx="4551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Table count of co-occurrences </a:t>
            </a:r>
          </a:p>
          <a:p>
            <a:r>
              <a:rPr lang="en-US" sz="2400" dirty="0" smtClean="0">
                <a:latin typeface="+mn-lt"/>
              </a:rPr>
              <a:t>of  child node value and parent state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1718" y="1361519"/>
            <a:ext cx="17281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data table T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80404"/>
              </p:ext>
            </p:extLst>
          </p:nvPr>
        </p:nvGraphicFramePr>
        <p:xfrm>
          <a:off x="571718" y="1981206"/>
          <a:ext cx="29759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96"/>
                <a:gridCol w="1487996"/>
              </a:tblGrid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02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17587" y="1786970"/>
            <a:ext cx="1673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Bayesian  Network</a:t>
            </a:r>
            <a:endParaRPr lang="en-US" sz="2400" dirty="0">
              <a:latin typeface="+mn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854106" y="2617967"/>
            <a:ext cx="0" cy="1446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97329" y="4446517"/>
            <a:ext cx="0" cy="655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581673" y="4446518"/>
            <a:ext cx="100254" cy="655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99910" y="3078486"/>
            <a:ext cx="1824362" cy="985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1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09772"/>
              </p:ext>
            </p:extLst>
          </p:nvPr>
        </p:nvGraphicFramePr>
        <p:xfrm>
          <a:off x="358589" y="1632374"/>
          <a:ext cx="3800201" cy="113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78"/>
                <a:gridCol w="932041"/>
                <a:gridCol w="932041"/>
                <a:gridCol w="932041"/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32514" y="1558508"/>
            <a:ext cx="15755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Action(Movie)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8588" y="1594101"/>
            <a:ext cx="17577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Drama(Movie)</a:t>
            </a:r>
            <a:endParaRPr lang="en-US" sz="2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2514" y="2458197"/>
            <a:ext cx="18672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Horror(Movie)</a:t>
            </a:r>
            <a:endParaRPr lang="en-US" sz="2000" dirty="0">
              <a:latin typeface="+mn-lt"/>
            </a:endParaRPr>
          </a:p>
        </p:txBody>
      </p:sp>
      <p:cxnSp>
        <p:nvCxnSpPr>
          <p:cNvPr id="12" name="Straight Arrow Connector 11"/>
          <p:cNvCxnSpPr>
            <a:stCxn id="9" idx="2"/>
            <a:endCxn id="11" idx="0"/>
          </p:cNvCxnSpPr>
          <p:nvPr/>
        </p:nvCxnSpPr>
        <p:spPr>
          <a:xfrm>
            <a:off x="5120283" y="1958618"/>
            <a:ext cx="145867" cy="499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0"/>
            <a:endCxn id="10" idx="2"/>
          </p:cNvCxnSpPr>
          <p:nvPr/>
        </p:nvCxnSpPr>
        <p:spPr>
          <a:xfrm flipV="1">
            <a:off x="5266150" y="1994211"/>
            <a:ext cx="2291318" cy="4639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5908051" y="1758563"/>
            <a:ext cx="770537" cy="35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7165" y="2304308"/>
            <a:ext cx="28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P(Drama(M.)=</a:t>
            </a:r>
            <a:r>
              <a:rPr lang="en-US" sz="1400" dirty="0" err="1" smtClean="0">
                <a:latin typeface="+mn-lt"/>
              </a:rPr>
              <a:t>T|Action(M.)</a:t>
            </a:r>
            <a:r>
              <a:rPr lang="en-US" sz="1400" dirty="0" smtClean="0">
                <a:latin typeface="+mn-lt"/>
              </a:rPr>
              <a:t>=T) = 1/2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291899" y="2263350"/>
            <a:ext cx="2719131" cy="336269"/>
          </a:xfrm>
          <a:prstGeom prst="wedgeRectCallout">
            <a:avLst>
              <a:gd name="adj1" fmla="val 16896"/>
              <a:gd name="adj2" fmla="val -132457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Rectangular Callout 18"/>
          <p:cNvSpPr/>
          <p:nvPr/>
        </p:nvSpPr>
        <p:spPr>
          <a:xfrm>
            <a:off x="4332514" y="2990985"/>
            <a:ext cx="2719131" cy="336269"/>
          </a:xfrm>
          <a:prstGeom prst="wedgeRectCallout">
            <a:avLst>
              <a:gd name="adj1" fmla="val 15248"/>
              <a:gd name="adj2" fmla="val -88025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333913" y="3050255"/>
            <a:ext cx="271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P(Horror(M.)=</a:t>
            </a:r>
            <a:r>
              <a:rPr lang="en-US" sz="1400" dirty="0" err="1">
                <a:latin typeface="+mn-lt"/>
              </a:rPr>
              <a:t>F</a:t>
            </a:r>
            <a:r>
              <a:rPr lang="en-US" sz="1400" dirty="0" err="1" smtClean="0">
                <a:latin typeface="+mn-lt"/>
              </a:rPr>
              <a:t>|...</a:t>
            </a:r>
            <a:r>
              <a:rPr lang="en-US" sz="1400" dirty="0" smtClean="0">
                <a:latin typeface="+mn-lt"/>
              </a:rPr>
              <a:t>) = 1 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48675"/>
              </p:ext>
            </p:extLst>
          </p:nvPr>
        </p:nvGraphicFramePr>
        <p:xfrm>
          <a:off x="294342" y="3771951"/>
          <a:ext cx="7572161" cy="113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195"/>
                <a:gridCol w="1380954"/>
                <a:gridCol w="1380954"/>
                <a:gridCol w="825798"/>
                <a:gridCol w="1650306"/>
                <a:gridCol w="1380954"/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B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(P</a:t>
                      </a:r>
                      <a:r>
                        <a:rPr lang="en-US" baseline="-25000" dirty="0" smtClean="0"/>
                        <a:t>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1/2x1x1=1/2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1/2x1x1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082901" y="1101286"/>
            <a:ext cx="2116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P(Action(M.)=</a:t>
            </a:r>
            <a:r>
              <a:rPr lang="en-US" sz="1600" dirty="0" err="1" smtClean="0">
                <a:latin typeface="+mn-lt"/>
              </a:rPr>
              <a:t>T|...</a:t>
            </a:r>
            <a:r>
              <a:rPr lang="en-US" sz="1600" dirty="0" smtClean="0">
                <a:latin typeface="+mn-lt"/>
              </a:rPr>
              <a:t>) = 1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4055962" y="1042016"/>
            <a:ext cx="2143823" cy="336269"/>
          </a:xfrm>
          <a:prstGeom prst="wedgeRectCallout">
            <a:avLst>
              <a:gd name="adj1" fmla="val 4808"/>
              <a:gd name="adj2" fmla="val 91925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22730" y="5199530"/>
            <a:ext cx="80777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Total Log-likelihood Score for Table = -1.38</a:t>
            </a:r>
          </a:p>
        </p:txBody>
      </p:sp>
    </p:spTree>
    <p:extLst>
      <p:ext uri="{BB962C8B-B14F-4D97-AF65-F5344CB8AC3E}">
        <p14:creationId xmlns:p14="http://schemas.microsoft.com/office/powerpoint/2010/main" val="261051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3356</TotalTime>
  <Words>2205</Words>
  <Application>Microsoft Macintosh PowerPoint</Application>
  <PresentationFormat>On-screen Show (4:3)</PresentationFormat>
  <Paragraphs>515</Paragraphs>
  <Slides>26</Slides>
  <Notes>19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BasicPresentation</vt:lpstr>
      <vt:lpstr>Equation</vt:lpstr>
      <vt:lpstr>Microsoft Equation</vt:lpstr>
      <vt:lpstr>General Graphical Model Learning Schema</vt:lpstr>
      <vt:lpstr>Parameter Learning</vt:lpstr>
      <vt:lpstr>Overview: Upgrading Parameter Learning</vt:lpstr>
      <vt:lpstr>Likelihood Function for IID Data</vt:lpstr>
      <vt:lpstr>Score-based Learning for IID data</vt:lpstr>
      <vt:lpstr>The Bayes Net Likelihood Function for IID data</vt:lpstr>
      <vt:lpstr>Likelihood Function for Single-Table Data</vt:lpstr>
      <vt:lpstr>Likelihood Function for Single-Table Data</vt:lpstr>
      <vt:lpstr>Example</vt:lpstr>
      <vt:lpstr>Example</vt:lpstr>
      <vt:lpstr>Example</vt:lpstr>
      <vt:lpstr>Likelihood Function for Relational Data</vt:lpstr>
      <vt:lpstr>Wanted: a likelihood function for relational data</vt:lpstr>
      <vt:lpstr>The Random Selection Pseudo Likelihood Function</vt:lpstr>
      <vt:lpstr>Example</vt:lpstr>
      <vt:lpstr>Observed Frequencies Maximize Random Selection Likelihood</vt:lpstr>
      <vt:lpstr>Log-linear Closed-Form for Random Selection Likelihood</vt:lpstr>
      <vt:lpstr>Log-linear Relational Models</vt:lpstr>
      <vt:lpstr>Computing Maximum Likelihood Parameter Values</vt:lpstr>
      <vt:lpstr>Computing Relational Frequencies</vt:lpstr>
      <vt:lpstr>Single Relation Case</vt:lpstr>
      <vt:lpstr>The Möbius Extension Theorem for negated relations</vt:lpstr>
      <vt:lpstr>The Fast Inverse Möbius Transform</vt:lpstr>
      <vt:lpstr>Parameter Learning Time</vt:lpstr>
      <vt:lpstr>Using Presence and Absence of Relationships</vt:lpstr>
      <vt:lpstr>Summary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190</cp:revision>
  <dcterms:created xsi:type="dcterms:W3CDTF">2011-12-30T19:23:42Z</dcterms:created>
  <dcterms:modified xsi:type="dcterms:W3CDTF">2016-08-16T20:58:47Z</dcterms:modified>
</cp:coreProperties>
</file>