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9" r:id="rId4"/>
    <p:sldId id="288" r:id="rId5"/>
    <p:sldId id="289" r:id="rId6"/>
    <p:sldId id="293" r:id="rId7"/>
    <p:sldId id="291" r:id="rId8"/>
    <p:sldId id="292" r:id="rId9"/>
    <p:sldId id="270" r:id="rId10"/>
    <p:sldId id="275" r:id="rId11"/>
    <p:sldId id="303" r:id="rId12"/>
    <p:sldId id="295" r:id="rId13"/>
    <p:sldId id="296" r:id="rId14"/>
    <p:sldId id="301" r:id="rId15"/>
    <p:sldId id="300" r:id="rId16"/>
    <p:sldId id="299" r:id="rId17"/>
    <p:sldId id="276" r:id="rId18"/>
    <p:sldId id="313" r:id="rId19"/>
    <p:sldId id="306" r:id="rId20"/>
    <p:sldId id="310" r:id="rId21"/>
    <p:sldId id="312" r:id="rId22"/>
    <p:sldId id="311" r:id="rId23"/>
    <p:sldId id="314" r:id="rId24"/>
    <p:sldId id="316" r:id="rId25"/>
    <p:sldId id="278" r:id="rId26"/>
    <p:sldId id="317" r:id="rId27"/>
    <p:sldId id="318" r:id="rId28"/>
    <p:sldId id="320" r:id="rId29"/>
    <p:sldId id="319" r:id="rId30"/>
    <p:sldId id="264" r:id="rId31"/>
    <p:sldId id="262" r:id="rId32"/>
    <p:sldId id="263" r:id="rId33"/>
    <p:sldId id="266" r:id="rId34"/>
    <p:sldId id="267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06"/>
            <p14:sldId id="310"/>
            <p14:sldId id="312"/>
            <p14:sldId id="311"/>
            <p14:sldId id="314"/>
            <p14:sldId id="316"/>
            <p14:sldId id="278"/>
            <p14:sldId id="317"/>
            <p14:sldId id="318"/>
            <p14:sldId id="320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5" autoAdjust="0"/>
  </p:normalViewPr>
  <p:slideViewPr>
    <p:cSldViewPr snapToGrid="0" snapToObjects="1">
      <p:cViewPr>
        <p:scale>
          <a:sx n="81" d="100"/>
          <a:sy n="81" d="100"/>
        </p:scale>
        <p:origin x="-218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154632"/>
        <c:axId val="2116860264"/>
      </c:barChart>
      <c:catAx>
        <c:axId val="-214415463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6860264"/>
        <c:crosses val="autoZero"/>
        <c:auto val="1"/>
        <c:lblAlgn val="ctr"/>
        <c:lblOffset val="100"/>
        <c:noMultiLvlLbl val="0"/>
      </c:catAx>
      <c:valAx>
        <c:axId val="21168602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441546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247064"/>
        <c:axId val="-2144250088"/>
      </c:barChart>
      <c:catAx>
        <c:axId val="-2144247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4250088"/>
        <c:crosses val="autoZero"/>
        <c:auto val="1"/>
        <c:lblAlgn val="ctr"/>
        <c:lblOffset val="100"/>
        <c:noMultiLvlLbl val="0"/>
      </c:catAx>
      <c:valAx>
        <c:axId val="-21442500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442470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smtClean="0"/>
              <a:t>Boosting method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slides on other topics: Markov logic networks,</a:t>
            </a:r>
            <a:r>
              <a:rPr lang="en-US" baseline="0" dirty="0" smtClean="0"/>
              <a:t> factorized models, combining rules </a:t>
            </a:r>
            <a:r>
              <a:rPr lang="en-US" baseline="0" dirty="0" err="1" smtClean="0"/>
              <a:t>Primula</a:t>
            </a:r>
            <a:r>
              <a:rPr lang="en-US" baseline="0" dirty="0" smtClean="0"/>
              <a:t>, open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values. In relational data, come apart always when there are multiple instantiations.</a:t>
            </a:r>
          </a:p>
          <a:p>
            <a:r>
              <a:rPr lang="en-US" baseline="0" dirty="0" smtClean="0"/>
              <a:t>Probability of grounding = probability of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more frequency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put data in tabular or visual form.</a:t>
            </a:r>
          </a:p>
          <a:p>
            <a:r>
              <a:rPr lang="en-US" dirty="0" smtClean="0"/>
              <a:t>Put frequency info in BN</a:t>
            </a:r>
            <a:r>
              <a:rPr lang="en-US" baseline="0" dirty="0" smtClean="0"/>
              <a:t> form</a:t>
            </a:r>
          </a:p>
          <a:p>
            <a:r>
              <a:rPr lang="en-US" baseline="0" dirty="0" smtClean="0"/>
              <a:t>Maybe reuse example of </a:t>
            </a:r>
            <a:r>
              <a:rPr lang="en-US" baseline="0" dirty="0" err="1" smtClean="0"/>
              <a:t>spectre</a:t>
            </a:r>
            <a:r>
              <a:rPr lang="en-US" baseline="0" dirty="0" smtClean="0"/>
              <a:t> for </a:t>
            </a:r>
            <a:r>
              <a:rPr lang="en-US" baseline="0" smtClean="0"/>
              <a:t>classification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 Print: in general, need to restrict</a:t>
            </a:r>
            <a:r>
              <a:rPr lang="en-US" baseline="0" dirty="0" smtClean="0"/>
              <a:t> to relevant groundings as well.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(cf. </a:t>
            </a:r>
            <a:r>
              <a:rPr lang="en-US" dirty="0" err="1" smtClean="0"/>
              <a:t>Kimmig</a:t>
            </a:r>
            <a:r>
              <a:rPr lang="en-US" dirty="0" smtClean="0"/>
              <a:t> et al. 2014).</a:t>
            </a:r>
          </a:p>
          <a:p>
            <a:endParaRPr lang="en-US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Restrict pseudo-likelihood to relevant groundings that involve the target term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71921" y="247864"/>
            <a:ext cx="2629579" cy="621091"/>
            <a:chOff x="950435" y="3096630"/>
            <a:chExt cx="7647465" cy="3590041"/>
          </a:xfrm>
        </p:grpSpPr>
        <p:sp>
          <p:nvSpPr>
            <p:cNvPr id="8" name="TextBox 7"/>
            <p:cNvSpPr txBox="1"/>
            <p:nvPr/>
          </p:nvSpPr>
          <p:spPr>
            <a:xfrm>
              <a:off x="950435" y="4068428"/>
              <a:ext cx="6604392" cy="680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>
                <a:spcBef>
                  <a:spcPts val="575"/>
                </a:spcBef>
                <a:buClr>
                  <a:srgbClr val="D34817"/>
                </a:buClr>
                <a:buSzPct val="85000"/>
              </a:pPr>
              <a:r>
                <a:rPr lang="en-US" sz="2600" dirty="0">
                  <a:solidFill>
                    <a:prstClr val="black"/>
                  </a:solidFill>
                  <a:latin typeface="Perpetua"/>
                </a:rPr>
                <a:t>Bayesian Network Model for Relational Frequencies</a:t>
              </a:r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2413" y="5651742"/>
              <a:ext cx="3226773" cy="1034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>
                <a:spcBef>
                  <a:spcPts val="575"/>
                </a:spcBef>
                <a:buClr>
                  <a:srgbClr val="D34817"/>
                </a:buClr>
                <a:buSzPct val="85000"/>
              </a:pPr>
              <a:r>
                <a:rPr lang="en-US" sz="2600" dirty="0" smtClean="0">
                  <a:solidFill>
                    <a:prstClr val="black"/>
                  </a:solidFill>
                  <a:latin typeface="Perpetua"/>
                </a:rPr>
                <a:t>Relational Classifier</a:t>
              </a:r>
              <a:br>
                <a:rPr lang="en-US" sz="2600" dirty="0" smtClean="0">
                  <a:solidFill>
                    <a:prstClr val="black"/>
                  </a:solidFill>
                  <a:latin typeface="Perpetua"/>
                </a:rPr>
              </a:br>
              <a:r>
                <a:rPr lang="en-US" sz="2600" dirty="0" smtClean="0">
                  <a:solidFill>
                    <a:prstClr val="black"/>
                  </a:solidFill>
                  <a:latin typeface="Perpetua"/>
                </a:rPr>
                <a:t>Dependency Network</a:t>
              </a:r>
              <a:endParaRPr lang="en-US" sz="2600" dirty="0">
                <a:solidFill>
                  <a:prstClr val="black"/>
                </a:solidFill>
                <a:latin typeface="Perpetua"/>
              </a:endParaRPr>
            </a:p>
            <a:p>
              <a:endParaRPr lang="en-US" dirty="0"/>
            </a:p>
          </p:txBody>
        </p:sp>
        <p:pic>
          <p:nvPicPr>
            <p:cNvPr id="10" name="Picture 9" descr="databas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901" y="3096630"/>
              <a:ext cx="909071" cy="85971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363332" y="3362426"/>
              <a:ext cx="4234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Structure and Parameter 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7792" y="4983626"/>
              <a:ext cx="293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New Log-linear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994972" y="3358776"/>
              <a:ext cx="248171" cy="581678"/>
            </a:xfrm>
            <a:prstGeom prst="downArrow">
              <a:avLst/>
            </a:prstGeom>
            <a:solidFill>
              <a:srgbClr val="3366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033072" y="4908176"/>
              <a:ext cx="248171" cy="581678"/>
            </a:xfrm>
            <a:prstGeom prst="downArrow">
              <a:avLst/>
            </a:prstGeom>
            <a:solidFill>
              <a:srgbClr val="3366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node.</a:t>
            </a:r>
          </a:p>
          <a:p>
            <a:r>
              <a:rPr lang="en-US" sz="2800" dirty="0" smtClean="0"/>
              <a:t>The supplemental material has an example where the target node has both parents and children.</a:t>
            </a:r>
          </a:p>
          <a:p>
            <a:r>
              <a:rPr lang="en-US" sz="2800" dirty="0" smtClean="0"/>
              <a:t>[consider an example with both. Maybe use example with gender of actor like in ch3? Could have it be both parent and child.]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441932"/>
            <a:ext cx="0" cy="55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55560" y="1417638"/>
            <a:ext cx="5180760" cy="2274541"/>
            <a:chOff x="4098701" y="1388508"/>
            <a:chExt cx="5180760" cy="2274541"/>
          </a:xfrm>
        </p:grpSpPr>
        <p:sp>
          <p:nvSpPr>
            <p:cNvPr id="5" name="TextBox 4"/>
            <p:cNvSpPr txBox="1"/>
            <p:nvPr/>
          </p:nvSpPr>
          <p:spPr>
            <a:xfrm>
              <a:off x="5053940" y="3201384"/>
              <a:ext cx="20791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gender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 err="1">
                  <a:latin typeface="+mn-lt"/>
                </a:rPr>
                <a:t>sam</a:t>
              </a:r>
              <a:r>
                <a:rPr lang="en-US" sz="2400" dirty="0" smtClean="0">
                  <a:latin typeface="+mn-lt"/>
                </a:rPr>
                <a:t>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2292" y="2181970"/>
              <a:ext cx="4269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HasRated(sam,ActionMovie)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6093540" y="2643635"/>
              <a:ext cx="0" cy="5577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52291" y="1417638"/>
              <a:ext cx="5027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P(</a:t>
              </a:r>
              <a:r>
                <a:rPr lang="en-US" sz="2000" dirty="0" err="1">
                  <a:latin typeface="+mn-lt"/>
                </a:rPr>
                <a:t>HasRated</a:t>
              </a:r>
              <a:r>
                <a:rPr lang="en-US" sz="2000" dirty="0">
                  <a:latin typeface="+mn-lt"/>
                </a:rPr>
                <a:t>(</a:t>
              </a:r>
              <a:r>
                <a:rPr lang="en-US" sz="2000" dirty="0" err="1">
                  <a:latin typeface="+mn-lt"/>
                </a:rPr>
                <a:t>sam,ActionMovie</a:t>
              </a:r>
              <a:r>
                <a:rPr lang="en-US" sz="2000" dirty="0">
                  <a:latin typeface="+mn-lt"/>
                </a:rPr>
                <a:t>) = T) = 6% </a:t>
              </a:r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4098701" y="1388508"/>
              <a:ext cx="4880199" cy="470932"/>
            </a:xfrm>
            <a:prstGeom prst="wedgeRectCallout">
              <a:avLst>
                <a:gd name="adj1" fmla="val -5519"/>
                <a:gd name="adj2" fmla="val 108345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14416" y="407864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P(gender(sam)=M|</a:t>
            </a:r>
            <a:r>
              <a:rPr lang="en-US" sz="2000" dirty="0">
                <a:latin typeface="+mn-lt"/>
              </a:rPr>
              <a:t>HasRated(sam,ActionMovie)=T)=58%</a:t>
            </a:r>
          </a:p>
          <a:p>
            <a:r>
              <a:rPr lang="en-US" sz="2000">
                <a:latin typeface="+mn-lt"/>
              </a:rPr>
              <a:t>P(gender(sam)=M|</a:t>
            </a:r>
            <a:r>
              <a:rPr lang="en-US" sz="2000" dirty="0">
                <a:latin typeface="+mn-lt"/>
              </a:rPr>
              <a:t>HasRated(sam,ActionMovie)=F)=50%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4020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65083" y="20446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08154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843850"/>
              </p:ext>
            </p:extLst>
          </p:nvPr>
        </p:nvGraphicFramePr>
        <p:xfrm>
          <a:off x="292099" y="3314700"/>
          <a:ext cx="8140701" cy="209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78"/>
                <a:gridCol w="1865643"/>
                <a:gridCol w="1348279"/>
                <a:gridCol w="1191503"/>
                <a:gridCol w="611429"/>
                <a:gridCol w="779880"/>
                <a:gridCol w="100558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-1.02&gt;-1.05)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61170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6859981" y="101181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1185688"/>
              </p:ext>
            </p:extLst>
          </p:nvPr>
        </p:nvGraphicFramePr>
        <p:xfrm>
          <a:off x="292100" y="3250040"/>
          <a:ext cx="8142486" cy="213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00"/>
                <a:gridCol w="1928353"/>
                <a:gridCol w="1395312"/>
                <a:gridCol w="1207181"/>
                <a:gridCol w="486008"/>
                <a:gridCol w="721172"/>
                <a:gridCol w="1081760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than a woman (-2.06&gt;-2.22)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61170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6859981" y="101181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9410252"/>
              </p:ext>
            </p:extLst>
          </p:nvPr>
        </p:nvGraphicFramePr>
        <p:xfrm>
          <a:off x="419967" y="3084346"/>
          <a:ext cx="846287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7654524"/>
              </p:ext>
            </p:extLst>
          </p:nvPr>
        </p:nvGraphicFramePr>
        <p:xfrm>
          <a:off x="419967" y="4903528"/>
          <a:ext cx="846287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03838392"/>
              </p:ext>
            </p:extLst>
          </p:nvPr>
        </p:nvGraphicFramePr>
        <p:xfrm>
          <a:off x="292100" y="286566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52577" y="53450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43866"/>
              </p:ext>
            </p:extLst>
          </p:nvPr>
        </p:nvGraphicFramePr>
        <p:xfrm>
          <a:off x="292100" y="494030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dirty="0" smtClean="0"/>
              <a:t>Will the Raptors win the NBA final?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Spectre</a:t>
            </a:r>
            <a:r>
              <a:rPr lang="en-US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dirty="0" smtClean="0"/>
              <a:t>1,000 men give </a:t>
            </a:r>
            <a:r>
              <a:rPr lang="en-US" dirty="0" err="1" smtClean="0"/>
              <a:t>Spectre</a:t>
            </a:r>
            <a:r>
              <a:rPr lang="en-US" dirty="0" smtClean="0"/>
              <a:t> a high rating, 1,200 women give </a:t>
            </a:r>
            <a:r>
              <a:rPr lang="en-US" dirty="0" err="1"/>
              <a:t>S</a:t>
            </a:r>
            <a:r>
              <a:rPr lang="en-US" dirty="0" err="1" smtClean="0"/>
              <a:t>pectre</a:t>
            </a:r>
            <a:r>
              <a:rPr lang="en-US" dirty="0" smtClean="0"/>
              <a:t> a high rating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022430"/>
              </p:ext>
            </p:extLst>
          </p:nvPr>
        </p:nvGraphicFramePr>
        <p:xfrm>
          <a:off x="241300" y="2887735"/>
          <a:ext cx="8403013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4481140"/>
              </p:ext>
            </p:extLst>
          </p:nvPr>
        </p:nvGraphicFramePr>
        <p:xfrm>
          <a:off x="181436" y="3814654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5984951"/>
              </p:ext>
            </p:extLst>
          </p:nvPr>
        </p:nvGraphicFramePr>
        <p:xfrm>
          <a:off x="241300" y="2887735"/>
          <a:ext cx="8014462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9459836"/>
              </p:ext>
            </p:extLst>
          </p:nvPr>
        </p:nvGraphicFramePr>
        <p:xfrm>
          <a:off x="265959" y="4347771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53923" y="134830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15135"/>
              </p:ext>
            </p:extLst>
          </p:nvPr>
        </p:nvGraphicFramePr>
        <p:xfrm>
          <a:off x="406400" y="1827126"/>
          <a:ext cx="406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6758"/>
              </p:ext>
            </p:extLst>
          </p:nvPr>
        </p:nvGraphicFramePr>
        <p:xfrm>
          <a:off x="406400" y="395905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70401" y="343731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(</a:t>
            </a:r>
            <a:r>
              <a:rPr lang="en-US" sz="2800" dirty="0"/>
              <a:t>Ngo and </a:t>
            </a:r>
            <a:r>
              <a:rPr lang="en-US" sz="2800" dirty="0" err="1"/>
              <a:t>Haddaway</a:t>
            </a:r>
            <a:r>
              <a:rPr lang="en-US" sz="2800" dirty="0"/>
              <a:t>, </a:t>
            </a:r>
            <a:r>
              <a:rPr lang="en-US" sz="2800" dirty="0" err="1" smtClean="0"/>
              <a:t>Natarjan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2781021"/>
              </p:ext>
            </p:extLst>
          </p:nvPr>
        </p:nvGraphicFramePr>
        <p:xfrm>
          <a:off x="292100" y="2933700"/>
          <a:ext cx="7139242" cy="222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92"/>
                <a:gridCol w="1584845"/>
                <a:gridCol w="1113495"/>
                <a:gridCol w="801822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latin typeface="+mn-lt"/>
                        </a:rPr>
                        <a:t>F</a:t>
                      </a:r>
                      <a:endParaRPr lang="en-US" sz="16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501900" imgH="368300" progId="Equation.3">
                  <p:embed/>
                </p:oleObj>
              </mc:Choice>
              <mc:Fallback>
                <p:oleObj name="Equation" r:id="rId3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proportion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397292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instance.</a:t>
            </a:r>
          </a:p>
          <a:p>
            <a:pPr lvl="1"/>
            <a:r>
              <a:rPr lang="en-US" dirty="0"/>
              <a:t>Column = conjunctive feature.</a:t>
            </a:r>
          </a:p>
          <a:p>
            <a:pPr lvl="1"/>
            <a:r>
              <a:rPr lang="en-US" dirty="0" smtClean="0"/>
              <a:t>Cell entry = instantiation proportion/count of feature for target instance.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1889481"/>
              </p:ext>
            </p:extLst>
          </p:nvPr>
        </p:nvGraphicFramePr>
        <p:xfrm>
          <a:off x="397037" y="160579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</a:t>
                      </a:r>
                      <a:r>
                        <a:rPr lang="en-US" sz="2400" dirty="0" smtClean="0"/>
                        <a:t>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</a:t>
                      </a:r>
                      <a:r>
                        <a:rPr lang="en-US" sz="2400" dirty="0" smtClean="0"/>
                        <a:t>)=</a:t>
                      </a:r>
                      <a:r>
                        <a:rPr lang="en-US" sz="2400" dirty="0" smtClean="0"/>
                        <a:t>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=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Another term could be relation elimination.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202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endParaRPr lang="en-US" sz="1800" dirty="0" smtClean="0"/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7" y="5811712"/>
            <a:ext cx="7135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70520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Frequencies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0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4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350" y="2638548"/>
            <a:ext cx="26140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30384" y="2184021"/>
            <a:ext cx="2036947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instantiation principle: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</a:t>
            </a:r>
            <a:r>
              <a:rPr lang="en-US" sz="2400" i="1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P(gender(sam)=W).</a:t>
            </a:r>
          </a:p>
          <a:p>
            <a:r>
              <a:rPr lang="en-US" sz="2400" dirty="0" smtClean="0"/>
              <a:t>The insufficiency of the instantiation principle is one of the most profound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5010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026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3149932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810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0168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313812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401400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73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4160512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44448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7404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2034</TotalTime>
  <Words>4488</Words>
  <Application>Microsoft Macintosh PowerPoint</Application>
  <PresentationFormat>On-screen Show (4:3)</PresentationFormat>
  <Paragraphs>767</Paragraphs>
  <Slides>37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Calculation</vt:lpstr>
      <vt:lpstr>Example Calculation</vt:lpstr>
      <vt:lpstr>Example Calculation</vt:lpstr>
      <vt:lpstr>Closed-Form Log-linear Equation</vt:lpstr>
      <vt:lpstr>Closed-Form Classification Formula for Relational Data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Example With Relevant Groundings Only</vt:lpstr>
      <vt:lpstr>Log-linear Relational Models</vt:lpstr>
      <vt:lpstr>More on Log-linear Relational Models</vt:lpstr>
      <vt:lpstr>Visualization</vt:lpstr>
      <vt:lpstr>Data Matrix For Classification</vt:lpstr>
      <vt:lpstr>Propositionalization</vt:lpstr>
      <vt:lpstr>Dependency Networks</vt:lpstr>
      <vt:lpstr>Dependency Networks</vt:lpstr>
      <vt:lpstr>Accuracy Comparison</vt:lpstr>
      <vt:lpstr>Learning Time Comparison</vt:lpstr>
      <vt:lpstr>RDN-Bayes uses more relevant predicates and more first-order variables</vt:lpstr>
      <vt:lpstr>Summary: Log-linear Models With Proportions</vt:lpstr>
      <vt:lpstr>Tutorial Conclusion: First-Order Bayesian Networks</vt:lpstr>
      <vt:lpstr>Tutorial 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Vivek Patel</cp:lastModifiedBy>
  <cp:revision>236</cp:revision>
  <dcterms:created xsi:type="dcterms:W3CDTF">2011-12-30T19:23:42Z</dcterms:created>
  <dcterms:modified xsi:type="dcterms:W3CDTF">2016-08-16T05:18:55Z</dcterms:modified>
</cp:coreProperties>
</file>