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4" r:id="rId4"/>
    <p:sldId id="265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2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If you use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insert slide number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 under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Footer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, that text box only displays the slide number, not the total number of slides. So I use a new textbox for the slide number in the master.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This is a version of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Equity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.</a:t>
            </a:r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each actor,</a:t>
            </a:r>
            <a:r>
              <a:rPr lang="en-US" baseline="0" dirty="0" smtClean="0"/>
              <a:t> instantiate A = the actor. Then compute instantiation count for value assignment.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85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each actor,</a:t>
            </a:r>
            <a:r>
              <a:rPr lang="en-US" baseline="0" dirty="0" smtClean="0"/>
              <a:t> instantiate A = the actor. Then compute instantiation count for value assignment.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85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each actor,</a:t>
            </a:r>
            <a:r>
              <a:rPr lang="en-US" baseline="0" dirty="0" smtClean="0"/>
              <a:t> instantiate A = the actor. Then compute instantiation count for value assignment.</a:t>
            </a:r>
          </a:p>
          <a:p>
            <a:r>
              <a:rPr lang="en-US" baseline="0" dirty="0" smtClean="0"/>
              <a:t>copy table in excel. Paste special -&gt; transpose </a:t>
            </a:r>
            <a:r>
              <a:rPr lang="en-US" baseline="0" smtClean="0"/>
              <a:t>option.M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8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2016-08-25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>
                <a:latin typeface="Perpetua" charset="0"/>
              </a:rPr>
              <a:pPr eaLnBrk="1" hangingPunct="1"/>
              <a:t>‹#›</a:t>
            </a:fld>
            <a:r>
              <a:rPr lang="en-US" sz="1400">
                <a:latin typeface="Perpetua" charset="0"/>
              </a:rPr>
              <a:t>/n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6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6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6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199" y="3200400"/>
            <a:ext cx="8433201" cy="1253382"/>
          </a:xfrm>
        </p:spPr>
        <p:txBody>
          <a:bodyPr/>
          <a:lstStyle/>
          <a:p>
            <a:r>
              <a:rPr lang="en-US" dirty="0" smtClean="0"/>
              <a:t>Tutorial on Learning Bayesian Networks for Relational Data</a:t>
            </a:r>
          </a:p>
          <a:p>
            <a:r>
              <a:rPr lang="en-US" dirty="0" smtClean="0"/>
              <a:t>Supplementary Material</a:t>
            </a:r>
            <a:endParaRPr lang="en-US" dirty="0"/>
          </a:p>
        </p:txBody>
      </p:sp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Feature Generation for Outlier Detection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 for Outlier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aka </a:t>
            </a:r>
            <a:r>
              <a:rPr lang="en-US" sz="2800" dirty="0" err="1" smtClean="0"/>
              <a:t>Propositionalization</a:t>
            </a:r>
            <a:r>
              <a:rPr lang="en-US" sz="2800" dirty="0" smtClean="0"/>
              <a:t>, Relation Elimination</a:t>
            </a:r>
          </a:p>
          <a:p>
            <a:r>
              <a:rPr lang="en-US" sz="2800" dirty="0" smtClean="0"/>
              <a:t>Similar to feature generation for classification</a:t>
            </a:r>
          </a:p>
          <a:p>
            <a:r>
              <a:rPr lang="en-US" sz="2800" dirty="0" smtClean="0"/>
              <a:t>Main difference: include all first-order random variables, not just the Markov blanket of the class variable</a:t>
            </a:r>
          </a:p>
          <a:p>
            <a:r>
              <a:rPr lang="en-US" sz="2800" dirty="0" smtClean="0"/>
              <a:t>Related work: The Oddball system also extracts a feature matrix from relational information.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cite oddball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2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population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6" y="2006891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47" y="1997927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03" y="2006891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26" y="2030797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132" y="3740537"/>
            <a:ext cx="91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4153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4752158" y="3251491"/>
            <a:ext cx="231995" cy="489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6" idx="2"/>
            <a:endCxn id="57" idx="0"/>
          </p:cNvCxnSpPr>
          <p:nvPr/>
        </p:nvCxnSpPr>
        <p:spPr>
          <a:xfrm flipH="1">
            <a:off x="6661039" y="3227585"/>
            <a:ext cx="242151" cy="512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698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$2M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406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016150" y="3251491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29264" y="3726042"/>
            <a:ext cx="1051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3366FF"/>
                </a:solidFill>
                <a:latin typeface="+mn-lt"/>
              </a:rPr>
              <a:t>ActsIn</a:t>
            </a:r>
            <a:endParaRPr lang="en-US" sz="2000" dirty="0" smtClean="0">
              <a:solidFill>
                <a:srgbClr val="3366FF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salary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0" y="4551652"/>
            <a:ext cx="559954" cy="990820"/>
          </a:xfrm>
          <a:prstGeom prst="rect">
            <a:avLst/>
          </a:prstGeom>
        </p:spPr>
      </p:pic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61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14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5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38" y="4596475"/>
            <a:ext cx="559954" cy="990820"/>
          </a:xfrm>
          <a:prstGeom prst="rect">
            <a:avLst/>
          </a:prstGeom>
        </p:spPr>
      </p:pic>
      <p:pic>
        <p:nvPicPr>
          <p:cNvPr id="47" name="Picture 4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7" y="4549577"/>
            <a:ext cx="637786" cy="1084617"/>
          </a:xfrm>
          <a:prstGeom prst="rect">
            <a:avLst/>
          </a:prstGeom>
        </p:spPr>
      </p:pic>
      <p:pic>
        <p:nvPicPr>
          <p:cNvPr id="48" name="Picture 4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80" y="4596475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43623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862230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1329916" y="3251491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1568973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26194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6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5097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2785954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3519391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</p:cNvCxnSpPr>
          <p:nvPr/>
        </p:nvCxnSpPr>
        <p:spPr>
          <a:xfrm flipV="1">
            <a:off x="4709678" y="4372373"/>
            <a:ext cx="0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5409603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0"/>
          </p:cNvCxnSpPr>
          <p:nvPr/>
        </p:nvCxnSpPr>
        <p:spPr>
          <a:xfrm flipV="1">
            <a:off x="6603520" y="4343836"/>
            <a:ext cx="0" cy="205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8" idx="0"/>
          </p:cNvCxnSpPr>
          <p:nvPr/>
        </p:nvCxnSpPr>
        <p:spPr>
          <a:xfrm flipV="1">
            <a:off x="733695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4984153" y="3251491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03190" y="3260456"/>
            <a:ext cx="403963" cy="479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2841021" y="3260456"/>
            <a:ext cx="372580" cy="48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3213601" y="3260456"/>
            <a:ext cx="408535" cy="48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6644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84132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47475" y="1387756"/>
            <a:ext cx="203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8162" y="1387756"/>
            <a:ext cx="217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4863" y="5843215"/>
            <a:ext cx="1951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04841" y="5843215"/>
            <a:ext cx="2085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467598" y="5587295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2230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76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 Bayesian Network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80017" y="2361419"/>
            <a:ext cx="4167225" cy="1296459"/>
            <a:chOff x="3719423" y="690935"/>
            <a:chExt cx="4167225" cy="1296459"/>
          </a:xfrm>
        </p:grpSpPr>
        <p:sp>
          <p:nvSpPr>
            <p:cNvPr id="9" name="TextBox 8"/>
            <p:cNvSpPr txBox="1"/>
            <p:nvPr/>
          </p:nvSpPr>
          <p:spPr>
            <a:xfrm>
              <a:off x="3719423" y="690935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89392" y="690935"/>
              <a:ext cx="13972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2" name="Straight Arrow Connector 11"/>
            <p:cNvCxnSpPr>
              <a:endCxn id="10" idx="0"/>
            </p:cNvCxnSpPr>
            <p:nvPr/>
          </p:nvCxnSpPr>
          <p:spPr>
            <a:xfrm>
              <a:off x="4183316" y="1060267"/>
              <a:ext cx="1514215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</p:cNvCxnSpPr>
            <p:nvPr/>
          </p:nvCxnSpPr>
          <p:spPr>
            <a:xfrm flipH="1">
              <a:off x="5697532" y="1091045"/>
              <a:ext cx="1490488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431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Vectors (I)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65224" y="1728578"/>
            <a:ext cx="3933408" cy="1296459"/>
            <a:chOff x="2002825" y="2097910"/>
            <a:chExt cx="3933408" cy="1296459"/>
          </a:xfrm>
        </p:grpSpPr>
        <p:sp>
          <p:nvSpPr>
            <p:cNvPr id="9" name="TextBox 8"/>
            <p:cNvSpPr txBox="1"/>
            <p:nvPr/>
          </p:nvSpPr>
          <p:spPr>
            <a:xfrm>
              <a:off x="3407898" y="2994259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2825" y="2097910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38977" y="2097910"/>
              <a:ext cx="13972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767024" y="2467242"/>
              <a:ext cx="1125949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9" idx="0"/>
            </p:cNvCxnSpPr>
            <p:nvPr/>
          </p:nvCxnSpPr>
          <p:spPr>
            <a:xfrm flipH="1">
              <a:off x="4014853" y="2498020"/>
              <a:ext cx="1222752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098499" y="2551191"/>
            <a:ext cx="2786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Class Bayesian Network</a:t>
            </a:r>
          </a:p>
        </p:txBody>
      </p: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434683"/>
              </p:ext>
            </p:extLst>
          </p:nvPr>
        </p:nvGraphicFramePr>
        <p:xfrm>
          <a:off x="265224" y="3512480"/>
          <a:ext cx="553918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46"/>
                <a:gridCol w="998934"/>
                <a:gridCol w="998934"/>
                <a:gridCol w="998934"/>
                <a:gridCol w="99893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ActsIn</a:t>
                      </a:r>
                      <a:r>
                        <a:rPr lang="en-US" sz="1800" dirty="0" smtClean="0"/>
                        <a:t>(A,M)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3366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3366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3366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rgbClr val="3366FF"/>
                          </a:solidFill>
                        </a:rPr>
                        <a:t>1/2</a:t>
                      </a:r>
                      <a:endParaRPr lang="en-US" sz="1800" dirty="0" smtClean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3366FF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3366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3366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3366FF"/>
                          </a:solidFill>
                        </a:rPr>
                        <a:t>1/2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979554" y="3512480"/>
            <a:ext cx="3175748" cy="356597"/>
            <a:chOff x="4876800" y="2829518"/>
            <a:chExt cx="3175748" cy="356597"/>
          </a:xfrm>
        </p:grpSpPr>
        <p:pic>
          <p:nvPicPr>
            <p:cNvPr id="16" name="Picture 15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2829518"/>
              <a:ext cx="238917" cy="349461"/>
            </a:xfrm>
            <a:prstGeom prst="rect">
              <a:avLst/>
            </a:prstGeom>
          </p:spPr>
        </p:pic>
        <p:pic>
          <p:nvPicPr>
            <p:cNvPr id="17" name="Picture 16" descr="lucy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2683" y="2848939"/>
              <a:ext cx="227620" cy="337176"/>
            </a:xfrm>
            <a:prstGeom prst="rect">
              <a:avLst/>
            </a:prstGeom>
          </p:spPr>
        </p:pic>
        <p:pic>
          <p:nvPicPr>
            <p:cNvPr id="18" name="Picture 17" descr="buscemi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830" y="2830431"/>
              <a:ext cx="240114" cy="355684"/>
            </a:xfrm>
            <a:prstGeom prst="rect">
              <a:avLst/>
            </a:prstGeom>
          </p:spPr>
        </p:pic>
        <p:pic>
          <p:nvPicPr>
            <p:cNvPr id="19" name="Picture 18" descr="thurman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030" y="2848939"/>
              <a:ext cx="230518" cy="337176"/>
            </a:xfrm>
            <a:prstGeom prst="rect">
              <a:avLst/>
            </a:prstGeom>
          </p:spPr>
        </p:pic>
      </p:grpSp>
      <p:graphicFrame>
        <p:nvGraphicFramePr>
          <p:cNvPr id="2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434143"/>
              </p:ext>
            </p:extLst>
          </p:nvPr>
        </p:nvGraphicFramePr>
        <p:xfrm>
          <a:off x="255846" y="4852965"/>
          <a:ext cx="553918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46"/>
                <a:gridCol w="998934"/>
                <a:gridCol w="998934"/>
                <a:gridCol w="998934"/>
                <a:gridCol w="99893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Drama(M)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1/2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</a:rPr>
                        <a:t>1/2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2052616" y="4847203"/>
            <a:ext cx="3175748" cy="356597"/>
            <a:chOff x="4876800" y="2829518"/>
            <a:chExt cx="3175748" cy="356597"/>
          </a:xfrm>
        </p:grpSpPr>
        <p:pic>
          <p:nvPicPr>
            <p:cNvPr id="22" name="Picture 21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2829518"/>
              <a:ext cx="238917" cy="349461"/>
            </a:xfrm>
            <a:prstGeom prst="rect">
              <a:avLst/>
            </a:prstGeom>
          </p:spPr>
        </p:pic>
        <p:pic>
          <p:nvPicPr>
            <p:cNvPr id="23" name="Picture 22" descr="lucy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2683" y="2848939"/>
              <a:ext cx="227620" cy="337176"/>
            </a:xfrm>
            <a:prstGeom prst="rect">
              <a:avLst/>
            </a:prstGeom>
          </p:spPr>
        </p:pic>
        <p:pic>
          <p:nvPicPr>
            <p:cNvPr id="24" name="Picture 23" descr="buscemi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830" y="2830431"/>
              <a:ext cx="240114" cy="355684"/>
            </a:xfrm>
            <a:prstGeom prst="rect">
              <a:avLst/>
            </a:prstGeom>
          </p:spPr>
        </p:pic>
        <p:pic>
          <p:nvPicPr>
            <p:cNvPr id="25" name="Picture 24" descr="thurman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030" y="2848939"/>
              <a:ext cx="230518" cy="337176"/>
            </a:xfrm>
            <a:prstGeom prst="rect">
              <a:avLst/>
            </a:prstGeom>
          </p:spPr>
        </p:pic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022988"/>
              </p:ext>
            </p:extLst>
          </p:nvPr>
        </p:nvGraphicFramePr>
        <p:xfrm>
          <a:off x="6215744" y="1728578"/>
          <a:ext cx="1829506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5883"/>
                <a:gridCol w="10136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Fargo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Kill Bill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15745" y="3531901"/>
            <a:ext cx="2182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Feature Matrix for ActsIn(A,M)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61707" y="4899876"/>
            <a:ext cx="2090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Feature Matrix for Drama(M)</a:t>
            </a:r>
          </a:p>
        </p:txBody>
      </p:sp>
    </p:spTree>
    <p:extLst>
      <p:ext uri="{BB962C8B-B14F-4D97-AF65-F5344CB8AC3E}">
        <p14:creationId xmlns:p14="http://schemas.microsoft.com/office/powerpoint/2010/main" val="283006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38" y="234698"/>
            <a:ext cx="7772400" cy="879214"/>
          </a:xfrm>
        </p:spPr>
        <p:txBody>
          <a:bodyPr/>
          <a:lstStyle/>
          <a:p>
            <a:r>
              <a:rPr lang="en-US" dirty="0" smtClean="0"/>
              <a:t>Feature Vectors (II)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7934890"/>
              </p:ext>
            </p:extLst>
          </p:nvPr>
        </p:nvGraphicFramePr>
        <p:xfrm>
          <a:off x="265224" y="2839720"/>
          <a:ext cx="8313414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592"/>
                <a:gridCol w="1543446"/>
                <a:gridCol w="1469640"/>
                <a:gridCol w="998934"/>
                <a:gridCol w="998934"/>
                <a:gridCol w="998934"/>
                <a:gridCol w="99893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gender(A)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ActsIn</a:t>
                      </a:r>
                      <a:r>
                        <a:rPr lang="en-US" sz="1800" dirty="0" smtClean="0"/>
                        <a:t>(A,M)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Drama(M)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1/2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1/2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1/2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1/2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W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W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1/2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1/2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W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1/2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1/2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183479" y="1265092"/>
            <a:ext cx="3711205" cy="1003327"/>
            <a:chOff x="1319541" y="1113912"/>
            <a:chExt cx="3711205" cy="1003327"/>
          </a:xfrm>
        </p:grpSpPr>
        <p:sp>
          <p:nvSpPr>
            <p:cNvPr id="8" name="TextBox 7"/>
            <p:cNvSpPr txBox="1"/>
            <p:nvPr/>
          </p:nvSpPr>
          <p:spPr>
            <a:xfrm>
              <a:off x="2730118" y="1717129"/>
              <a:ext cx="122850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19541" y="1113912"/>
              <a:ext cx="151528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90460" y="1113912"/>
              <a:ext cx="134028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>
              <a:off x="2077184" y="1514022"/>
              <a:ext cx="1064787" cy="2031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2"/>
              <a:endCxn id="8" idx="0"/>
            </p:cNvCxnSpPr>
            <p:nvPr/>
          </p:nvCxnSpPr>
          <p:spPr>
            <a:xfrm flipH="1">
              <a:off x="3344369" y="1514022"/>
              <a:ext cx="1016234" cy="2031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876800" y="2829518"/>
            <a:ext cx="3175748" cy="356597"/>
            <a:chOff x="4876800" y="2829518"/>
            <a:chExt cx="3175748" cy="356597"/>
          </a:xfrm>
        </p:grpSpPr>
        <p:pic>
          <p:nvPicPr>
            <p:cNvPr id="14" name="Picture 13" descr="pitt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2829518"/>
              <a:ext cx="238917" cy="349461"/>
            </a:xfrm>
            <a:prstGeom prst="rect">
              <a:avLst/>
            </a:prstGeom>
          </p:spPr>
        </p:pic>
        <p:pic>
          <p:nvPicPr>
            <p:cNvPr id="15" name="Picture 14" descr="lucy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2683" y="2848939"/>
              <a:ext cx="227620" cy="337176"/>
            </a:xfrm>
            <a:prstGeom prst="rect">
              <a:avLst/>
            </a:prstGeom>
          </p:spPr>
        </p:pic>
        <p:pic>
          <p:nvPicPr>
            <p:cNvPr id="16" name="Picture 15" descr="buscemi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830" y="2830431"/>
              <a:ext cx="240114" cy="355684"/>
            </a:xfrm>
            <a:prstGeom prst="rect">
              <a:avLst/>
            </a:prstGeom>
          </p:spPr>
        </p:pic>
        <p:pic>
          <p:nvPicPr>
            <p:cNvPr id="17" name="Picture 16" descr="thurman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030" y="2848939"/>
              <a:ext cx="230518" cy="337176"/>
            </a:xfrm>
            <a:prstGeom prst="rect">
              <a:avLst/>
            </a:prstGeom>
          </p:spPr>
        </p:pic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65592"/>
              </p:ext>
            </p:extLst>
          </p:nvPr>
        </p:nvGraphicFramePr>
        <p:xfrm>
          <a:off x="5859088" y="1128933"/>
          <a:ext cx="1829506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5883"/>
                <a:gridCol w="10136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Fargo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Kill Bill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98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38" y="234698"/>
            <a:ext cx="7772400" cy="879214"/>
          </a:xfrm>
        </p:spPr>
        <p:txBody>
          <a:bodyPr/>
          <a:lstStyle/>
          <a:p>
            <a:r>
              <a:rPr lang="en-US" dirty="0" smtClean="0"/>
              <a:t>Concatenate </a:t>
            </a:r>
            <a:r>
              <a:rPr lang="en-US" dirty="0"/>
              <a:t>all </a:t>
            </a:r>
            <a:r>
              <a:rPr lang="en-US" dirty="0" smtClean="0"/>
              <a:t>Feature </a:t>
            </a:r>
            <a:r>
              <a:rPr lang="en-US" dirty="0"/>
              <a:t>V</a:t>
            </a:r>
            <a:r>
              <a:rPr lang="en-US" dirty="0" smtClean="0"/>
              <a:t>ectors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0520572"/>
              </p:ext>
            </p:extLst>
          </p:nvPr>
        </p:nvGraphicFramePr>
        <p:xfrm>
          <a:off x="927827" y="1311852"/>
          <a:ext cx="3995736" cy="5049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934"/>
                <a:gridCol w="998934"/>
                <a:gridCol w="998934"/>
                <a:gridCol w="998934"/>
              </a:tblGrid>
              <a:tr h="0">
                <a:tc>
                  <a:txBody>
                    <a:bodyPr/>
                    <a:lstStyle/>
                    <a:p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366FF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366FF"/>
                          </a:solidFill>
                        </a:rPr>
                        <a:t>1/2</a:t>
                      </a:r>
                      <a:endParaRPr lang="en-US" sz="20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366FF"/>
                          </a:solidFill>
                        </a:rPr>
                        <a:t>1/2</a:t>
                      </a:r>
                      <a:endParaRPr lang="en-US" sz="20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rgbClr val="3366FF"/>
                          </a:solidFill>
                        </a:rPr>
                        <a:t>1/2</a:t>
                      </a:r>
                      <a:endParaRPr lang="en-US" sz="2000" dirty="0" smtClean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366FF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366FF"/>
                          </a:solidFill>
                        </a:rPr>
                        <a:t>1/2</a:t>
                      </a:r>
                      <a:endParaRPr lang="en-US" sz="20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366FF"/>
                          </a:solidFill>
                        </a:rPr>
                        <a:t>1/2</a:t>
                      </a:r>
                      <a:endParaRPr lang="en-US" sz="20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rgbClr val="3366FF"/>
                          </a:solidFill>
                        </a:rPr>
                        <a:t>1/2</a:t>
                      </a:r>
                      <a:endParaRPr lang="en-US" sz="2000" dirty="0" smtClean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8000"/>
                          </a:solidFill>
                        </a:rPr>
                        <a:t>1/2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8000"/>
                          </a:solidFill>
                        </a:rPr>
                        <a:t>1/2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8000"/>
                          </a:solidFill>
                        </a:rPr>
                        <a:t>1/2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rgbClr val="008000"/>
                          </a:solidFill>
                        </a:rPr>
                        <a:t>1/2</a:t>
                      </a:r>
                      <a:endParaRPr lang="en-US" sz="2000" dirty="0" smtClean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8000"/>
                          </a:solidFill>
                        </a:rPr>
                        <a:t>1/2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8000"/>
                          </a:solidFill>
                        </a:rPr>
                        <a:t>1/2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8000"/>
                          </a:solidFill>
                        </a:rPr>
                        <a:t>1/2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rgbClr val="008000"/>
                          </a:solidFill>
                        </a:rPr>
                        <a:t>1/2</a:t>
                      </a:r>
                      <a:endParaRPr lang="en-US" sz="2000" dirty="0" smtClean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1/2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0</a:t>
                      </a:r>
                      <a:endParaRPr lang="en-US" sz="20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0</a:t>
                      </a:r>
                      <a:endParaRPr lang="en-US" sz="20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1/2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0</a:t>
                      </a:r>
                      <a:endParaRPr lang="en-US" sz="20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1/2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1/2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1/2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0</a:t>
                      </a:r>
                      <a:endParaRPr lang="en-US" sz="20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1/2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1/2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0</a:t>
                      </a:r>
                      <a:endParaRPr lang="en-US" sz="20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1/2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257180" y="1245677"/>
            <a:ext cx="3175748" cy="356597"/>
            <a:chOff x="4876800" y="2829518"/>
            <a:chExt cx="3175748" cy="356597"/>
          </a:xfrm>
        </p:grpSpPr>
        <p:pic>
          <p:nvPicPr>
            <p:cNvPr id="14" name="Picture 13" descr="pitt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2829518"/>
              <a:ext cx="238917" cy="349461"/>
            </a:xfrm>
            <a:prstGeom prst="rect">
              <a:avLst/>
            </a:prstGeom>
          </p:spPr>
        </p:pic>
        <p:pic>
          <p:nvPicPr>
            <p:cNvPr id="15" name="Picture 14" descr="lucy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2683" y="2848939"/>
              <a:ext cx="227620" cy="337176"/>
            </a:xfrm>
            <a:prstGeom prst="rect">
              <a:avLst/>
            </a:prstGeom>
          </p:spPr>
        </p:pic>
        <p:pic>
          <p:nvPicPr>
            <p:cNvPr id="16" name="Picture 15" descr="buscemi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830" y="2830431"/>
              <a:ext cx="240114" cy="355684"/>
            </a:xfrm>
            <a:prstGeom prst="rect">
              <a:avLst/>
            </a:prstGeom>
          </p:spPr>
        </p:pic>
        <p:pic>
          <p:nvPicPr>
            <p:cNvPr id="17" name="Picture 16" descr="thurman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030" y="2848939"/>
              <a:ext cx="230518" cy="337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230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38" y="234698"/>
            <a:ext cx="5226137" cy="879214"/>
          </a:xfrm>
        </p:spPr>
        <p:txBody>
          <a:bodyPr/>
          <a:lstStyle/>
          <a:p>
            <a:r>
              <a:rPr lang="en-US" dirty="0" smtClean="0"/>
              <a:t>Form Feature Matrix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5290" y="1113912"/>
            <a:ext cx="8223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transpose to form single-table feature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04256"/>
              </p:ext>
            </p:extLst>
          </p:nvPr>
        </p:nvGraphicFramePr>
        <p:xfrm>
          <a:off x="806238" y="2558265"/>
          <a:ext cx="7508917" cy="216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</a:tblGrid>
              <a:tr h="54019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 dirty="0">
                          <a:effectLst/>
                        </a:rPr>
                        <a:t>1/2</a:t>
                      </a:r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914340" y="2558265"/>
            <a:ext cx="301217" cy="2135813"/>
            <a:chOff x="914340" y="2558265"/>
            <a:chExt cx="301217" cy="2135813"/>
          </a:xfrm>
        </p:grpSpPr>
        <p:pic>
          <p:nvPicPr>
            <p:cNvPr id="12" name="Picture 11" descr="pitt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40" y="2558265"/>
              <a:ext cx="276627" cy="516451"/>
            </a:xfrm>
            <a:prstGeom prst="rect">
              <a:avLst/>
            </a:prstGeom>
          </p:spPr>
        </p:pic>
        <p:pic>
          <p:nvPicPr>
            <p:cNvPr id="18" name="Picture 17" descr="lucy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180" y="3074628"/>
              <a:ext cx="280377" cy="530117"/>
            </a:xfrm>
            <a:prstGeom prst="rect">
              <a:avLst/>
            </a:prstGeom>
          </p:spPr>
        </p:pic>
        <p:pic>
          <p:nvPicPr>
            <p:cNvPr id="19" name="Picture 18" descr="buscemi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0" y="3604745"/>
              <a:ext cx="295767" cy="559216"/>
            </a:xfrm>
            <a:prstGeom prst="rect">
              <a:avLst/>
            </a:prstGeom>
          </p:spPr>
        </p:pic>
        <p:pic>
          <p:nvPicPr>
            <p:cNvPr id="20" name="Picture 19" descr="thurman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0" y="4163961"/>
              <a:ext cx="283947" cy="530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766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8564</TotalTime>
  <Words>747</Words>
  <Application>Microsoft Macintosh PowerPoint</Application>
  <PresentationFormat>On-screen Show (4:3)</PresentationFormat>
  <Paragraphs>269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BasicPresentation</vt:lpstr>
      <vt:lpstr>Feature Generation for Outlier Detection</vt:lpstr>
      <vt:lpstr>Feature Generation for Outlier Detection</vt:lpstr>
      <vt:lpstr>Example: population data</vt:lpstr>
      <vt:lpstr>Example: Class Bayesian Network</vt:lpstr>
      <vt:lpstr>Feature Vectors (I)</vt:lpstr>
      <vt:lpstr>Feature Vectors (II)</vt:lpstr>
      <vt:lpstr>Concatenate all Feature Vectors</vt:lpstr>
      <vt:lpstr>Form Feature Matrix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21</cp:revision>
  <dcterms:created xsi:type="dcterms:W3CDTF">2011-12-30T19:23:42Z</dcterms:created>
  <dcterms:modified xsi:type="dcterms:W3CDTF">2016-08-25T21:59:22Z</dcterms:modified>
</cp:coreProperties>
</file>