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287" r:id="rId13"/>
    <p:sldId id="282" r:id="rId14"/>
    <p:sldId id="284" r:id="rId15"/>
    <p:sldId id="290" r:id="rId16"/>
    <p:sldId id="289" r:id="rId17"/>
    <p:sldId id="307" r:id="rId18"/>
    <p:sldId id="309" r:id="rId19"/>
    <p:sldId id="308" r:id="rId20"/>
    <p:sldId id="321" r:id="rId21"/>
    <p:sldId id="288" r:id="rId22"/>
    <p:sldId id="257" r:id="rId23"/>
    <p:sldId id="322" r:id="rId24"/>
    <p:sldId id="262" r:id="rId25"/>
    <p:sldId id="261" r:id="rId26"/>
    <p:sldId id="267" r:id="rId27"/>
    <p:sldId id="268" r:id="rId28"/>
    <p:sldId id="269" r:id="rId29"/>
    <p:sldId id="273" r:id="rId30"/>
    <p:sldId id="323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287"/>
            <p14:sldId id="282"/>
            <p14:sldId id="284"/>
            <p14:sldId id="290"/>
            <p14:sldId id="289"/>
            <p14:sldId id="307"/>
            <p14:sldId id="309"/>
            <p14:sldId id="308"/>
            <p14:sldId id="321"/>
          </p14:sldIdLst>
        </p14:section>
        <p14:section name="Empirical Evaluation" id="{FDD031BB-72FE-EB42-BFC9-07C122E7D940}">
          <p14:sldIdLst>
            <p14:sldId id="288"/>
            <p14:sldId id="257"/>
          </p14:sldIdLst>
        </p14:section>
        <p14:section name="Model-Based Outlier Metrics" id="{4825DA23-BB66-DB48-86FB-AB84A293B7AF}">
          <p14:sldIdLst>
            <p14:sldId id="322"/>
            <p14:sldId id="262"/>
            <p14:sldId id="261"/>
            <p14:sldId id="267"/>
            <p14:sldId id="268"/>
            <p14:sldId id="269"/>
            <p14:sldId id="273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2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STOP</a:t>
            </a:r>
            <a:r>
              <a:rPr lang="en-US" baseline="0" smtClean="0"/>
              <a:t>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  <a:p>
            <a:endParaRPr lang="en-US" dirty="0" smtClean="0"/>
          </a:p>
          <a:p>
            <a:r>
              <a:rPr lang="en-US" dirty="0" smtClean="0"/>
              <a:t>Eventually want to order as follows: LOG, FD, LR, |LR|, 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features.</a:t>
            </a:r>
          </a:p>
          <a:p>
            <a:r>
              <a:rPr lang="en-US" dirty="0" smtClean="0"/>
              <a:t>Related work: The Oddball system also extracts a feature matrix from relational information based on network analysis.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methods.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cite oddball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Outlier Detection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Global Outlier Detection:</a:t>
            </a:r>
          </a:p>
          <a:p>
            <a:pPr lvl="1"/>
            <a:r>
              <a:rPr lang="en-US" dirty="0" smtClean="0"/>
              <a:t>how different is an individual from a reference population?</a:t>
            </a:r>
          </a:p>
          <a:p>
            <a:pPr lvl="1"/>
            <a:r>
              <a:rPr lang="en-US" dirty="0" smtClean="0"/>
              <a:t>Related to subgroup discovery, exception mining</a:t>
            </a:r>
          </a:p>
          <a:p>
            <a:r>
              <a:rPr lang="en-US" sz="2800" dirty="0" smtClean="0"/>
              <a:t>Local Outlier Detection:</a:t>
            </a:r>
          </a:p>
          <a:p>
            <a:pPr lvl="1"/>
            <a:r>
              <a:rPr lang="en-US" dirty="0" smtClean="0"/>
              <a:t>is an individual isolated in feature space?</a:t>
            </a:r>
          </a:p>
          <a:p>
            <a:r>
              <a:rPr lang="en-US" sz="2800" dirty="0" smtClean="0"/>
              <a:t>[cite </a:t>
            </a:r>
            <a:r>
              <a:rPr lang="en-US" sz="2800" dirty="0" err="1" smtClean="0"/>
              <a:t>Aggrawal</a:t>
            </a:r>
            <a:r>
              <a:rPr lang="en-US" sz="2800" dirty="0" smtClean="0"/>
              <a:t> or </a:t>
            </a:r>
            <a:r>
              <a:rPr lang="en-US" sz="2800" dirty="0" err="1" smtClean="0"/>
              <a:t>damdi</a:t>
            </a:r>
            <a:r>
              <a:rPr lang="en-US" sz="2800" dirty="0" smtClean="0"/>
              <a:t> paper]</a:t>
            </a:r>
          </a:p>
          <a:p>
            <a:r>
              <a:rPr lang="en-US" sz="2800" b="1" dirty="0" smtClean="0"/>
              <a:t>Idea</a:t>
            </a:r>
            <a:r>
              <a:rPr lang="en-US" sz="2800" dirty="0" smtClean="0"/>
              <a:t>: To define outlierness metric, compare specific individual to random individual.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743693"/>
            <a:ext cx="329963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Brad Pitt’s movies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4538" y="3799767"/>
            <a:ext cx="2432979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432" y="4867598"/>
            <a:ext cx="6668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= Measure of dissimilarity between population and 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5625" y="3799767"/>
            <a:ext cx="1931318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9" y="3177467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br>
              <a:rPr lang="en-US" dirty="0"/>
            </a:br>
            <a:r>
              <a:rPr lang="en-US" dirty="0" smtClean="0"/>
              <a:t>Cite exceptional model mining.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</a:t>
            </a:r>
            <a:r>
              <a:rPr lang="en-US" dirty="0"/>
              <a:t>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4686300" imgH="698500" progId="Equation.3">
                  <p:embed/>
                </p:oleObj>
              </mc:Choice>
              <mc:Fallback>
                <p:oleObj name="Equation" r:id="rId5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527329"/>
              </p:ext>
            </p:extLst>
          </p:nvPr>
        </p:nvGraphicFramePr>
        <p:xfrm>
          <a:off x="411728" y="1633017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25142"/>
              </p:ext>
            </p:extLst>
          </p:nvPr>
        </p:nvGraphicFramePr>
        <p:xfrm>
          <a:off x="411728" y="2891967"/>
          <a:ext cx="7869132" cy="198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ActsIn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146059"/>
              </p:ext>
            </p:extLst>
          </p:nvPr>
        </p:nvGraphicFramePr>
        <p:xfrm>
          <a:off x="264755" y="2037392"/>
          <a:ext cx="828976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23"/>
                <a:gridCol w="1880450"/>
                <a:gridCol w="2611341"/>
                <a:gridCol w="2438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UserID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 =M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=F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79945"/>
              </p:ext>
            </p:extLst>
          </p:nvPr>
        </p:nvGraphicFramePr>
        <p:xfrm>
          <a:off x="264755" y="4056956"/>
          <a:ext cx="828976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0"/>
                <a:gridCol w="1769310"/>
                <a:gridCol w="2457002"/>
                <a:gridCol w="2294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 =M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gender(U)=W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=F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4755" y="1445249"/>
            <a:ext cx="44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feature frequencies for user 1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755" y="3532297"/>
            <a:ext cx="735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feature frequencies for a randomly selected user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755" y="5710535"/>
            <a:ext cx="75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 Metric for user1: how different are these two vectors?</a:t>
            </a:r>
          </a:p>
        </p:txBody>
      </p:sp>
    </p:spTree>
    <p:extLst>
      <p:ext uri="{BB962C8B-B14F-4D97-AF65-F5344CB8AC3E}">
        <p14:creationId xmlns:p14="http://schemas.microsoft.com/office/powerpoint/2010/main" val="226259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584" y="80405"/>
            <a:ext cx="9067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Model-Based Outlier Detection for I.I.D. data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4136647"/>
              </p:ext>
            </p:extLst>
          </p:nvPr>
        </p:nvGraphicFramePr>
        <p:xfrm>
          <a:off x="5544986" y="3876435"/>
          <a:ext cx="3013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31"/>
                <a:gridCol w="597441"/>
                <a:gridCol w="597441"/>
                <a:gridCol w="1172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11" y="6172200"/>
            <a:ext cx="7282395" cy="457200"/>
          </a:xfrm>
        </p:spPr>
        <p:txBody>
          <a:bodyPr/>
          <a:lstStyle/>
          <a:p>
            <a:r>
              <a:rPr lang="en-US" dirty="0" err="1"/>
              <a:t>Cansado</a:t>
            </a:r>
            <a:r>
              <a:rPr lang="en-US" dirty="0"/>
              <a:t>, A. &amp; Soto, A. (2008), 'Unsupervised anomaly detection in large databases using Bayesian networks', </a:t>
            </a:r>
            <a:r>
              <a:rPr lang="en-US" i="1" dirty="0"/>
              <a:t>Applied </a:t>
            </a:r>
            <a:r>
              <a:rPr lang="en-US" i="1" dirty="0" err="1"/>
              <a:t>Artifical</a:t>
            </a:r>
            <a:r>
              <a:rPr lang="en-US" i="1" dirty="0"/>
              <a:t> Intelligence </a:t>
            </a:r>
            <a:r>
              <a:rPr lang="en-US" b="1" i="1" dirty="0"/>
              <a:t>22(4), 309--330.</a:t>
            </a:r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83156" y="3338620"/>
            <a:ext cx="248171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969" y="4117414"/>
            <a:ext cx="15820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Attribute1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5879" y="5013763"/>
            <a:ext cx="15560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Attribute3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568" y="4117414"/>
            <a:ext cx="1485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Attribute2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65862" y="4486746"/>
            <a:ext cx="1242937" cy="52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 flipH="1">
            <a:off x="2693909" y="4517524"/>
            <a:ext cx="1218406" cy="49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2855" y="3507103"/>
            <a:ext cx="173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Learning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24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4164429"/>
              </p:ext>
            </p:extLst>
          </p:nvPr>
        </p:nvGraphicFramePr>
        <p:xfrm>
          <a:off x="355611" y="2116148"/>
          <a:ext cx="44514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0"/>
                <a:gridCol w="1200083"/>
                <a:gridCol w="1200083"/>
                <a:gridCol w="1620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12154" y="5240495"/>
            <a:ext cx="457464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ikelihood of potential outlier</a:t>
            </a:r>
          </a:p>
          <a:p>
            <a:r>
              <a:rPr lang="en-US" sz="2400" dirty="0" smtClean="0">
                <a:latin typeface="+mn-lt"/>
              </a:rPr>
              <a:t>low likelihood </a:t>
            </a:r>
            <a:r>
              <a:rPr lang="en-US" sz="24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+mn-lt"/>
              </a:rPr>
              <a:t>outlier</a:t>
            </a:r>
            <a:endParaRPr lang="en-US" sz="2400" dirty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2154" y="4517524"/>
            <a:ext cx="1189300" cy="722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32645" y="4618115"/>
            <a:ext cx="0" cy="62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ndrew_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29" y="1417638"/>
            <a:ext cx="2261832" cy="17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51" y="3429000"/>
            <a:ext cx="86241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 descr="HighC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905000"/>
            <a:ext cx="5029200" cy="5029200"/>
          </a:xfrm>
          <a:prstGeom prst="rect">
            <a:avLst/>
          </a:prstGeom>
        </p:spPr>
      </p:pic>
      <p:pic>
        <p:nvPicPr>
          <p:cNvPr id="8" name="Picture 7" descr="lowCo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br>
              <a:rPr lang="en-US" dirty="0"/>
            </a:br>
            <a:r>
              <a:rPr lang="en-US" dirty="0" smtClean="0"/>
              <a:t>Cite oddball system.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900979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11257</TotalTime>
  <Words>2258</Words>
  <Application>Microsoft Macintosh PowerPoint</Application>
  <PresentationFormat>On-screen Show (4:3)</PresentationFormat>
  <Paragraphs>530</Paragraphs>
  <Slides>30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Microsoft 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Global Outlier Detection</vt:lpstr>
      <vt:lpstr>Global Outlier Detection for Relational Data</vt:lpstr>
      <vt:lpstr>Model-Based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Feature Vector View</vt:lpstr>
      <vt:lpstr>Model-Based Outlier Detection for I.I.D. data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Mutual Information Example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185</cp:revision>
  <dcterms:created xsi:type="dcterms:W3CDTF">2011-12-30T19:23:42Z</dcterms:created>
  <dcterms:modified xsi:type="dcterms:W3CDTF">2016-08-25T21:59:06Z</dcterms:modified>
</cp:coreProperties>
</file>