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01" r:id="rId2"/>
    <p:sldId id="256" r:id="rId3"/>
    <p:sldId id="295" r:id="rId4"/>
    <p:sldId id="287" r:id="rId5"/>
    <p:sldId id="279" r:id="rId6"/>
    <p:sldId id="299" r:id="rId7"/>
    <p:sldId id="286" r:id="rId8"/>
    <p:sldId id="288" r:id="rId9"/>
    <p:sldId id="282" r:id="rId10"/>
    <p:sldId id="259" r:id="rId11"/>
    <p:sldId id="260" r:id="rId12"/>
    <p:sldId id="261" r:id="rId13"/>
    <p:sldId id="290" r:id="rId14"/>
    <p:sldId id="264" r:id="rId15"/>
    <p:sldId id="293" r:id="rId16"/>
    <p:sldId id="265" r:id="rId17"/>
    <p:sldId id="266" r:id="rId18"/>
    <p:sldId id="291" r:id="rId19"/>
    <p:sldId id="271" r:id="rId20"/>
    <p:sldId id="292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7029B557-3752-8946-AA35-F86A20226458}">
          <p14:sldIdLst>
            <p14:sldId id="301"/>
            <p14:sldId id="256"/>
            <p14:sldId id="295"/>
          </p14:sldIdLst>
        </p14:section>
        <p14:section name="likelihood iid" id="{9A9E0EA0-36A6-CE41-8E6B-A89B05984ED2}">
          <p14:sldIdLst>
            <p14:sldId id="287"/>
            <p14:sldId id="279"/>
            <p14:sldId id="299"/>
            <p14:sldId id="286"/>
          </p14:sldIdLst>
        </p14:section>
        <p14:section name="Likelihood relational" id="{513AB067-B5C7-AE4E-8DDE-13590BACAFEF}">
          <p14:sldIdLst>
            <p14:sldId id="288"/>
            <p14:sldId id="282"/>
            <p14:sldId id="259"/>
            <p14:sldId id="260"/>
            <p14:sldId id="261"/>
          </p14:sldIdLst>
        </p14:section>
        <p14:section name="Computing Frequencies" id="{86FCED44-11DC-E647-89B2-5D98FF6A73DD}">
          <p14:sldIdLst>
            <p14:sldId id="290"/>
            <p14:sldId id="264"/>
            <p14:sldId id="293"/>
            <p14:sldId id="265"/>
            <p14:sldId id="266"/>
            <p14:sldId id="291"/>
            <p14:sldId id="27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compute</a:t>
            </a:r>
            <a:r>
              <a:rPr lang="en-US" baseline="0" dirty="0" smtClean="0"/>
              <a:t> the first conditional probability:</a:t>
            </a:r>
          </a:p>
          <a:p>
            <a:r>
              <a:rPr lang="en-US" baseline="0" dirty="0" smtClean="0"/>
              <a:t>there are 4 actor-movie pairs where the actor is male (Brad Pitt x 2 + Steve </a:t>
            </a:r>
            <a:r>
              <a:rPr lang="en-US" baseline="0" dirty="0" err="1" smtClean="0"/>
              <a:t>Buscemi</a:t>
            </a:r>
            <a:r>
              <a:rPr lang="en-US" baseline="0" dirty="0" smtClean="0"/>
              <a:t> x 2). Of those 4, there is only one where the actor appears in the movie (</a:t>
            </a:r>
            <a:r>
              <a:rPr lang="en-US" baseline="0" dirty="0" err="1" smtClean="0"/>
              <a:t>Buscemi</a:t>
            </a:r>
            <a:r>
              <a:rPr lang="en-US" baseline="0" dirty="0" smtClean="0"/>
              <a:t> in Fargo)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Parametrized</a:t>
            </a:r>
            <a:r>
              <a:rPr lang="en-US" dirty="0" smtClean="0"/>
              <a:t> polynomial complexity in</a:t>
            </a:r>
            <a:r>
              <a:rPr lang="en-US" baseline="0" dirty="0" smtClean="0"/>
              <a:t> number of first-order variables.</a:t>
            </a:r>
          </a:p>
          <a:p>
            <a:r>
              <a:rPr lang="en-US" dirty="0" err="1" smtClean="0"/>
              <a:t>Vardi</a:t>
            </a:r>
            <a:r>
              <a:rPr lang="en-US" dirty="0" smtClean="0"/>
              <a:t>, M. Y. (1995), On the Complexity of Bounded-Variable Queries, </a:t>
            </a:r>
            <a:r>
              <a:rPr lang="en-US" i="1" dirty="0" smtClean="0"/>
              <a:t>in 'PODS', ACM Press, , pp. 266-276.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9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ignoring attribute conditions</a:t>
            </a:r>
          </a:p>
          <a:p>
            <a:r>
              <a:rPr lang="en-US" dirty="0" smtClean="0"/>
              <a:t>numbers are made up</a:t>
            </a:r>
          </a:p>
          <a:p>
            <a:r>
              <a:rPr lang="en-US" dirty="0" smtClean="0"/>
              <a:t>* means: nothing specified.</a:t>
            </a:r>
          </a:p>
          <a:p>
            <a:r>
              <a:rPr lang="en-US" dirty="0" smtClean="0"/>
              <a:t>Exercise: trace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A74A-40A7-F344-A425-CD801254D4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0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intuitively, how well the model explains each </a:t>
            </a:r>
            <a:r>
              <a:rPr lang="en-US" dirty="0" err="1" smtClean="0"/>
              <a:t>datapoint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case: only one first-order variable.</a:t>
            </a:r>
          </a:p>
          <a:p>
            <a:r>
              <a:rPr lang="en-US" baseline="0" dirty="0" smtClean="0"/>
              <a:t>uses random selection semantics, instantiation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toy data table:</a:t>
            </a:r>
          </a:p>
          <a:p>
            <a:r>
              <a:rPr lang="en-US" baseline="0" dirty="0" smtClean="0"/>
              <a:t>Action is always true</a:t>
            </a:r>
          </a:p>
          <a:p>
            <a:r>
              <a:rPr lang="en-US" baseline="0" dirty="0" smtClean="0"/>
              <a:t>Horror is always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1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likelihood score is</a:t>
            </a:r>
            <a:r>
              <a:rPr lang="en-US" baseline="0" dirty="0" smtClean="0"/>
              <a:t> not necessarily normalized</a:t>
            </a:r>
          </a:p>
          <a:p>
            <a:r>
              <a:rPr lang="en-US" baseline="0" dirty="0" smtClean="0"/>
              <a:t>likelihood function = likelihood score/normalization constant (partition function)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3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+ Bayesian network -&gt; random selection likelihood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Graphical Model Learning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After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et al.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graph G :=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While not converged do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Generate candidate graphs.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For each candidate graph C, learn parameters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that maximize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dirty="0" smtClean="0"/>
              <a:t>, dataset).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 := </a:t>
            </a:r>
            <a:r>
              <a:rPr lang="en-US" sz="2800" dirty="0" err="1" smtClean="0"/>
              <a:t>argmax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err="1" smtClean="0"/>
              <a:t>,dataset</a:t>
            </a:r>
            <a:r>
              <a:rPr lang="en-US" sz="2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convergence criterion.</a:t>
            </a:r>
          </a:p>
          <a:p>
            <a:pPr marL="788988" lvl="1" indent="-514350">
              <a:buFont typeface="+mj-lt"/>
              <a:buAutoNum type="arabicParenR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Relational Statistics to Degrees of Belief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6325" y="3893931"/>
            <a:ext cx="1827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relational score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80404" y="4220308"/>
            <a:ext cx="525921" cy="112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4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2356" y="274638"/>
            <a:ext cx="8544022" cy="1143000"/>
          </a:xfrm>
        </p:spPr>
        <p:txBody>
          <a:bodyPr/>
          <a:lstStyle/>
          <a:p>
            <a:r>
              <a:rPr lang="en-US" dirty="0" smtClean="0"/>
              <a:t>The Random Selection Likelihood Score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Randomly select a grounding/instantiation for </a:t>
            </a:r>
            <a:r>
              <a:rPr lang="en-US" sz="2800" b="1" dirty="0" smtClean="0"/>
              <a:t>all</a:t>
            </a:r>
            <a:r>
              <a:rPr lang="en-US" sz="2800" dirty="0" smtClean="0"/>
              <a:t> first-order variables in the first-order Bayesian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Compute the log-likelihood for the attributes of the selected grounding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Log-likelihood score = </a:t>
            </a:r>
            <a:br>
              <a:rPr lang="en-US" sz="2800" dirty="0" smtClean="0"/>
            </a:br>
            <a:r>
              <a:rPr lang="en-US" sz="2800" dirty="0" smtClean="0"/>
              <a:t>expected log-likelihood for a random grounding</a:t>
            </a:r>
          </a:p>
          <a:p>
            <a:r>
              <a:rPr lang="en-US" sz="2800" dirty="0" smtClean="0"/>
              <a:t>Generalizes IID log-likelihood, but without independence assumption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64850" cy="457200"/>
          </a:xfrm>
        </p:spPr>
        <p:txBody>
          <a:bodyPr/>
          <a:lstStyle/>
          <a:p>
            <a:r>
              <a:rPr lang="en-US" dirty="0"/>
              <a:t>Schulte, O. (2011), A tractable pseudo-likelihood function for Bayes Nets applied to relational data, </a:t>
            </a:r>
            <a:r>
              <a:rPr lang="en-US" i="1" dirty="0"/>
              <a:t>in 'SIAM SDM', pp. 462-473.</a:t>
            </a:r>
          </a:p>
        </p:txBody>
      </p:sp>
    </p:spTree>
    <p:extLst>
      <p:ext uri="{BB962C8B-B14F-4D97-AF65-F5344CB8AC3E}">
        <p14:creationId xmlns:p14="http://schemas.microsoft.com/office/powerpoint/2010/main" val="301027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50641123"/>
              </p:ext>
            </p:extLst>
          </p:nvPr>
        </p:nvGraphicFramePr>
        <p:xfrm>
          <a:off x="651760" y="2728217"/>
          <a:ext cx="792350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422"/>
                <a:gridCol w="1454646"/>
                <a:gridCol w="798562"/>
                <a:gridCol w="1297231"/>
                <a:gridCol w="1538456"/>
                <a:gridCol w="988536"/>
                <a:gridCol w="1144648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Prob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(A,M)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</a:t>
                      </a:r>
                      <a:r>
                        <a:rPr lang="en-US" sz="2000" baseline="-25000" dirty="0" smtClean="0">
                          <a:latin typeface="+mn-lt"/>
                        </a:rPr>
                        <a:t>B</a:t>
                      </a:r>
                      <a:endParaRPr lang="en-US" sz="200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ln</a:t>
                      </a:r>
                      <a:r>
                        <a:rPr lang="en-US" sz="2000" dirty="0" smtClean="0">
                          <a:latin typeface="+mn-lt"/>
                        </a:rPr>
                        <a:t>(P</a:t>
                      </a:r>
                      <a:r>
                        <a:rPr lang="en-US" sz="2000" baseline="-25000" dirty="0" smtClean="0">
                          <a:latin typeface="+mn-lt"/>
                        </a:rPr>
                        <a:t>B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0.27 geo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3366FF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3366FF"/>
                          </a:solidFill>
                          <a:effectLst/>
                          <a:latin typeface="+mn-lt"/>
                        </a:rPr>
                        <a:t>1.32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arith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17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6" y="1080831"/>
            <a:ext cx="909071" cy="97154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723136" y="674748"/>
            <a:ext cx="1528397" cy="1312646"/>
            <a:chOff x="4933332" y="674748"/>
            <a:chExt cx="1528397" cy="1312646"/>
          </a:xfrm>
        </p:grpSpPr>
        <p:sp>
          <p:nvSpPr>
            <p:cNvPr id="3" name="TextBox 2"/>
            <p:cNvSpPr txBox="1"/>
            <p:nvPr/>
          </p:nvSpPr>
          <p:spPr>
            <a:xfrm>
              <a:off x="5090576" y="674748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stCxn id="3" idx="2"/>
              <a:endCxn id="14" idx="0"/>
            </p:cNvCxnSpPr>
            <p:nvPr/>
          </p:nvCxnSpPr>
          <p:spPr>
            <a:xfrm>
              <a:off x="5697531" y="1074858"/>
              <a:ext cx="0" cy="512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1473200" y="2052373"/>
            <a:ext cx="300857" cy="5197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73423" y="2175256"/>
            <a:ext cx="606957" cy="3969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444594" y="551637"/>
            <a:ext cx="5520455" cy="615554"/>
            <a:chOff x="3650208" y="4295865"/>
            <a:chExt cx="5520455" cy="615554"/>
          </a:xfrm>
        </p:grpSpPr>
        <p:sp>
          <p:nvSpPr>
            <p:cNvPr id="21" name="TextBox 20"/>
            <p:cNvSpPr txBox="1"/>
            <p:nvPr/>
          </p:nvSpPr>
          <p:spPr>
            <a:xfrm>
              <a:off x="3685845" y="4326643"/>
              <a:ext cx="5484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P(g(A)=M)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1/2 </a:t>
              </a:r>
            </a:p>
          </p:txBody>
        </p:sp>
        <p:sp>
          <p:nvSpPr>
            <p:cNvPr id="22" name="Rectangular Callout 21"/>
            <p:cNvSpPr/>
            <p:nvPr/>
          </p:nvSpPr>
          <p:spPr>
            <a:xfrm>
              <a:off x="3650208" y="4295865"/>
              <a:ext cx="2287723" cy="615554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80537" y="1364525"/>
            <a:ext cx="4741448" cy="1231107"/>
            <a:chOff x="5281790" y="1341062"/>
            <a:chExt cx="4741448" cy="1231107"/>
          </a:xfrm>
        </p:grpSpPr>
        <p:sp>
          <p:nvSpPr>
            <p:cNvPr id="24" name="TextBox 23"/>
            <p:cNvSpPr txBox="1"/>
            <p:nvPr/>
          </p:nvSpPr>
          <p:spPr>
            <a:xfrm>
              <a:off x="5317427" y="1371841"/>
              <a:ext cx="4705811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</a:t>
              </a: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(A,M)=</a:t>
              </a:r>
              <a:r>
                <a:rPr lang="en-US" sz="2400" dirty="0" err="1" smtClean="0">
                  <a:latin typeface="+mn-lt"/>
                </a:rPr>
                <a:t>T|g</a:t>
              </a:r>
              <a:r>
                <a:rPr lang="en-US" sz="2400" dirty="0" smtClean="0">
                  <a:latin typeface="+mn-lt"/>
                </a:rPr>
                <a:t>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1/4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P(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ActsIn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(A,M)=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T|g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(A)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=W) 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= 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2/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4 </a:t>
              </a:r>
            </a:p>
            <a:p>
              <a:endParaRPr lang="en-US" sz="2400" dirty="0">
                <a:latin typeface="+mn-lt"/>
              </a:endParaRP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5281790" y="1341062"/>
              <a:ext cx="4185901" cy="1046441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59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76" y="274638"/>
            <a:ext cx="7772400" cy="1143000"/>
          </a:xfrm>
        </p:spPr>
        <p:txBody>
          <a:bodyPr/>
          <a:lstStyle/>
          <a:p>
            <a:r>
              <a:rPr lang="en-US" dirty="0" smtClean="0"/>
              <a:t>Observed Frequencies Maximize </a:t>
            </a:r>
            <a:r>
              <a:rPr lang="en-US" dirty="0"/>
              <a:t>R</a:t>
            </a:r>
            <a:r>
              <a:rPr lang="en-US" dirty="0" smtClean="0"/>
              <a:t>andom Selection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9676" y="1447800"/>
            <a:ext cx="7772400" cy="16894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Proposition</a:t>
            </a:r>
            <a:r>
              <a:rPr lang="en-US" dirty="0" smtClean="0"/>
              <a:t> The random selection log-likelihood score is maximized by setting the Bayesian network parameters to the observed conditional frequencies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612451" cy="457200"/>
          </a:xfrm>
        </p:spPr>
        <p:txBody>
          <a:bodyPr/>
          <a:lstStyle/>
          <a:p>
            <a:r>
              <a:rPr lang="en-US" dirty="0"/>
              <a:t>Schulte, O. (2011), A tractable pseudo-likelihood function for Bayes Nets applied to relational data, </a:t>
            </a:r>
            <a:r>
              <a:rPr lang="en-US" i="1" dirty="0"/>
              <a:t>in 'SIAM SDM', pp. 462-473.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9543" y="3413000"/>
            <a:ext cx="1528397" cy="1312646"/>
            <a:chOff x="4933332" y="674748"/>
            <a:chExt cx="1528397" cy="1312646"/>
          </a:xfrm>
        </p:grpSpPr>
        <p:sp>
          <p:nvSpPr>
            <p:cNvPr id="16" name="TextBox 15"/>
            <p:cNvSpPr txBox="1"/>
            <p:nvPr/>
          </p:nvSpPr>
          <p:spPr>
            <a:xfrm>
              <a:off x="5090576" y="674748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8" name="Straight Arrow Connector 17"/>
            <p:cNvCxnSpPr>
              <a:stCxn id="16" idx="2"/>
              <a:endCxn id="17" idx="0"/>
            </p:cNvCxnSpPr>
            <p:nvPr/>
          </p:nvCxnSpPr>
          <p:spPr>
            <a:xfrm>
              <a:off x="5697531" y="1074858"/>
              <a:ext cx="0" cy="512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287334" y="4243997"/>
            <a:ext cx="5520455" cy="1231107"/>
            <a:chOff x="3650208" y="4295864"/>
            <a:chExt cx="5520455" cy="1231107"/>
          </a:xfrm>
        </p:grpSpPr>
        <p:sp>
          <p:nvSpPr>
            <p:cNvPr id="20" name="TextBox 19"/>
            <p:cNvSpPr txBox="1"/>
            <p:nvPr/>
          </p:nvSpPr>
          <p:spPr>
            <a:xfrm>
              <a:off x="3685845" y="4326643"/>
              <a:ext cx="5484818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</a:t>
              </a: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(A,M)=</a:t>
              </a:r>
              <a:r>
                <a:rPr lang="en-US" sz="2400" dirty="0" err="1" smtClean="0">
                  <a:latin typeface="+mn-lt"/>
                </a:rPr>
                <a:t>T|g</a:t>
              </a:r>
              <a:r>
                <a:rPr lang="en-US" sz="2400" dirty="0" smtClean="0">
                  <a:latin typeface="+mn-lt"/>
                </a:rPr>
                <a:t>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1/4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P(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ActsIn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(A,M)=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T|g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(A)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=W) 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= 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2/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4 </a:t>
              </a:r>
            </a:p>
            <a:p>
              <a:endParaRPr lang="en-US" sz="2400" dirty="0">
                <a:latin typeface="+mn-lt"/>
              </a:endParaRPr>
            </a:p>
          </p:txBody>
        </p:sp>
        <p:sp>
          <p:nvSpPr>
            <p:cNvPr id="21" name="Rectangular Callout 20"/>
            <p:cNvSpPr/>
            <p:nvPr/>
          </p:nvSpPr>
          <p:spPr>
            <a:xfrm>
              <a:off x="3650208" y="4295864"/>
              <a:ext cx="5167222" cy="1046441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87334" y="3387505"/>
            <a:ext cx="5520455" cy="615554"/>
            <a:chOff x="3650208" y="4295865"/>
            <a:chExt cx="5520455" cy="615554"/>
          </a:xfrm>
        </p:grpSpPr>
        <p:sp>
          <p:nvSpPr>
            <p:cNvPr id="23" name="TextBox 22"/>
            <p:cNvSpPr txBox="1"/>
            <p:nvPr/>
          </p:nvSpPr>
          <p:spPr>
            <a:xfrm>
              <a:off x="3685845" y="4326643"/>
              <a:ext cx="5484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P(g(A)=M)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1/2 </a:t>
              </a:r>
            </a:p>
          </p:txBody>
        </p:sp>
        <p:sp>
          <p:nvSpPr>
            <p:cNvPr id="24" name="Rectangular Callout 23"/>
            <p:cNvSpPr/>
            <p:nvPr/>
          </p:nvSpPr>
          <p:spPr>
            <a:xfrm>
              <a:off x="3650208" y="4295865"/>
              <a:ext cx="2287723" cy="615554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4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Maximum Likelihood Parameter Values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Parameter Values that maximize the Random Selection Likelihood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5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3" y="230841"/>
            <a:ext cx="9349880" cy="1143000"/>
          </a:xfrm>
        </p:spPr>
        <p:txBody>
          <a:bodyPr/>
          <a:lstStyle/>
          <a:p>
            <a:r>
              <a:rPr lang="en-US" dirty="0" smtClean="0"/>
              <a:t>Computing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0598" y="1380875"/>
            <a:ext cx="4696167" cy="4098270"/>
          </a:xfrm>
        </p:spPr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Need to compute a </a:t>
            </a:r>
            <a:r>
              <a:rPr lang="en-US" sz="2800" b="1" dirty="0" smtClean="0">
                <a:cs typeface="Arial" pitchFamily="34" charset="0"/>
              </a:rPr>
              <a:t>contingency table </a:t>
            </a:r>
            <a:r>
              <a:rPr lang="en-US" sz="2800" dirty="0" smtClean="0">
                <a:cs typeface="Arial" pitchFamily="34" charset="0"/>
              </a:rPr>
              <a:t>with instantiation counts</a:t>
            </a:r>
          </a:p>
          <a:p>
            <a:pPr marL="571500" lvl="1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Well researched for 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all true</a:t>
            </a:r>
            <a:r>
              <a:rPr lang="en-US" sz="2800" i="1" dirty="0" smtClean="0"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relationship</a:t>
            </a:r>
            <a:r>
              <a:rPr lang="en-US" sz="2800" i="1" dirty="0" smtClean="0">
                <a:cs typeface="Arial" pitchFamily="34" charset="0"/>
              </a:rPr>
              <a:t>s</a:t>
            </a:r>
            <a:endParaRPr lang="en-US" sz="2800" dirty="0">
              <a:cs typeface="Arial" pitchFamily="34" charset="0"/>
            </a:endParaRP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SQL Count(*)</a:t>
            </a: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Virtual Join</a:t>
            </a:r>
            <a:endParaRPr lang="en-US" sz="2800" dirty="0">
              <a:cs typeface="Arial" pitchFamily="34" charset="0"/>
            </a:endParaRP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Partition </a:t>
            </a:r>
            <a:r>
              <a:rPr lang="en-US" sz="2800" dirty="0">
                <a:cs typeface="Arial" pitchFamily="34" charset="0"/>
              </a:rPr>
              <a:t>Function </a:t>
            </a:r>
            <a:r>
              <a:rPr lang="en-US" sz="2800" dirty="0" smtClean="0">
                <a:cs typeface="Arial" pitchFamily="34" charset="0"/>
              </a:rPr>
              <a:t>Reduction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395" y="5805235"/>
            <a:ext cx="6899980" cy="805925"/>
          </a:xfrm>
        </p:spPr>
        <p:txBody>
          <a:bodyPr/>
          <a:lstStyle/>
          <a:p>
            <a:pPr marL="514350" indent="-514350"/>
            <a:endParaRPr lang="en-US" dirty="0" smtClean="0"/>
          </a:p>
          <a:p>
            <a:r>
              <a:rPr lang="en-US" dirty="0"/>
              <a:t>Yin, X.; Han, J.; Yang, J. &amp; Yu, P. S. (2004), </a:t>
            </a:r>
            <a:r>
              <a:rPr lang="en-US" dirty="0" err="1"/>
              <a:t>CrossMine</a:t>
            </a:r>
            <a:r>
              <a:rPr lang="en-US" dirty="0"/>
              <a:t>: Efficient Classification Across Multiple Database Relations, </a:t>
            </a:r>
            <a:r>
              <a:rPr lang="en-US" i="1" dirty="0"/>
              <a:t>in 'ICDE'.</a:t>
            </a:r>
          </a:p>
          <a:p>
            <a:r>
              <a:rPr lang="en-US" dirty="0" err="1" smtClean="0"/>
              <a:t>Venugopal</a:t>
            </a:r>
            <a:r>
              <a:rPr lang="en-US" dirty="0"/>
              <a:t>, D.; </a:t>
            </a:r>
            <a:r>
              <a:rPr lang="en-US" dirty="0" err="1"/>
              <a:t>Sarkhel</a:t>
            </a:r>
            <a:r>
              <a:rPr lang="en-US" dirty="0"/>
              <a:t>, S. &amp; </a:t>
            </a:r>
            <a:r>
              <a:rPr lang="en-US" dirty="0" err="1"/>
              <a:t>Gogate</a:t>
            </a:r>
            <a:r>
              <a:rPr lang="en-US" dirty="0"/>
              <a:t>, V. (2015), Just Count the Satisfied Groundings: Scalable Local-Search and Sampling Based Inference in MLNs, </a:t>
            </a:r>
            <a:r>
              <a:rPr lang="en-US" i="1" dirty="0"/>
              <a:t>in </a:t>
            </a:r>
            <a:r>
              <a:rPr lang="en-US" i="1" dirty="0" smtClean="0"/>
              <a:t>AAAI, </a:t>
            </a:r>
            <a:r>
              <a:rPr lang="en-US" i="1" dirty="0"/>
              <a:t>2015, </a:t>
            </a:r>
            <a:r>
              <a:rPr lang="en-US" i="1" dirty="0" smtClean="0"/>
              <a:t>pp</a:t>
            </a:r>
            <a:r>
              <a:rPr lang="en-US" i="1" dirty="0"/>
              <a:t>. 3606--3612.</a:t>
            </a:r>
          </a:p>
          <a:p>
            <a:endParaRPr lang="en-US" dirty="0"/>
          </a:p>
          <a:p>
            <a:pPr marL="514350" indent="-514350"/>
            <a:endParaRPr lang="en-US" dirty="0"/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622137"/>
              </p:ext>
            </p:extLst>
          </p:nvPr>
        </p:nvGraphicFramePr>
        <p:xfrm>
          <a:off x="4802765" y="1655217"/>
          <a:ext cx="4007023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64"/>
                <a:gridCol w="1215843"/>
                <a:gridCol w="1358233"/>
                <a:gridCol w="79578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g(A)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Acts(A,M)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action(M)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count</a:t>
                      </a:r>
                      <a:endParaRPr lang="en-US" sz="1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2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Relation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single relation compute P(R = F) using 1-minus trick (</a:t>
            </a:r>
            <a:r>
              <a:rPr lang="en-US" sz="2800" dirty="0" err="1" smtClean="0"/>
              <a:t>Getoor</a:t>
            </a:r>
            <a:r>
              <a:rPr lang="en-US" sz="2800" dirty="0" smtClean="0"/>
              <a:t> et al. 2003)</a:t>
            </a:r>
          </a:p>
          <a:p>
            <a:r>
              <a:rPr lang="en-US" sz="2800" dirty="0" smtClean="0"/>
              <a:t>Example: </a:t>
            </a:r>
          </a:p>
          <a:p>
            <a:pPr lvl="1"/>
            <a:r>
              <a:rPr lang="en-US" sz="2800" dirty="0" smtClean="0"/>
              <a:t>P(</a:t>
            </a:r>
            <a:r>
              <a:rPr lang="en-US" sz="2800" dirty="0" err="1" smtClean="0"/>
              <a:t>HasRated</a:t>
            </a:r>
            <a:r>
              <a:rPr lang="en-US" sz="2800" dirty="0" smtClean="0"/>
              <a:t>(</a:t>
            </a:r>
            <a:r>
              <a:rPr lang="en-US" sz="2800" dirty="0" err="1" smtClean="0"/>
              <a:t>User,Movie</a:t>
            </a:r>
            <a:r>
              <a:rPr lang="en-US" sz="2800" dirty="0" smtClean="0"/>
              <a:t>) = T) = 4.27%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P(</a:t>
            </a:r>
            <a:r>
              <a:rPr lang="en-US" sz="2800" dirty="0" err="1"/>
              <a:t>HasRated</a:t>
            </a:r>
            <a:r>
              <a:rPr lang="en-US" sz="2800" dirty="0"/>
              <a:t>(</a:t>
            </a:r>
            <a:r>
              <a:rPr lang="en-US" sz="2800" dirty="0" err="1"/>
              <a:t>User,Movie</a:t>
            </a:r>
            <a:r>
              <a:rPr lang="en-US" sz="2800" dirty="0"/>
              <a:t>) = </a:t>
            </a:r>
            <a:r>
              <a:rPr lang="en-US" sz="2800" dirty="0" smtClean="0"/>
              <a:t>F) </a:t>
            </a:r>
            <a:r>
              <a:rPr lang="en-US" sz="2800" dirty="0"/>
              <a:t>= </a:t>
            </a:r>
            <a:r>
              <a:rPr lang="en-US" sz="2800" dirty="0" smtClean="0"/>
              <a:t>95.73%</a:t>
            </a:r>
          </a:p>
          <a:p>
            <a:r>
              <a:rPr lang="en-US" sz="3000" dirty="0" smtClean="0"/>
              <a:t>How to generalize to multiple relations?</a:t>
            </a:r>
            <a:endParaRPr lang="en-US" sz="30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42314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L.; Friedman, N.; </a:t>
            </a:r>
            <a:r>
              <a:rPr lang="en-US" dirty="0" err="1"/>
              <a:t>Koller</a:t>
            </a:r>
            <a:r>
              <a:rPr lang="en-US" dirty="0"/>
              <a:t>, D. &amp; </a:t>
            </a:r>
            <a:r>
              <a:rPr lang="en-US" dirty="0" err="1"/>
              <a:t>Taskar</a:t>
            </a:r>
            <a:r>
              <a:rPr lang="en-US" dirty="0"/>
              <a:t>, B. (2003), 'Learning probabilistic models of link structure', </a:t>
            </a:r>
            <a:r>
              <a:rPr lang="en-US" i="1" dirty="0"/>
              <a:t>J. Mach. Learn. Res. </a:t>
            </a:r>
            <a:r>
              <a:rPr lang="en-US" b="1" i="1" dirty="0"/>
              <a:t>3, 679--707.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Möbius Extension Theorem for negated relations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13890" y="1895312"/>
            <a:ext cx="4196073" cy="584776"/>
            <a:chOff x="1290327" y="2261062"/>
            <a:chExt cx="4196073" cy="584776"/>
          </a:xfrm>
        </p:grpSpPr>
        <p:grpSp>
          <p:nvGrpSpPr>
            <p:cNvPr id="5" name="Group 4"/>
            <p:cNvGrpSpPr/>
            <p:nvPr/>
          </p:nvGrpSpPr>
          <p:grpSpPr>
            <a:xfrm>
              <a:off x="1290327" y="2261062"/>
              <a:ext cx="2028306" cy="402885"/>
              <a:chOff x="5054138" y="4967439"/>
              <a:chExt cx="2028306" cy="40288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757352" y="2445728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+mn-lt"/>
                </a:rPr>
                <a:t>Count(*)</a:t>
              </a:r>
              <a:endParaRPr lang="en-CA" sz="2000" dirty="0">
                <a:latin typeface="+mn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97265" y="2313712"/>
            <a:ext cx="4229323" cy="551526"/>
            <a:chOff x="1297265" y="2845712"/>
            <a:chExt cx="4229323" cy="551526"/>
          </a:xfrm>
        </p:grpSpPr>
        <p:grpSp>
          <p:nvGrpSpPr>
            <p:cNvPr id="22" name="Group 21"/>
            <p:cNvGrpSpPr/>
            <p:nvPr/>
          </p:nvGrpSpPr>
          <p:grpSpPr>
            <a:xfrm>
              <a:off x="1297265" y="2845712"/>
              <a:ext cx="4229323" cy="551526"/>
              <a:chOff x="1309727" y="2862337"/>
              <a:chExt cx="4229323" cy="55152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09727" y="2862337"/>
                <a:ext cx="2028306" cy="402885"/>
                <a:chOff x="5054138" y="4967439"/>
                <a:chExt cx="2028306" cy="402885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5336771" y="4967439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1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320421" y="4970214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2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10002" y="3013753"/>
                <a:ext cx="1729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+mn-lt"/>
                  </a:rPr>
                  <a:t>Count(*)</a:t>
                </a:r>
                <a:endParaRPr lang="en-CA" sz="2000" dirty="0">
                  <a:latin typeface="+mn-l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556610" y="3013753"/>
              <a:ext cx="391618" cy="369332"/>
              <a:chOff x="2556610" y="3013753"/>
              <a:chExt cx="391618" cy="36933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1297265" y="2748737"/>
            <a:ext cx="4229323" cy="551526"/>
            <a:chOff x="1309727" y="2862337"/>
            <a:chExt cx="4229323" cy="551526"/>
          </a:xfrm>
        </p:grpSpPr>
        <p:grpSp>
          <p:nvGrpSpPr>
            <p:cNvPr id="24" name="Group 23"/>
            <p:cNvGrpSpPr/>
            <p:nvPr/>
          </p:nvGrpSpPr>
          <p:grpSpPr>
            <a:xfrm>
              <a:off x="1309727" y="2862337"/>
              <a:ext cx="2028306" cy="402885"/>
              <a:chOff x="5054138" y="4967439"/>
              <a:chExt cx="2028306" cy="402885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810002" y="3013753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+mn-lt"/>
                </a:rPr>
                <a:t>Count(*)</a:t>
              </a:r>
              <a:endParaRPr lang="en-CA" sz="2000" dirty="0">
                <a:latin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60498" y="2936178"/>
            <a:ext cx="391618" cy="369332"/>
            <a:chOff x="2556610" y="3013753"/>
            <a:chExt cx="391618" cy="3693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297265" y="3283512"/>
            <a:ext cx="4229323" cy="556773"/>
            <a:chOff x="1297265" y="4131387"/>
            <a:chExt cx="4229323" cy="556773"/>
          </a:xfrm>
        </p:grpSpPr>
        <p:grpSp>
          <p:nvGrpSpPr>
            <p:cNvPr id="30" name="Group 29"/>
            <p:cNvGrpSpPr/>
            <p:nvPr/>
          </p:nvGrpSpPr>
          <p:grpSpPr>
            <a:xfrm>
              <a:off x="1297265" y="4131387"/>
              <a:ext cx="4229323" cy="551526"/>
              <a:chOff x="1309727" y="2862337"/>
              <a:chExt cx="4229323" cy="55152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309727" y="2862337"/>
                <a:ext cx="2028306" cy="402885"/>
                <a:chOff x="5054138" y="4967439"/>
                <a:chExt cx="2028306" cy="40288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5336771" y="4967439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1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320421" y="4970214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2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810002" y="3013753"/>
                <a:ext cx="1729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+mn-lt"/>
                  </a:rPr>
                  <a:t>Count(*)</a:t>
                </a:r>
                <a:endParaRPr lang="en-CA" sz="2000" dirty="0">
                  <a:latin typeface="+mn-l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80173" y="4318828"/>
              <a:ext cx="391618" cy="369332"/>
              <a:chOff x="2556610" y="3013753"/>
              <a:chExt cx="391618" cy="36933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1220835" y="1496290"/>
            <a:ext cx="286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For two link types</a:t>
            </a:r>
            <a:endParaRPr lang="en-CA" sz="2000" dirty="0">
              <a:latin typeface="+mn-lt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509963" y="2079978"/>
            <a:ext cx="0" cy="1760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300040" y="4341962"/>
            <a:ext cx="4196073" cy="584776"/>
            <a:chOff x="1290327" y="2261062"/>
            <a:chExt cx="4196073" cy="584776"/>
          </a:xfrm>
        </p:grpSpPr>
        <p:grpSp>
          <p:nvGrpSpPr>
            <p:cNvPr id="51" name="Group 50"/>
            <p:cNvGrpSpPr/>
            <p:nvPr/>
          </p:nvGrpSpPr>
          <p:grpSpPr>
            <a:xfrm>
              <a:off x="1290327" y="2261062"/>
              <a:ext cx="2028306" cy="402885"/>
              <a:chOff x="5054138" y="4967439"/>
              <a:chExt cx="2028306" cy="40288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757352" y="2445728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+mn-lt"/>
                </a:rPr>
                <a:t>Count(*)</a:t>
              </a:r>
              <a:endParaRPr lang="en-CA" sz="2000" dirty="0">
                <a:latin typeface="+mn-lt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283415" y="5129694"/>
            <a:ext cx="1014153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66048" y="4760362"/>
            <a:ext cx="44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R</a:t>
            </a:r>
            <a:r>
              <a:rPr lang="en-CA" sz="2000" i="1" baseline="-25000" dirty="0" smtClean="0">
                <a:latin typeface="+mn-lt"/>
              </a:rPr>
              <a:t>1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83690" y="4911778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Count(*)</a:t>
            </a:r>
            <a:endParaRPr lang="en-CA" sz="2000" dirty="0">
              <a:latin typeface="+mn-l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297568" y="5564719"/>
            <a:ext cx="1014153" cy="0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49698" y="5198162"/>
            <a:ext cx="44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R</a:t>
            </a:r>
            <a:r>
              <a:rPr lang="en-CA" sz="2000" i="1" baseline="-25000" dirty="0" smtClean="0">
                <a:latin typeface="+mn-lt"/>
              </a:rPr>
              <a:t>2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690" y="5346803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Count(*)</a:t>
            </a:r>
            <a:endParaRPr lang="en-CA" sz="2000" dirty="0"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83690" y="5781828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Count(*)</a:t>
            </a:r>
            <a:endParaRPr lang="en-CA" sz="2000" dirty="0"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13890" y="5831703"/>
            <a:ext cx="224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nothing</a:t>
            </a:r>
            <a:endParaRPr lang="en-CA" sz="2000" dirty="0">
              <a:latin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01789" y="2079978"/>
            <a:ext cx="24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Joint probabilities</a:t>
            </a:r>
            <a:endParaRPr lang="en-CA" sz="2000" dirty="0">
              <a:latin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01789" y="5013496"/>
            <a:ext cx="24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Möbius</a:t>
            </a:r>
            <a:r>
              <a:rPr lang="en-CA" sz="2000" dirty="0" smtClean="0">
                <a:latin typeface="+mn-lt"/>
              </a:rPr>
              <a:t> Parameters</a:t>
            </a:r>
            <a:endParaRPr lang="en-CA" sz="2000" dirty="0">
              <a:latin typeface="+mn-lt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496113" y="4526628"/>
            <a:ext cx="0" cy="1724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Up Arrow 94"/>
          <p:cNvSpPr/>
          <p:nvPr/>
        </p:nvSpPr>
        <p:spPr>
          <a:xfrm>
            <a:off x="2168241" y="3840285"/>
            <a:ext cx="328827" cy="50445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/>
          </a:p>
        </p:txBody>
      </p:sp>
      <p:grpSp>
        <p:nvGrpSpPr>
          <p:cNvPr id="65" name="Group 64"/>
          <p:cNvGrpSpPr/>
          <p:nvPr/>
        </p:nvGrpSpPr>
        <p:grpSpPr>
          <a:xfrm>
            <a:off x="1546648" y="3454328"/>
            <a:ext cx="391618" cy="369332"/>
            <a:chOff x="2556610" y="3013753"/>
            <a:chExt cx="391618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11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74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Fast Inverse Möbius Transform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722719"/>
              </p:ext>
            </p:extLst>
          </p:nvPr>
        </p:nvGraphicFramePr>
        <p:xfrm>
          <a:off x="515257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5257" y="6172200"/>
            <a:ext cx="7307943" cy="457200"/>
          </a:xfrm>
        </p:spPr>
        <p:txBody>
          <a:bodyPr/>
          <a:lstStyle/>
          <a:p>
            <a:r>
              <a:rPr lang="en-US" dirty="0" err="1"/>
              <a:t>Kennes</a:t>
            </a:r>
            <a:r>
              <a:rPr lang="en-US" dirty="0"/>
              <a:t>, R. &amp; </a:t>
            </a:r>
            <a:r>
              <a:rPr lang="en-US" dirty="0" err="1"/>
              <a:t>Smets</a:t>
            </a:r>
            <a:r>
              <a:rPr lang="en-US" dirty="0"/>
              <a:t>, P. (1990), Computational aspects of the </a:t>
            </a:r>
            <a:r>
              <a:rPr lang="en-US" dirty="0" smtClean="0"/>
              <a:t>Möbius </a:t>
            </a:r>
            <a:r>
              <a:rPr lang="en-US" dirty="0"/>
              <a:t>transformation, </a:t>
            </a:r>
            <a:r>
              <a:rPr lang="en-US" i="1" dirty="0"/>
              <a:t>in 'UAI', pp. 401-416.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366" y="2912581"/>
            <a:ext cx="2237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Initial table with no false relationships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60860742"/>
              </p:ext>
            </p:extLst>
          </p:nvPr>
        </p:nvGraphicFramePr>
        <p:xfrm>
          <a:off x="3679370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1395111"/>
              </p:ext>
            </p:extLst>
          </p:nvPr>
        </p:nvGraphicFramePr>
        <p:xfrm>
          <a:off x="6674143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959429" y="4690580"/>
            <a:ext cx="16594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19904" y="4303534"/>
            <a:ext cx="1623181" cy="250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8219" y="443334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15726" y="416566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19904" y="5440486"/>
            <a:ext cx="15240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3619" y="5014572"/>
            <a:ext cx="1659466" cy="2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574" y="535982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35081" y="511633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84017" y="4303534"/>
            <a:ext cx="1427227" cy="645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66258" y="5440486"/>
            <a:ext cx="1344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84017" y="5053438"/>
            <a:ext cx="1344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7131" y="477576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7131" y="4450272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494" y="535022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84017" y="4690580"/>
            <a:ext cx="1427227" cy="60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64494" y="5107760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19697" y="2912581"/>
            <a:ext cx="190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able with joint probabilities</a:t>
            </a:r>
            <a:endParaRPr lang="en-US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6011" y="3189580"/>
            <a:ext cx="264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J.P. = joint probability</a:t>
            </a:r>
            <a:endParaRPr lang="en-US" sz="200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56565" y="1519831"/>
            <a:ext cx="2940194" cy="1356955"/>
            <a:chOff x="28264149" y="12954000"/>
            <a:chExt cx="2940194" cy="1356955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8264149" y="13849290"/>
              <a:ext cx="294019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latin typeface="+mn-lt"/>
                </a:rPr>
                <a:t>HasRated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>
                  <a:latin typeface="+mn-lt"/>
                </a:rPr>
                <a:t>U</a:t>
              </a:r>
              <a:r>
                <a:rPr lang="en-US" sz="2400" dirty="0" smtClean="0">
                  <a:latin typeface="+mn-lt"/>
                </a:rPr>
                <a:t>,</a:t>
              </a:r>
              <a:r>
                <a:rPr lang="en-US" sz="2400" dirty="0">
                  <a:latin typeface="+mn-lt"/>
                </a:rPr>
                <a:t>M</a:t>
              </a:r>
              <a:r>
                <a:rPr lang="en-US" sz="2400" dirty="0" smtClean="0">
                  <a:latin typeface="+mn-lt"/>
                </a:rPr>
                <a:t>) = R</a:t>
              </a:r>
              <a:r>
                <a:rPr lang="en-US" sz="2400" baseline="-25000" dirty="0" smtClean="0">
                  <a:latin typeface="+mn-lt"/>
                </a:rPr>
                <a:t>2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8651200" y="12954000"/>
              <a:ext cx="221652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>
                  <a:latin typeface="+mn-lt"/>
                </a:rPr>
                <a:t>A</a:t>
              </a:r>
              <a:r>
                <a:rPr lang="en-US" sz="2400" dirty="0" smtClean="0">
                  <a:latin typeface="+mn-lt"/>
                </a:rPr>
                <a:t>,</a:t>
              </a:r>
              <a:r>
                <a:rPr lang="en-US" sz="2400" dirty="0">
                  <a:latin typeface="+mn-lt"/>
                </a:rPr>
                <a:t>M</a:t>
              </a:r>
              <a:r>
                <a:rPr lang="en-US" sz="2400" dirty="0" smtClean="0">
                  <a:latin typeface="+mn-lt"/>
                </a:rPr>
                <a:t>) = R</a:t>
              </a:r>
              <a:r>
                <a:rPr lang="en-US" sz="2400" baseline="-25000" dirty="0" smtClean="0">
                  <a:latin typeface="+mn-lt"/>
                </a:rPr>
                <a:t>1</a:t>
              </a:r>
              <a:endParaRPr lang="en-US" sz="2400" baseline="-25000" dirty="0">
                <a:latin typeface="+mn-lt"/>
              </a:endParaRPr>
            </a:p>
          </p:txBody>
        </p:sp>
        <p:cxnSp>
          <p:nvCxnSpPr>
            <p:cNvPr id="31" name="Straight Arrow Connector 30"/>
            <p:cNvCxnSpPr>
              <a:stCxn id="30" idx="2"/>
              <a:endCxn id="28" idx="0"/>
            </p:cNvCxnSpPr>
            <p:nvPr/>
          </p:nvCxnSpPr>
          <p:spPr>
            <a:xfrm flipH="1">
              <a:off x="29734246" y="13415665"/>
              <a:ext cx="25215" cy="4336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281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83" y="274638"/>
            <a:ext cx="8308217" cy="1143000"/>
          </a:xfrm>
        </p:spPr>
        <p:txBody>
          <a:bodyPr/>
          <a:lstStyle/>
          <a:p>
            <a:r>
              <a:rPr lang="en-US" dirty="0" smtClean="0"/>
              <a:t>Parameter Learning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583" y="1447799"/>
            <a:ext cx="7772400" cy="1397000"/>
          </a:xfrm>
        </p:spPr>
        <p:txBody>
          <a:bodyPr/>
          <a:lstStyle/>
          <a:p>
            <a:r>
              <a:rPr lang="en-US" sz="2800" dirty="0" smtClean="0">
                <a:cs typeface="Arial" pitchFamily="34" charset="0"/>
              </a:rPr>
              <a:t>Fast Inverse Möbius transform (</a:t>
            </a:r>
            <a:r>
              <a:rPr lang="en-US" sz="2800" b="1" dirty="0" smtClean="0">
                <a:cs typeface="Arial" pitchFamily="34" charset="0"/>
              </a:rPr>
              <a:t>IMT</a:t>
            </a:r>
            <a:r>
              <a:rPr lang="en-US" sz="2800" dirty="0" smtClean="0">
                <a:cs typeface="Arial" pitchFamily="34" charset="0"/>
              </a:rPr>
              <a:t>) </a:t>
            </a:r>
            <a:r>
              <a:rPr lang="en-US" sz="2800" dirty="0" err="1" smtClean="0">
                <a:cs typeface="Arial" pitchFamily="34" charset="0"/>
              </a:rPr>
              <a:t>vs</a:t>
            </a:r>
            <a:r>
              <a:rPr lang="en-US" sz="2800" dirty="0">
                <a:cs typeface="Arial" pitchFamily="34" charset="0"/>
              </a:rPr>
              <a:t/>
            </a:r>
            <a:br>
              <a:rPr lang="en-US" sz="2800" dirty="0">
                <a:cs typeface="Arial" pitchFamily="34" charset="0"/>
              </a:rPr>
            </a:br>
            <a:r>
              <a:rPr lang="en-US" sz="2800" dirty="0" smtClean="0">
                <a:cs typeface="Arial" pitchFamily="34" charset="0"/>
              </a:rPr>
              <a:t>Constructing </a:t>
            </a:r>
            <a:r>
              <a:rPr lang="en-US" sz="2800" b="1" dirty="0" smtClean="0">
                <a:cs typeface="Arial" pitchFamily="34" charset="0"/>
              </a:rPr>
              <a:t>complement</a:t>
            </a:r>
            <a:r>
              <a:rPr lang="en-US" sz="2800" dirty="0" smtClean="0">
                <a:cs typeface="Arial" pitchFamily="34" charset="0"/>
              </a:rPr>
              <a:t> tables using SQL</a:t>
            </a:r>
          </a:p>
          <a:p>
            <a:r>
              <a:rPr lang="en-US" sz="2800" dirty="0" smtClean="0">
                <a:cs typeface="Arial" pitchFamily="34" charset="0"/>
              </a:rPr>
              <a:t>Times are in seconds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mobius-speed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83" y="2905854"/>
            <a:ext cx="7872702" cy="2051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368" y="5053851"/>
            <a:ext cx="798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Möbius</a:t>
            </a:r>
            <a:r>
              <a:rPr lang="en-US" sz="2800" dirty="0" smtClean="0">
                <a:latin typeface="+mn-lt"/>
              </a:rPr>
              <a:t> transform is much faster, 15-200 times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55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08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Presence and Absence of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 err="1"/>
              <a:t>Qian</a:t>
            </a:r>
            <a:r>
              <a:rPr lang="en-US" dirty="0"/>
              <a:t>, Z.; Schulte, O. &amp; Sun, Y. (2014), Computing Multi-Relational Sufficient Statistics for Large Databases, </a:t>
            </a:r>
            <a:r>
              <a:rPr lang="en-US" i="1" dirty="0"/>
              <a:t>in 'Computational Intelligence and Knowledge Management (CIKM)', pp. 1249--1258.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Find correlations between links/relationships, not just attributes given links</a:t>
            </a:r>
          </a:p>
          <a:p>
            <a:pPr lvl="1"/>
            <a:r>
              <a:rPr lang="en-US" sz="2800" dirty="0" smtClean="0"/>
              <a:t>If a user performs a web search for an item, is it likely that the user watches a movie about the item? </a:t>
            </a:r>
          </a:p>
          <a:p>
            <a:r>
              <a:rPr lang="en-US" sz="2800" dirty="0" smtClean="0"/>
              <a:t>Example of </a:t>
            </a:r>
            <a:r>
              <a:rPr lang="en-US" sz="2800" dirty="0" err="1" smtClean="0"/>
              <a:t>Weka</a:t>
            </a:r>
            <a:r>
              <a:rPr lang="en-US" sz="2800" dirty="0" smtClean="0"/>
              <a:t>-interesting </a:t>
            </a:r>
            <a:r>
              <a:rPr lang="en-US" sz="2800" dirty="0"/>
              <a:t>association </a:t>
            </a:r>
            <a:r>
              <a:rPr lang="en-US" sz="2800" dirty="0" smtClean="0"/>
              <a:t>rule on Financial benchmark dataset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i="1" dirty="0" err="1" smtClean="0"/>
              <a:t>statement_frequency</a:t>
            </a:r>
            <a:r>
              <a:rPr lang="en-US" sz="2800" i="1" dirty="0" smtClean="0"/>
              <a:t>(Account) = monthly </a:t>
            </a:r>
            <a:r>
              <a:rPr lang="en-US" sz="2800" i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sz="2800" i="1" dirty="0" smtClean="0">
                <a:latin typeface="Wingdings"/>
                <a:ea typeface="Wingdings"/>
                <a:cs typeface="Wingdings"/>
                <a:sym typeface="Wingdings"/>
              </a:rPr>
            </a:br>
            <a:r>
              <a:rPr lang="en-US" sz="2800" i="1" dirty="0" err="1" smtClean="0"/>
              <a:t>HasLoan</a:t>
            </a:r>
            <a:r>
              <a:rPr lang="en-US" sz="2800" i="1" dirty="0" smtClean="0"/>
              <a:t>(Account, Loan) = true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4903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smtClean="0"/>
              <a:t>3</a:t>
            </a:r>
            <a:endParaRPr lang="en-US" dirty="0"/>
          </a:p>
          <a:p>
            <a:r>
              <a:rPr lang="en-US" dirty="0"/>
              <a:t>Tutorial on Learning Bayesian Networks for Complex Relational Data</a:t>
            </a:r>
          </a:p>
          <a:p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Parameter Learning</a:t>
            </a:r>
            <a:endParaRPr dirty="0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Random Selection Semantics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/>
            </a:r>
            <a:br>
              <a:rPr lang="en-US" sz="2800" dirty="0" smtClean="0">
                <a:sym typeface="Wingdings"/>
              </a:rPr>
            </a:br>
            <a:r>
              <a:rPr lang="en-US" sz="2800" b="1" dirty="0" smtClean="0"/>
              <a:t>random selection log-likelihood</a:t>
            </a:r>
          </a:p>
          <a:p>
            <a:r>
              <a:rPr lang="en-US" sz="2800" dirty="0" smtClean="0"/>
              <a:t>Maximizing values for random selection log-likelihood =</a:t>
            </a:r>
            <a:br>
              <a:rPr lang="en-US" sz="2800" dirty="0" smtClean="0"/>
            </a:br>
            <a:r>
              <a:rPr lang="en-US" sz="2800" dirty="0" smtClean="0"/>
              <a:t>observed empirical frequencies.</a:t>
            </a:r>
          </a:p>
          <a:p>
            <a:pPr lvl="1"/>
            <a:r>
              <a:rPr lang="en-US" sz="2800" dirty="0" smtClean="0"/>
              <a:t>Generalizes maximum likelihood result for IID data.</a:t>
            </a:r>
          </a:p>
          <a:p>
            <a:r>
              <a:rPr lang="en-US" sz="2800" b="1" dirty="0" smtClean="0"/>
              <a:t>Fast Möbius Transform</a:t>
            </a:r>
            <a:r>
              <a:rPr lang="en-US" sz="2800" dirty="0" smtClean="0"/>
              <a:t>: computes database frequencies for conjunctive formulas involving any number of negative relationships.</a:t>
            </a:r>
          </a:p>
          <a:p>
            <a:r>
              <a:rPr lang="en-US" sz="2800" dirty="0" smtClean="0"/>
              <a:t>Enables </a:t>
            </a:r>
            <a:r>
              <a:rPr lang="en-US" sz="2800" i="1" dirty="0" smtClean="0"/>
              <a:t>link analysis</a:t>
            </a:r>
            <a:r>
              <a:rPr lang="en-US" sz="2800" dirty="0" smtClean="0"/>
              <a:t>: </a:t>
            </a:r>
            <a:r>
              <a:rPr lang="en-US" sz="2800" dirty="0" err="1" smtClean="0"/>
              <a:t>modelling</a:t>
            </a:r>
            <a:r>
              <a:rPr lang="en-US" sz="2800" dirty="0" smtClean="0"/>
              <a:t> probabilistic associations that involve the presence or absence of relationships.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5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Upgrading Parameter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71906"/>
          </a:xfrm>
        </p:spPr>
        <p:txBody>
          <a:bodyPr/>
          <a:lstStyle/>
          <a:p>
            <a:r>
              <a:rPr lang="en-US" sz="2800" dirty="0" smtClean="0"/>
              <a:t>Extend learning concepts/algorithms designed for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 to relational data</a:t>
            </a:r>
          </a:p>
          <a:p>
            <a:pPr lvl="1"/>
            <a:r>
              <a:rPr lang="en-US" dirty="0" smtClean="0"/>
              <a:t>This is called </a:t>
            </a:r>
            <a:r>
              <a:rPr lang="en-US" b="1" dirty="0" smtClean="0"/>
              <a:t>upgrading</a:t>
            </a:r>
            <a:r>
              <a:rPr lang="en-US" dirty="0" smtClean="0"/>
              <a:t> </a:t>
            </a:r>
            <a:r>
              <a:rPr lang="en-US" dirty="0" err="1" smtClean="0"/>
              <a:t>iid</a:t>
            </a:r>
            <a:r>
              <a:rPr lang="en-US" dirty="0" smtClean="0"/>
              <a:t> learning (van de </a:t>
            </a:r>
            <a:r>
              <a:rPr lang="en-US" dirty="0" err="1" smtClean="0"/>
              <a:t>Laer</a:t>
            </a:r>
            <a:r>
              <a:rPr lang="en-US" dirty="0" smtClean="0"/>
              <a:t> and De </a:t>
            </a:r>
            <a:r>
              <a:rPr lang="en-US" dirty="0" err="1" smtClean="0"/>
              <a:t>Raedt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Score/Objective Function: Random Selection Likelihood</a:t>
            </a:r>
          </a:p>
          <a:p>
            <a:r>
              <a:rPr lang="en-US" sz="2800" dirty="0"/>
              <a:t>Algorithm: </a:t>
            </a:r>
            <a:r>
              <a:rPr lang="en-US" sz="2800" dirty="0" smtClean="0"/>
              <a:t>Fast Möbius Transform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4000" y="5880847"/>
            <a:ext cx="8343153" cy="457200"/>
          </a:xfrm>
        </p:spPr>
        <p:txBody>
          <a:bodyPr/>
          <a:lstStyle/>
          <a:p>
            <a:r>
              <a:rPr lang="en-US"/>
              <a:t>van de Laer, W. &amp; De Raedt, L. (2001), How to upgrade propositional learners to first-order logic: A case study’, in  </a:t>
            </a:r>
          </a:p>
          <a:p>
            <a:r>
              <a:rPr lang="en-US"/>
              <a:t>Relational Data Mining', Springer Verlag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6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IID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8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Score-based Learning for IID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589129"/>
          </a:xfrm>
        </p:spPr>
        <p:txBody>
          <a:bodyPr/>
          <a:lstStyle/>
          <a:p>
            <a:r>
              <a:rPr lang="en-US" sz="2800" dirty="0" smtClean="0"/>
              <a:t>Most Bayesian network learning methods are based on a </a:t>
            </a:r>
            <a:r>
              <a:rPr lang="en-US" sz="2800" b="1" dirty="0" smtClean="0"/>
              <a:t>score function</a:t>
            </a:r>
            <a:endParaRPr lang="en-US" sz="2800" dirty="0" smtClean="0"/>
          </a:p>
          <a:p>
            <a:r>
              <a:rPr lang="en-US" sz="2800" dirty="0" smtClean="0"/>
              <a:t>The score function measures how well the network fits the observed data</a:t>
            </a:r>
          </a:p>
          <a:p>
            <a:r>
              <a:rPr lang="en-US" sz="2800" dirty="0" smtClean="0"/>
              <a:t>Key component: the likelihood function.</a:t>
            </a:r>
          </a:p>
          <a:p>
            <a:pPr lvl="1"/>
            <a:r>
              <a:rPr lang="en-US" dirty="0" smtClean="0"/>
              <a:t>measures how likely each </a:t>
            </a:r>
            <a:r>
              <a:rPr lang="en-US" dirty="0" err="1" smtClean="0"/>
              <a:t>datapoint</a:t>
            </a:r>
            <a:r>
              <a:rPr lang="en-US" dirty="0" smtClean="0"/>
              <a:t> is according to the Bayesian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551540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data table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87829"/>
              </p:ext>
            </p:extLst>
          </p:nvPr>
        </p:nvGraphicFramePr>
        <p:xfrm>
          <a:off x="200279" y="5094054"/>
          <a:ext cx="29759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96"/>
                <a:gridCol w="1487996"/>
              </a:tblGrid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93385" y="4266064"/>
            <a:ext cx="16730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Bayesian  Network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9175" y="5599453"/>
            <a:ext cx="3742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Log-likelihood, e.g. -3.5</a:t>
            </a:r>
            <a:endParaRPr lang="en-US" sz="2800" dirty="0">
              <a:latin typeface="+mn-lt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flipH="1">
            <a:off x="5670444" y="5220171"/>
            <a:ext cx="859460" cy="379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176271" y="5599453"/>
            <a:ext cx="622904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9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0606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Bayes Net Likelihood Function for IID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604211"/>
            <a:ext cx="7772400" cy="23402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 each row, compute the log-likelihood for the attribute values in the row.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Log-likelihood for table = </a:t>
            </a:r>
            <a:br>
              <a:rPr lang="en-US" sz="2800" dirty="0" smtClean="0"/>
            </a:br>
            <a:r>
              <a:rPr lang="en-US" sz="2800" dirty="0" smtClean="0"/>
              <a:t>sum of log-likelihoods for rows.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64850" cy="457200"/>
          </a:xfrm>
        </p:spPr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206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IID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09772"/>
              </p:ext>
            </p:extLst>
          </p:nvPr>
        </p:nvGraphicFramePr>
        <p:xfrm>
          <a:off x="358589" y="1632374"/>
          <a:ext cx="3800201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78"/>
                <a:gridCol w="932041"/>
                <a:gridCol w="932041"/>
                <a:gridCol w="932041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32514" y="1558508"/>
            <a:ext cx="1575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Action(Movie)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8588" y="1594101"/>
            <a:ext cx="17577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Drama(Movie)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2514" y="2458197"/>
            <a:ext cx="18672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Horror(Movie)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5120283" y="1958618"/>
            <a:ext cx="145867" cy="49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  <a:endCxn id="10" idx="2"/>
          </p:cNvCxnSpPr>
          <p:nvPr/>
        </p:nvCxnSpPr>
        <p:spPr>
          <a:xfrm flipV="1">
            <a:off x="5266150" y="1994211"/>
            <a:ext cx="2291318" cy="4639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908051" y="1758563"/>
            <a:ext cx="770537" cy="35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7165" y="2304308"/>
            <a:ext cx="28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P(Drama(M.)=</a:t>
            </a:r>
            <a:r>
              <a:rPr lang="en-US" sz="1400" dirty="0" err="1" smtClean="0">
                <a:latin typeface="+mn-lt"/>
              </a:rPr>
              <a:t>T|Action(M.)</a:t>
            </a:r>
            <a:r>
              <a:rPr lang="en-US" sz="1400" dirty="0" smtClean="0">
                <a:latin typeface="+mn-lt"/>
              </a:rPr>
              <a:t>=T) = 1/2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291899" y="2263350"/>
            <a:ext cx="2719131" cy="336269"/>
          </a:xfrm>
          <a:prstGeom prst="wedgeRectCallout">
            <a:avLst>
              <a:gd name="adj1" fmla="val 16896"/>
              <a:gd name="adj2" fmla="val -132457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Rectangular Callout 18"/>
          <p:cNvSpPr/>
          <p:nvPr/>
        </p:nvSpPr>
        <p:spPr>
          <a:xfrm>
            <a:off x="4332514" y="2990985"/>
            <a:ext cx="2719131" cy="336269"/>
          </a:xfrm>
          <a:prstGeom prst="wedgeRectCallout">
            <a:avLst>
              <a:gd name="adj1" fmla="val 15248"/>
              <a:gd name="adj2" fmla="val -88025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333913" y="3050255"/>
            <a:ext cx="271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P(Horror(M.)=</a:t>
            </a:r>
            <a:r>
              <a:rPr lang="en-US" sz="1400" dirty="0">
                <a:latin typeface="+mn-lt"/>
              </a:rPr>
              <a:t>F</a:t>
            </a:r>
            <a:r>
              <a:rPr lang="en-US" sz="1400" dirty="0" smtClean="0">
                <a:latin typeface="+mn-lt"/>
              </a:rPr>
              <a:t>|...) = 1 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24262"/>
              </p:ext>
            </p:extLst>
          </p:nvPr>
        </p:nvGraphicFramePr>
        <p:xfrm>
          <a:off x="294342" y="3771951"/>
          <a:ext cx="7851363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195"/>
                <a:gridCol w="1380954"/>
                <a:gridCol w="1380954"/>
                <a:gridCol w="825798"/>
                <a:gridCol w="1929508"/>
                <a:gridCol w="1380954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(P</a:t>
                      </a:r>
                      <a:r>
                        <a:rPr lang="en-US" baseline="-25000" dirty="0" smtClean="0"/>
                        <a:t>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1x1/2x1 = 1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1x1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2x1 = 1/2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82901" y="1101286"/>
            <a:ext cx="211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P(Action(M.)=T) = 1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4055962" y="1042016"/>
            <a:ext cx="2143823" cy="336269"/>
          </a:xfrm>
          <a:prstGeom prst="wedgeRectCallout">
            <a:avLst>
              <a:gd name="adj1" fmla="val 4808"/>
              <a:gd name="adj2" fmla="val 91925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22730" y="5199530"/>
            <a:ext cx="8077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Total Log-likelihood Score for Table = -1.38</a:t>
            </a:r>
          </a:p>
        </p:txBody>
      </p:sp>
    </p:spTree>
    <p:extLst>
      <p:ext uri="{BB962C8B-B14F-4D97-AF65-F5344CB8AC3E}">
        <p14:creationId xmlns:p14="http://schemas.microsoft.com/office/powerpoint/2010/main" val="261051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Relational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6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13919"/>
            <a:ext cx="8255000" cy="1372872"/>
          </a:xfrm>
        </p:spPr>
        <p:txBody>
          <a:bodyPr/>
          <a:lstStyle/>
          <a:p>
            <a:r>
              <a:rPr lang="en-US" dirty="0" smtClean="0"/>
              <a:t>Wanted: a likelihood score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9992" y="2027669"/>
            <a:ext cx="4292600" cy="2731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Problems</a:t>
            </a:r>
          </a:p>
          <a:p>
            <a:r>
              <a:rPr lang="en-US" sz="2800" dirty="0" smtClean="0"/>
              <a:t>Multiple Tables.</a:t>
            </a:r>
          </a:p>
          <a:p>
            <a:r>
              <a:rPr lang="en-US" sz="2800" dirty="0" smtClean="0"/>
              <a:t>Dependent data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30100"/>
            <a:ext cx="909071" cy="9715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3" y="4158292"/>
            <a:ext cx="39468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Log-Likelihood, e.g. -3.5</a:t>
            </a:r>
            <a:endParaRPr lang="en-US" sz="2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9752" y="2286084"/>
            <a:ext cx="16730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Bayesian  Network</a:t>
            </a:r>
            <a:endParaRPr lang="en-US" sz="28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210112" y="3401642"/>
            <a:ext cx="1593911" cy="756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7" idx="0"/>
          </p:cNvCxnSpPr>
          <p:nvPr/>
        </p:nvCxnSpPr>
        <p:spPr>
          <a:xfrm flipH="1">
            <a:off x="3161026" y="3240191"/>
            <a:ext cx="15245" cy="918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1926044"/>
            <a:ext cx="1514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database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475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3432</TotalTime>
  <Words>1662</Words>
  <Application>Microsoft Macintosh PowerPoint</Application>
  <PresentationFormat>On-screen Show (4:3)</PresentationFormat>
  <Paragraphs>357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BasicPresentation</vt:lpstr>
      <vt:lpstr>General Graphical Model Learning Schema</vt:lpstr>
      <vt:lpstr>Parameter Learning</vt:lpstr>
      <vt:lpstr>Overview: Upgrading Parameter Learning</vt:lpstr>
      <vt:lpstr>Likelihood Function for IID Data</vt:lpstr>
      <vt:lpstr>Score-based Learning for IID data</vt:lpstr>
      <vt:lpstr>The Bayes Net Likelihood Function for IID data</vt:lpstr>
      <vt:lpstr>IID Example</vt:lpstr>
      <vt:lpstr>Likelihood Function for Relational Data</vt:lpstr>
      <vt:lpstr>Wanted: a likelihood score for relational data</vt:lpstr>
      <vt:lpstr>The Random Selection Likelihood Score</vt:lpstr>
      <vt:lpstr>Example</vt:lpstr>
      <vt:lpstr>Observed Frequencies Maximize Random Selection Likelihood</vt:lpstr>
      <vt:lpstr>Computing Maximum Likelihood Parameter Values</vt:lpstr>
      <vt:lpstr>Computing Relational Frequencies</vt:lpstr>
      <vt:lpstr>Single Relation Case</vt:lpstr>
      <vt:lpstr>The Möbius Extension Theorem for negated relations</vt:lpstr>
      <vt:lpstr>The Fast Inverse Möbius Transform</vt:lpstr>
      <vt:lpstr>Parameter Learning Time</vt:lpstr>
      <vt:lpstr>Using Presence and Absence of Relationships</vt:lpstr>
      <vt:lpstr>Summary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224</cp:revision>
  <dcterms:created xsi:type="dcterms:W3CDTF">2011-12-30T19:23:42Z</dcterms:created>
  <dcterms:modified xsi:type="dcterms:W3CDTF">2016-09-23T07:55:27Z</dcterms:modified>
</cp:coreProperties>
</file>