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93" r:id="rId2"/>
    <p:sldId id="273" r:id="rId3"/>
    <p:sldId id="287" r:id="rId4"/>
    <p:sldId id="274" r:id="rId5"/>
    <p:sldId id="289" r:id="rId6"/>
    <p:sldId id="283" r:id="rId7"/>
    <p:sldId id="290" r:id="rId8"/>
    <p:sldId id="284" r:id="rId9"/>
    <p:sldId id="294" r:id="rId10"/>
    <p:sldId id="285" r:id="rId11"/>
    <p:sldId id="276" r:id="rId12"/>
    <p:sldId id="278" r:id="rId13"/>
    <p:sldId id="291" r:id="rId14"/>
    <p:sldId id="29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93"/>
            <p14:sldId id="273"/>
          </p14:sldIdLst>
        </p14:section>
        <p14:section name="Upgrading  Learners" id="{4826D6BD-769A-CA4B-A8E0-F5BB8904D4B2}">
          <p14:sldIdLst>
            <p14:sldId id="287"/>
            <p14:sldId id="274"/>
          </p14:sldIdLst>
        </p14:section>
        <p14:section name="Structure Learning Demo" id="{9E4E7051-A2EB-3541-80D0-452E4CA8A486}">
          <p14:sldIdLst>
            <p14:sldId id="289"/>
            <p14:sldId id="283"/>
            <p14:sldId id="290"/>
            <p14:sldId id="284"/>
            <p14:sldId id="29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432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add </a:t>
            </a:r>
            <a:r>
              <a:rPr lang="en-US" dirty="0" err="1" smtClean="0"/>
              <a:t>starai</a:t>
            </a:r>
            <a:r>
              <a:rPr lang="en-US" dirty="0" smtClean="0"/>
              <a:t> citation</a:t>
            </a:r>
          </a:p>
          <a:p>
            <a:r>
              <a:rPr lang="en-US" dirty="0" err="1" smtClean="0"/>
              <a:t>ugrading</a:t>
            </a:r>
            <a:r>
              <a:rPr lang="en-US" dirty="0" smtClean="0"/>
              <a:t> </a:t>
            </a:r>
            <a:r>
              <a:rPr lang="en-US" dirty="0"/>
              <a:t>objective function</a:t>
            </a:r>
            <a:r>
              <a:rPr lang="en-US" baseline="0" dirty="0"/>
              <a:t> is discussed in </a:t>
            </a:r>
            <a:r>
              <a:rPr lang="en-US" baseline="0" dirty="0" err="1"/>
              <a:t>starai</a:t>
            </a:r>
            <a:r>
              <a:rPr lang="en-US" baseline="0" dirty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  <a:r>
              <a:rPr lang="en-US" baseline="0" dirty="0" smtClean="0"/>
              <a:t> result: </a:t>
            </a:r>
            <a:r>
              <a:rPr lang="en-US" dirty="0" smtClean="0"/>
              <a:t>Preserves mode</a:t>
            </a:r>
            <a:r>
              <a:rPr lang="en-US" baseline="0" dirty="0" smtClean="0"/>
              <a:t>l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count(*) as count, Action, Drama, Horror FROM IMDB_1R.Movie group by Action, Drama, Horror;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insert</a:t>
            </a:r>
            <a:r>
              <a:rPr lang="en-US" baseline="0" dirty="0" smtClean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compute contingency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</a:t>
            </a:r>
            <a:r>
              <a:rPr lang="en-US" dirty="0" smtClean="0"/>
              <a:t>LAJ</a:t>
            </a:r>
            <a:r>
              <a:rPr lang="en-US" baseline="0" dirty="0" smtClean="0"/>
              <a:t> </a:t>
            </a:r>
            <a:r>
              <a:rPr lang="en-US" baseline="0" dirty="0" smtClean="0"/>
              <a:t>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10164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tables</a:t>
            </a:r>
          </a:p>
        </p:txBody>
      </p:sp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48734"/>
              </p:ext>
            </p:extLst>
          </p:nvPr>
        </p:nvGraphicFramePr>
        <p:xfrm>
          <a:off x="173294" y="1592163"/>
          <a:ext cx="8796909" cy="306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51154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</a:t>
                      </a:r>
                      <a:r>
                        <a:rPr lang="en-US" sz="2200" u="none" strike="noStrike" dirty="0" smtClean="0">
                          <a:effectLst/>
                        </a:rPr>
                        <a:t>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14261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Learn-and-Join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</a:t>
            </a:r>
            <a:r>
              <a:rPr lang="en-US" sz="2800" dirty="0" smtClean="0"/>
              <a:t>algorithm </a:t>
            </a:r>
            <a:r>
              <a:rPr lang="en-US" sz="2800" dirty="0"/>
              <a:t>is consistent for relational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Learn </a:t>
            </a:r>
            <a:r>
              <a:rPr lang="en-US" dirty="0" smtClean="0"/>
              <a:t>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9819"/>
          </a:xfrm>
        </p:spPr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948495"/>
            <a:ext cx="7772400" cy="4572000"/>
          </a:xfrm>
        </p:spPr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</a:t>
            </a:r>
            <a:r>
              <a:rPr lang="en-US" sz="2800" smtClean="0"/>
              <a:t>network learner</a:t>
            </a:r>
            <a:endParaRPr lang="en-US" sz="2800" dirty="0" smtClean="0"/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70" y="6229074"/>
            <a:ext cx="8225029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</a:t>
            </a:r>
          </a:p>
          <a:p>
            <a:r>
              <a:rPr lang="en-US" dirty="0"/>
              <a:t>Friedman, N.; </a:t>
            </a:r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Pfeffer</a:t>
            </a:r>
            <a:r>
              <a:rPr lang="en-US" dirty="0"/>
              <a:t>, A. (1999), Learning probabilistic relational models, </a:t>
            </a:r>
            <a:r>
              <a:rPr lang="en-US" i="1" dirty="0"/>
              <a:t>in 'IJCAI', pp. 1300--1309.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152957" y="2309688"/>
            <a:ext cx="4949847" cy="3276076"/>
            <a:chOff x="1729677" y="2829276"/>
            <a:chExt cx="4949847" cy="3276076"/>
          </a:xfrm>
        </p:grpSpPr>
        <p:grpSp>
          <p:nvGrpSpPr>
            <p:cNvPr id="8" name="Group 7"/>
            <p:cNvGrpSpPr/>
            <p:nvPr/>
          </p:nvGrpSpPr>
          <p:grpSpPr>
            <a:xfrm>
              <a:off x="1729677" y="5459021"/>
              <a:ext cx="1190625" cy="646331"/>
              <a:chOff x="1209675" y="3157667"/>
              <a:chExt cx="1190625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83381" y="5459021"/>
              <a:ext cx="1206500" cy="646331"/>
              <a:chOff x="3543300" y="3157667"/>
              <a:chExt cx="1206500" cy="646331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5941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43300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69095" y="5459021"/>
              <a:ext cx="1010429" cy="646331"/>
              <a:chOff x="5765800" y="3157667"/>
              <a:chExt cx="1358900" cy="64633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16600" y="3233868"/>
                <a:ext cx="13081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 U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65800" y="3157667"/>
                <a:ext cx="13589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655" y="4227095"/>
              <a:ext cx="1799828" cy="646331"/>
              <a:chOff x="2336800" y="1587499"/>
              <a:chExt cx="1799828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ActsIn</a:t>
                </a:r>
                <a:r>
                  <a:rPr lang="en-US" dirty="0" smtClean="0"/>
                  <a:t>(A,M)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673519" y="4303296"/>
              <a:ext cx="1799828" cy="646331"/>
              <a:chOff x="2336800" y="1587499"/>
              <a:chExt cx="1799828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HasRated</a:t>
                </a:r>
                <a:r>
                  <a:rPr lang="en-US" dirty="0" smtClean="0"/>
                  <a:t>(U,M)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17404" y="2829276"/>
              <a:ext cx="1750814" cy="937569"/>
              <a:chOff x="4470400" y="2603499"/>
              <a:chExt cx="1750814" cy="93756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472186" y="2730501"/>
                <a:ext cx="1749028" cy="6463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ActsIn</a:t>
                </a:r>
                <a:r>
                  <a:rPr lang="en-US" dirty="0" smtClean="0"/>
                  <a:t>(A,M), </a:t>
                </a:r>
                <a:r>
                  <a:rPr lang="en-US" dirty="0" err="1" smtClean="0"/>
                  <a:t>HasRated</a:t>
                </a:r>
                <a:r>
                  <a:rPr lang="en-US" dirty="0" smtClean="0"/>
                  <a:t>(U,M)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70400" y="2603499"/>
                <a:ext cx="1638300" cy="93756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>
              <a:stCxn id="31" idx="0"/>
              <a:endCxn id="25" idx="4"/>
            </p:cNvCxnSpPr>
            <p:nvPr/>
          </p:nvCxnSpPr>
          <p:spPr>
            <a:xfrm flipV="1">
              <a:off x="2307527" y="4873426"/>
              <a:ext cx="798278" cy="5855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9" idx="0"/>
              <a:endCxn id="23" idx="4"/>
            </p:cNvCxnSpPr>
            <p:nvPr/>
          </p:nvCxnSpPr>
          <p:spPr>
            <a:xfrm flipV="1">
              <a:off x="4061231" y="4949627"/>
              <a:ext cx="1431438" cy="509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7" idx="0"/>
              <a:endCxn id="23" idx="4"/>
            </p:cNvCxnSpPr>
            <p:nvPr/>
          </p:nvCxnSpPr>
          <p:spPr>
            <a:xfrm flipH="1" flipV="1">
              <a:off x="5492669" y="4949627"/>
              <a:ext cx="681641" cy="5093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167256" y="4873426"/>
              <a:ext cx="838463" cy="5855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5" idx="0"/>
              <a:endCxn id="21" idx="4"/>
            </p:cNvCxnSpPr>
            <p:nvPr/>
          </p:nvCxnSpPr>
          <p:spPr>
            <a:xfrm flipV="1">
              <a:off x="3105805" y="3766845"/>
              <a:ext cx="1030749" cy="46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0"/>
            </p:cNvCxnSpPr>
            <p:nvPr/>
          </p:nvCxnSpPr>
          <p:spPr>
            <a:xfrm flipH="1" flipV="1">
              <a:off x="4086483" y="3785023"/>
              <a:ext cx="1406186" cy="518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1232942"/>
              </p:ext>
            </p:extLst>
          </p:nvPr>
        </p:nvGraphicFramePr>
        <p:xfrm>
          <a:off x="547511" y="2326639"/>
          <a:ext cx="7772400" cy="175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150"/>
            <a:ext cx="7772400" cy="1143000"/>
          </a:xfrm>
        </p:spPr>
        <p:txBody>
          <a:bodyPr/>
          <a:lstStyle/>
          <a:p>
            <a:r>
              <a:rPr lang="en-US"/>
              <a:t>Contingency Table for Users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21267707"/>
              </p:ext>
            </p:extLst>
          </p:nvPr>
        </p:nvGraphicFramePr>
        <p:xfrm>
          <a:off x="3437554" y="1417638"/>
          <a:ext cx="23975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5"/>
                <a:gridCol w="880787"/>
                <a:gridCol w="4688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COUNT(*)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8" y="274638"/>
            <a:ext cx="8402162" cy="798336"/>
          </a:xfrm>
        </p:spPr>
        <p:txBody>
          <a:bodyPr/>
          <a:lstStyle/>
          <a:p>
            <a:r>
              <a:rPr lang="en-US" dirty="0"/>
              <a:t>Contingency Table for </a:t>
            </a:r>
            <a:r>
              <a:rPr lang="en-US" dirty="0" smtClean="0"/>
              <a:t>Users +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6957319"/>
              </p:ext>
            </p:extLst>
          </p:nvPr>
        </p:nvGraphicFramePr>
        <p:xfrm>
          <a:off x="914399" y="1305466"/>
          <a:ext cx="7772401" cy="45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0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HasRated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154580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788983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175924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440563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186251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95" y="5987534"/>
            <a:ext cx="730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full CT table </a:t>
            </a: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42 rows</a:t>
            </a:r>
          </a:p>
        </p:txBody>
      </p:sp>
    </p:spTree>
    <p:extLst>
      <p:ext uri="{BB962C8B-B14F-4D97-AF65-F5344CB8AC3E}">
        <p14:creationId xmlns:p14="http://schemas.microsoft.com/office/powerpoint/2010/main" val="257729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666</TotalTime>
  <Words>1120</Words>
  <Application>Microsoft Macintosh PowerPoint</Application>
  <PresentationFormat>On-screen Show (4:3)</PresentationFormat>
  <Paragraphs>369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BasicPresentation</vt:lpstr>
      <vt:lpstr>General Graphical Model Learning Schema</vt:lpstr>
      <vt:lpstr>Structure Learning</vt:lpstr>
      <vt:lpstr>Upgrading IID Bayesian Network Learners</vt:lpstr>
      <vt:lpstr>Learning a Bayesian Multi-Net</vt:lpstr>
      <vt:lpstr>Contingency Table for Movies</vt:lpstr>
      <vt:lpstr>Learning a DAG for Movies</vt:lpstr>
      <vt:lpstr>Contingency Table for Users</vt:lpstr>
      <vt:lpstr>Learning a DAG for Users</vt:lpstr>
      <vt:lpstr>Contingency Table for Users + Movies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144</cp:revision>
  <dcterms:created xsi:type="dcterms:W3CDTF">2011-12-30T19:23:42Z</dcterms:created>
  <dcterms:modified xsi:type="dcterms:W3CDTF">2016-09-23T07:58:30Z</dcterms:modified>
</cp:coreProperties>
</file>