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9" r:id="rId2"/>
    <p:sldId id="260" r:id="rId3"/>
    <p:sldId id="257" r:id="rId4"/>
    <p:sldId id="258" r:id="rId5"/>
    <p:sldId id="296" r:id="rId6"/>
    <p:sldId id="263" r:id="rId7"/>
    <p:sldId id="297" r:id="rId8"/>
    <p:sldId id="298" r:id="rId9"/>
    <p:sldId id="288" r:id="rId10"/>
    <p:sldId id="267" r:id="rId11"/>
    <p:sldId id="268" r:id="rId12"/>
    <p:sldId id="264" r:id="rId13"/>
    <p:sldId id="272" r:id="rId14"/>
    <p:sldId id="289" r:id="rId15"/>
    <p:sldId id="276" r:id="rId16"/>
    <p:sldId id="299" r:id="rId17"/>
    <p:sldId id="278" r:id="rId18"/>
    <p:sldId id="279" r:id="rId19"/>
    <p:sldId id="269" r:id="rId20"/>
    <p:sldId id="300" r:id="rId21"/>
    <p:sldId id="295" r:id="rId22"/>
    <p:sldId id="280" r:id="rId23"/>
    <p:sldId id="285" r:id="rId24"/>
    <p:sldId id="27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56" userDrawn="1">
          <p15:clr>
            <a:srgbClr val="A4A3A4"/>
          </p15:clr>
        </p15:guide>
        <p15:guide id="2" pos="438" userDrawn="1">
          <p15:clr>
            <a:srgbClr val="A4A3A4"/>
          </p15:clr>
        </p15:guide>
        <p15:guide id="3" pos="3840" userDrawn="1">
          <p15:clr>
            <a:srgbClr val="A4A3A4"/>
          </p15:clr>
        </p15:guide>
        <p15:guide id="4" pos="7242" userDrawn="1">
          <p15:clr>
            <a:srgbClr val="A4A3A4"/>
          </p15:clr>
        </p15:guide>
        <p15:guide id="5" orient="horz" pos="1752" userDrawn="1">
          <p15:clr>
            <a:srgbClr val="A4A3A4"/>
          </p15:clr>
        </p15:guide>
        <p15:guide id="6" orient="horz" pos="3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4D39"/>
    <a:srgbClr val="CB7D40"/>
    <a:srgbClr val="6F8683"/>
    <a:srgbClr val="7D755D"/>
    <a:srgbClr val="E6B875"/>
    <a:srgbClr val="A29266"/>
    <a:srgbClr val="A5A5A5"/>
    <a:srgbClr val="CABB8F"/>
    <a:srgbClr val="D7DBDC"/>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58"/>
      </p:cViewPr>
      <p:guideLst>
        <p:guide orient="horz" pos="4156"/>
        <p:guide pos="438"/>
        <p:guide pos="3840"/>
        <p:guide pos="7242"/>
        <p:guide orient="horz" pos="1752"/>
        <p:guide orient="horz" pos="300"/>
      </p:guideLst>
    </p:cSldViewPr>
  </p:slideViewPr>
  <p:notesTextViewPr>
    <p:cViewPr>
      <p:scale>
        <a:sx n="1" d="1"/>
        <a:sy n="1" d="1"/>
      </p:scale>
      <p:origin x="0" y="0"/>
    </p:cViewPr>
  </p:notesTextViewPr>
  <p:sorterViewPr>
    <p:cViewPr>
      <p:scale>
        <a:sx n="100" d="100"/>
        <a:sy n="100" d="100"/>
      </p:scale>
      <p:origin x="0" y="-41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D40C3-5343-42A2-B3A2-C1A719B72164}" type="datetimeFigureOut">
              <a:rPr lang="zh-CN" altLang="en-US" smtClean="0"/>
              <a:t>2023/9/6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106F6-B681-49F5-9246-1FCF63B022CD}" type="slidenum">
              <a:rPr lang="zh-CN" altLang="en-US" smtClean="0"/>
              <a:t>‹#›</a:t>
            </a:fld>
            <a:endParaRPr lang="zh-CN" altLang="en-US"/>
          </a:p>
        </p:txBody>
      </p:sp>
    </p:spTree>
    <p:extLst>
      <p:ext uri="{BB962C8B-B14F-4D97-AF65-F5344CB8AC3E}">
        <p14:creationId xmlns:p14="http://schemas.microsoft.com/office/powerpoint/2010/main" val="191933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341216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257474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77322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368883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3705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32114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57946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409692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84988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2693101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0085FD-9353-4447-AAD8-430C140DCD65}" type="datetimeFigureOut">
              <a:rPr lang="zh-CN" altLang="en-US" smtClean="0"/>
              <a:t>2023/9/6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395121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DFDFD"/>
            </a:gs>
            <a:gs pos="100000">
              <a:schemeClr val="bg1">
                <a:lumMod val="95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085FD-9353-4447-AAD8-430C140DCD65}" type="datetimeFigureOut">
              <a:rPr lang="zh-CN" altLang="en-US" smtClean="0"/>
              <a:t>2023/9/6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FC908-8B1D-4711-8EB1-141F4F0378CF}" type="slidenum">
              <a:rPr lang="zh-CN" altLang="en-US" smtClean="0"/>
              <a:t>‹#›</a:t>
            </a:fld>
            <a:endParaRPr lang="zh-CN" altLang="en-US"/>
          </a:p>
        </p:txBody>
      </p:sp>
    </p:spTree>
    <p:extLst>
      <p:ext uri="{BB962C8B-B14F-4D97-AF65-F5344CB8AC3E}">
        <p14:creationId xmlns:p14="http://schemas.microsoft.com/office/powerpoint/2010/main" val="349874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579616" y="913758"/>
            <a:ext cx="3119085" cy="2006486"/>
            <a:chOff x="1968283" y="808132"/>
            <a:chExt cx="3119085" cy="2006486"/>
          </a:xfrm>
        </p:grpSpPr>
        <p:sp>
          <p:nvSpPr>
            <p:cNvPr id="44" name="矩形 43"/>
            <p:cNvSpPr/>
            <p:nvPr/>
          </p:nvSpPr>
          <p:spPr>
            <a:xfrm rot="2656728">
              <a:off x="2916744" y="1773523"/>
              <a:ext cx="2170624" cy="1041095"/>
            </a:xfrm>
            <a:prstGeom prst="rect">
              <a:avLst/>
            </a:prstGeom>
            <a:gradFill flip="none" rotWithShape="1">
              <a:gsLst>
                <a:gs pos="0">
                  <a:srgbClr val="FDFDFD">
                    <a:alpha val="6000"/>
                  </a:srgbClr>
                </a:gs>
                <a:gs pos="100000">
                  <a:srgbClr val="D7DBDC"/>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1968283" y="808132"/>
              <a:ext cx="1499223" cy="1348030"/>
              <a:chOff x="2525103" y="467671"/>
              <a:chExt cx="2203995" cy="1981727"/>
            </a:xfrm>
          </p:grpSpPr>
          <p:grpSp>
            <p:nvGrpSpPr>
              <p:cNvPr id="27" name="组合 26"/>
              <p:cNvGrpSpPr/>
              <p:nvPr/>
            </p:nvGrpSpPr>
            <p:grpSpPr>
              <a:xfrm>
                <a:off x="2525103" y="467671"/>
                <a:ext cx="730654" cy="730654"/>
                <a:chOff x="2544981" y="467671"/>
                <a:chExt cx="730654" cy="730654"/>
              </a:xfrm>
            </p:grpSpPr>
            <p:sp>
              <p:nvSpPr>
                <p:cNvPr id="25" name="任意多边形 24"/>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rot="18900000">
                <a:off x="2920247" y="618994"/>
                <a:ext cx="730654" cy="730654"/>
                <a:chOff x="2544981" y="467671"/>
                <a:chExt cx="730654" cy="730654"/>
              </a:xfrm>
            </p:grpSpPr>
            <p:sp>
              <p:nvSpPr>
                <p:cNvPr id="29" name="任意多边形 28"/>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rot="13500000">
                <a:off x="3457473" y="1149242"/>
                <a:ext cx="730654" cy="730654"/>
                <a:chOff x="2544981" y="467671"/>
                <a:chExt cx="730654" cy="730654"/>
              </a:xfrm>
            </p:grpSpPr>
            <p:sp>
              <p:nvSpPr>
                <p:cNvPr id="32" name="任意多边形 31"/>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rot="2700000">
                <a:off x="3458171" y="1172778"/>
                <a:ext cx="730654" cy="730654"/>
                <a:chOff x="2544981" y="467671"/>
                <a:chExt cx="730654" cy="730654"/>
              </a:xfrm>
            </p:grpSpPr>
            <p:sp>
              <p:nvSpPr>
                <p:cNvPr id="35" name="任意多边形 34"/>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rot="2700000">
                <a:off x="3992510" y="624829"/>
                <a:ext cx="730654" cy="730654"/>
                <a:chOff x="2544981" y="467671"/>
                <a:chExt cx="730654" cy="730654"/>
              </a:xfrm>
            </p:grpSpPr>
            <p:sp>
              <p:nvSpPr>
                <p:cNvPr id="38" name="任意多边形 37"/>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rot="8100000">
                <a:off x="3984389" y="1704690"/>
                <a:ext cx="744709" cy="744708"/>
                <a:chOff x="2544981" y="453616"/>
                <a:chExt cx="744709" cy="744708"/>
              </a:xfrm>
            </p:grpSpPr>
            <p:sp>
              <p:nvSpPr>
                <p:cNvPr id="41" name="任意多边形 40"/>
                <p:cNvSpPr/>
                <p:nvPr/>
              </p:nvSpPr>
              <p:spPr>
                <a:xfrm flipH="1">
                  <a:off x="2924363" y="453616"/>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20" name="组合 19"/>
          <p:cNvGrpSpPr/>
          <p:nvPr/>
        </p:nvGrpSpPr>
        <p:grpSpPr>
          <a:xfrm>
            <a:off x="1244159" y="2701583"/>
            <a:ext cx="3327841" cy="3002757"/>
            <a:chOff x="896918" y="1509391"/>
            <a:chExt cx="4502551" cy="4062714"/>
          </a:xfrm>
          <a:effectLst>
            <a:outerShdw blurRad="50800" dist="38100" dir="2700000" algn="tl" rotWithShape="0">
              <a:prstClr val="black">
                <a:alpha val="40000"/>
              </a:prstClr>
            </a:outerShdw>
          </a:effectLst>
        </p:grpSpPr>
        <p:sp>
          <p:nvSpPr>
            <p:cNvPr id="4" name="矩形 3"/>
            <p:cNvSpPr/>
            <p:nvPr/>
          </p:nvSpPr>
          <p:spPr>
            <a:xfrm>
              <a:off x="896918" y="150939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65961" y="150939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35004" y="150939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404047" y="150939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96918" y="2562687"/>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65961" y="2562687"/>
              <a:ext cx="995422" cy="902826"/>
            </a:xfrm>
            <a:prstGeom prst="rect">
              <a:avLst/>
            </a:pr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35004" y="2562687"/>
              <a:ext cx="995422" cy="902826"/>
            </a:xfrm>
            <a:prstGeom prst="rect">
              <a:avLst/>
            </a:prstGeom>
            <a:solidFill>
              <a:srgbClr val="6F8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4047" y="2562687"/>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6918" y="3615983"/>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065961" y="3615983"/>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235004" y="3615983"/>
              <a:ext cx="995422" cy="902826"/>
            </a:xfrm>
            <a:prstGeom prst="rect">
              <a:avLst/>
            </a:prstGeom>
            <a:solidFill>
              <a:srgbClr val="7D7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404047" y="3615983"/>
              <a:ext cx="995422" cy="902826"/>
            </a:xfrm>
            <a:prstGeom prst="rect">
              <a:avLst/>
            </a:pr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96918" y="4669279"/>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65961" y="4669279"/>
              <a:ext cx="995422" cy="902826"/>
            </a:xfrm>
            <a:prstGeom prst="rect">
              <a:avLst/>
            </a:pr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35004" y="4669279"/>
              <a:ext cx="995422" cy="902826"/>
            </a:xfrm>
            <a:prstGeom prst="rect">
              <a:avLst/>
            </a:prstGeom>
            <a:solidFill>
              <a:srgbClr val="6F8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04047" y="4669279"/>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76406" y="2527391"/>
            <a:ext cx="3262432" cy="1015663"/>
          </a:xfrm>
          <a:prstGeom prst="rect">
            <a:avLst/>
          </a:prstGeom>
          <a:noFill/>
        </p:spPr>
        <p:txBody>
          <a:bodyPr wrap="none" rtlCol="0">
            <a:spAutoFit/>
          </a:bodyPr>
          <a:lstStyle/>
          <a:p>
            <a:r>
              <a:rPr lang="zh-CN" altLang="en-US" sz="6000" dirty="0">
                <a:latin typeface="黑体" panose="02010609060101010101" pitchFamily="49" charset="-122"/>
                <a:ea typeface="黑体" panose="02010609060101010101" pitchFamily="49" charset="-122"/>
              </a:rPr>
              <a:t>教室调度</a:t>
            </a:r>
          </a:p>
        </p:txBody>
      </p:sp>
      <p:sp>
        <p:nvSpPr>
          <p:cNvPr id="46" name="文本框 45"/>
          <p:cNvSpPr txBox="1"/>
          <p:nvPr/>
        </p:nvSpPr>
        <p:spPr>
          <a:xfrm>
            <a:off x="8020052" y="3639523"/>
            <a:ext cx="1811714" cy="1015663"/>
          </a:xfrm>
          <a:prstGeom prst="rect">
            <a:avLst/>
          </a:prstGeom>
          <a:noFill/>
        </p:spPr>
        <p:txBody>
          <a:bodyPr wrap="none" rtlCol="0">
            <a:spAutoFit/>
          </a:bodyPr>
          <a:lstStyle/>
          <a:p>
            <a:r>
              <a:rPr lang="en-US" altLang="zh-CN" sz="2000" dirty="0">
                <a:solidFill>
                  <a:schemeClr val="bg1">
                    <a:lumMod val="50000"/>
                  </a:schemeClr>
                </a:solidFill>
                <a:latin typeface="华文仿宋" panose="02010600040101010101" pitchFamily="2" charset="-122"/>
                <a:ea typeface="华文仿宋" panose="02010600040101010101" pitchFamily="2" charset="-122"/>
              </a:rPr>
              <a:t>202122202214</a:t>
            </a:r>
          </a:p>
          <a:p>
            <a:r>
              <a:rPr lang="zh-CN" altLang="en-US" sz="2000" dirty="0">
                <a:solidFill>
                  <a:schemeClr val="bg1">
                    <a:lumMod val="50000"/>
                  </a:schemeClr>
                </a:solidFill>
                <a:latin typeface="华文仿宋" panose="02010600040101010101" pitchFamily="2" charset="-122"/>
                <a:ea typeface="华文仿宋" panose="02010600040101010101" pitchFamily="2" charset="-122"/>
              </a:rPr>
              <a:t>马贵亮</a:t>
            </a:r>
            <a:endParaRPr lang="en-US" altLang="zh-CN" sz="2000" dirty="0">
              <a:solidFill>
                <a:schemeClr val="bg1">
                  <a:lumMod val="50000"/>
                </a:schemeClr>
              </a:solidFill>
              <a:latin typeface="华文仿宋" panose="02010600040101010101" pitchFamily="2" charset="-122"/>
              <a:ea typeface="华文仿宋" panose="02010600040101010101" pitchFamily="2" charset="-122"/>
            </a:endParaRPr>
          </a:p>
          <a:p>
            <a:r>
              <a:rPr lang="en-US" altLang="zh-CN" sz="2000" dirty="0">
                <a:solidFill>
                  <a:schemeClr val="bg1">
                    <a:lumMod val="50000"/>
                  </a:schemeClr>
                </a:solidFill>
                <a:latin typeface="华文仿宋" panose="02010600040101010101" pitchFamily="2" charset="-122"/>
                <a:ea typeface="华文仿宋" panose="02010600040101010101" pitchFamily="2" charset="-122"/>
              </a:rPr>
              <a:t>2021</a:t>
            </a:r>
            <a:r>
              <a:rPr lang="zh-CN" altLang="en-US" sz="2000" dirty="0">
                <a:solidFill>
                  <a:schemeClr val="bg1">
                    <a:lumMod val="50000"/>
                  </a:schemeClr>
                </a:solidFill>
                <a:latin typeface="华文仿宋" panose="02010600040101010101" pitchFamily="2" charset="-122"/>
                <a:ea typeface="华文仿宋" panose="02010600040101010101" pitchFamily="2" charset="-122"/>
              </a:rPr>
              <a:t>级软件</a:t>
            </a:r>
            <a:r>
              <a:rPr lang="en-US" altLang="zh-CN" sz="2000" dirty="0">
                <a:solidFill>
                  <a:schemeClr val="bg1">
                    <a:lumMod val="50000"/>
                  </a:schemeClr>
                </a:solidFill>
                <a:latin typeface="华文仿宋" panose="02010600040101010101" pitchFamily="2" charset="-122"/>
                <a:ea typeface="华文仿宋" panose="02010600040101010101" pitchFamily="2" charset="-122"/>
              </a:rPr>
              <a:t>5</a:t>
            </a:r>
            <a:r>
              <a:rPr lang="zh-CN" altLang="en-US" sz="2000" dirty="0">
                <a:solidFill>
                  <a:schemeClr val="bg1">
                    <a:lumMod val="50000"/>
                  </a:schemeClr>
                </a:solidFill>
                <a:latin typeface="华文仿宋" panose="02010600040101010101" pitchFamily="2" charset="-122"/>
                <a:ea typeface="华文仿宋" panose="02010600040101010101" pitchFamily="2" charset="-122"/>
              </a:rPr>
              <a:t>班</a:t>
            </a:r>
          </a:p>
        </p:txBody>
      </p:sp>
    </p:spTree>
    <p:extLst>
      <p:ext uri="{BB962C8B-B14F-4D97-AF65-F5344CB8AC3E}">
        <p14:creationId xmlns:p14="http://schemas.microsoft.com/office/powerpoint/2010/main" val="233530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41" name="组合 40"/>
            <p:cNvGrpSpPr/>
            <p:nvPr/>
          </p:nvGrpSpPr>
          <p:grpSpPr>
            <a:xfrm flipV="1">
              <a:off x="2218037" y="6272597"/>
              <a:ext cx="1341734" cy="213582"/>
              <a:chOff x="2218037" y="5369771"/>
              <a:chExt cx="5671594" cy="902826"/>
            </a:xfrm>
          </p:grpSpPr>
          <p:sp>
            <p:nvSpPr>
              <p:cNvPr id="48" name="矩形 47"/>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flipV="1">
              <a:off x="3610482" y="6272597"/>
              <a:ext cx="1341734" cy="213582"/>
              <a:chOff x="2218037" y="5369771"/>
              <a:chExt cx="5671594" cy="902826"/>
            </a:xfrm>
          </p:grpSpPr>
          <p:sp>
            <p:nvSpPr>
              <p:cNvPr id="43" name="矩形 42"/>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8" name="文本框 97"/>
          <p:cNvSpPr txBox="1"/>
          <p:nvPr/>
        </p:nvSpPr>
        <p:spPr>
          <a:xfrm>
            <a:off x="670138" y="375131"/>
            <a:ext cx="2800767"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数据库设计 </a:t>
            </a:r>
            <a:r>
              <a:rPr lang="en-US" altLang="zh-CN" sz="2400" dirty="0">
                <a:latin typeface="黑体" panose="02010609060101010101" pitchFamily="49" charset="-122"/>
                <a:ea typeface="黑体" panose="02010609060101010101" pitchFamily="49" charset="-122"/>
              </a:rPr>
              <a:t>ER</a:t>
            </a:r>
            <a:r>
              <a:rPr lang="zh-CN" altLang="en-US" sz="2400" dirty="0">
                <a:latin typeface="黑体" panose="02010609060101010101" pitchFamily="49" charset="-122"/>
                <a:ea typeface="黑体" panose="02010609060101010101" pitchFamily="49" charset="-122"/>
              </a:rPr>
              <a:t>模型</a:t>
            </a:r>
          </a:p>
        </p:txBody>
      </p:sp>
      <p:sp>
        <p:nvSpPr>
          <p:cNvPr id="4" name="矩形 3">
            <a:extLst>
              <a:ext uri="{FF2B5EF4-FFF2-40B4-BE49-F238E27FC236}">
                <a16:creationId xmlns:a16="http://schemas.microsoft.com/office/drawing/2014/main" id="{849594D9-251A-BFE6-24D8-A78A2E4CE046}"/>
              </a:ext>
            </a:extLst>
          </p:cNvPr>
          <p:cNvSpPr/>
          <p:nvPr/>
        </p:nvSpPr>
        <p:spPr>
          <a:xfrm>
            <a:off x="9257386" y="3136612"/>
            <a:ext cx="2639145" cy="2062103"/>
          </a:xfrm>
          <a:prstGeom prst="rect">
            <a:avLst/>
          </a:prstGeom>
        </p:spPr>
        <p:txBody>
          <a:bodyPr wrap="square">
            <a:spAutoFit/>
          </a:bodyPr>
          <a:lstStyle/>
          <a:p>
            <a:pPr marL="285750" indent="-285750">
              <a:buFont typeface="Wingdings" panose="05000000000000000000" pitchFamily="2" charset="2"/>
              <a:buChar char="u"/>
            </a:pPr>
            <a:r>
              <a:rPr lang="zh-CN" altLang="en-US" sz="1600" dirty="0">
                <a:latin typeface="华文细黑" panose="02010600040101010101" pitchFamily="2" charset="-122"/>
                <a:ea typeface="华文细黑" panose="02010600040101010101" pitchFamily="2" charset="-122"/>
              </a:rPr>
              <a:t>关系中的其余数据太多，在此用</a:t>
            </a:r>
            <a:r>
              <a:rPr lang="en-US" altLang="zh-CN" sz="1600" dirty="0">
                <a:latin typeface="华文细黑" panose="02010600040101010101" pitchFamily="2" charset="-122"/>
                <a:ea typeface="华文细黑" panose="02010600040101010101" pitchFamily="2" charset="-122"/>
              </a:rPr>
              <a:t>other…</a:t>
            </a:r>
            <a:r>
              <a:rPr lang="zh-CN" altLang="en-US" sz="1600" dirty="0">
                <a:latin typeface="华文细黑" panose="02010600040101010101" pitchFamily="2" charset="-122"/>
                <a:ea typeface="华文细黑" panose="02010600040101010101" pitchFamily="2" charset="-122"/>
              </a:rPr>
              <a:t>来表示</a:t>
            </a:r>
            <a:endParaRPr lang="en-US" altLang="zh-CN" sz="1600" dirty="0">
              <a:latin typeface="华文细黑" panose="02010600040101010101" pitchFamily="2" charset="-122"/>
              <a:ea typeface="华文细黑" panose="02010600040101010101" pitchFamily="2" charset="-122"/>
            </a:endParaRPr>
          </a:p>
          <a:p>
            <a:pPr marL="285750" indent="-285750">
              <a:buFont typeface="Wingdings" panose="05000000000000000000" pitchFamily="2" charset="2"/>
              <a:buChar char="u"/>
            </a:pPr>
            <a:endParaRPr lang="en-US" altLang="zh-CN" sz="1600" dirty="0">
              <a:latin typeface="华文细黑" panose="02010600040101010101" pitchFamily="2" charset="-122"/>
              <a:ea typeface="华文细黑" panose="02010600040101010101" pitchFamily="2" charset="-122"/>
            </a:endParaRPr>
          </a:p>
          <a:p>
            <a:pPr marL="285750" indent="-285750">
              <a:buFont typeface="Wingdings" panose="05000000000000000000" pitchFamily="2" charset="2"/>
              <a:buChar char="u"/>
            </a:pPr>
            <a:r>
              <a:rPr lang="zh-CN" altLang="en-US" sz="1600" dirty="0">
                <a:latin typeface="华文细黑" panose="02010600040101010101" pitchFamily="2" charset="-122"/>
                <a:ea typeface="华文细黑" panose="02010600040101010101" pitchFamily="2" charset="-122"/>
              </a:rPr>
              <a:t>每一个用户对应一个唯一的账户，账户信息表中可以确定账户的身份，每一个用户对应一个唯一的账户号。</a:t>
            </a:r>
            <a:endParaRPr lang="en-US" altLang="zh-CN" sz="1600" dirty="0">
              <a:latin typeface="华文细黑" panose="02010600040101010101" pitchFamily="2" charset="-122"/>
              <a:ea typeface="华文细黑" panose="02010600040101010101" pitchFamily="2" charset="-122"/>
            </a:endParaRPr>
          </a:p>
        </p:txBody>
      </p:sp>
      <p:pic>
        <p:nvPicPr>
          <p:cNvPr id="5" name="图片 4">
            <a:extLst>
              <a:ext uri="{FF2B5EF4-FFF2-40B4-BE49-F238E27FC236}">
                <a16:creationId xmlns:a16="http://schemas.microsoft.com/office/drawing/2014/main" id="{0CE2A69E-A50F-1889-B036-C34018048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38" y="1326119"/>
            <a:ext cx="8438357" cy="4972043"/>
          </a:xfrm>
          <a:prstGeom prst="rect">
            <a:avLst/>
          </a:prstGeom>
        </p:spPr>
      </p:pic>
    </p:spTree>
    <p:extLst>
      <p:ext uri="{BB962C8B-B14F-4D97-AF65-F5344CB8AC3E}">
        <p14:creationId xmlns:p14="http://schemas.microsoft.com/office/powerpoint/2010/main" val="427249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0" name="组合 29"/>
            <p:cNvGrpSpPr/>
            <p:nvPr/>
          </p:nvGrpSpPr>
          <p:grpSpPr>
            <a:xfrm flipV="1">
              <a:off x="2218037" y="6272597"/>
              <a:ext cx="1341734" cy="213582"/>
              <a:chOff x="2218037" y="5369771"/>
              <a:chExt cx="5671594" cy="902826"/>
            </a:xfrm>
          </p:grpSpPr>
          <p:sp>
            <p:nvSpPr>
              <p:cNvPr id="37" name="矩形 3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flipV="1">
              <a:off x="3610482" y="6272597"/>
              <a:ext cx="1341734" cy="213582"/>
              <a:chOff x="2218037" y="5369771"/>
              <a:chExt cx="5671594" cy="902826"/>
            </a:xfrm>
          </p:grpSpPr>
          <p:sp>
            <p:nvSpPr>
              <p:cNvPr id="32" name="矩形 3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文本框 41"/>
          <p:cNvSpPr txBox="1"/>
          <p:nvPr/>
        </p:nvSpPr>
        <p:spPr>
          <a:xfrm>
            <a:off x="670138" y="375131"/>
            <a:ext cx="3724096"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数据库设计 数据表的构建</a:t>
            </a:r>
          </a:p>
        </p:txBody>
      </p:sp>
      <p:sp>
        <p:nvSpPr>
          <p:cNvPr id="43" name="任意多边形 35">
            <a:extLst>
              <a:ext uri="{FF2B5EF4-FFF2-40B4-BE49-F238E27FC236}">
                <a16:creationId xmlns:a16="http://schemas.microsoft.com/office/drawing/2014/main" id="{D419FD91-B32B-A4A4-9E1D-44E3EA66273F}"/>
              </a:ext>
            </a:extLst>
          </p:cNvPr>
          <p:cNvSpPr/>
          <p:nvPr/>
        </p:nvSpPr>
        <p:spPr>
          <a:xfrm>
            <a:off x="7314122" y="1075983"/>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52DEBBB1-AAAA-409E-2621-BD42CDB98F53}"/>
              </a:ext>
            </a:extLst>
          </p:cNvPr>
          <p:cNvSpPr txBox="1"/>
          <p:nvPr/>
        </p:nvSpPr>
        <p:spPr>
          <a:xfrm>
            <a:off x="7759237" y="1457024"/>
            <a:ext cx="4170105" cy="3970318"/>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在构建数据表的过程中，为了便于查询以及其他操作，对</a:t>
            </a:r>
            <a:r>
              <a:rPr lang="en-US" altLang="zh-CN" dirty="0">
                <a:latin typeface="华文细黑" panose="02010600040101010101" pitchFamily="2" charset="-122"/>
                <a:ea typeface="华文细黑" panose="02010600040101010101" pitchFamily="2" charset="-122"/>
              </a:rPr>
              <a:t>ER</a:t>
            </a:r>
            <a:r>
              <a:rPr lang="zh-CN" altLang="en-US" dirty="0">
                <a:latin typeface="华文细黑" panose="02010600040101010101" pitchFamily="2" charset="-122"/>
                <a:ea typeface="华文细黑" panose="02010600040101010101" pitchFamily="2" charset="-122"/>
              </a:rPr>
              <a:t>中的关系模型进行了</a:t>
            </a:r>
            <a:r>
              <a:rPr lang="zh-CN" altLang="en-US" b="1" dirty="0">
                <a:solidFill>
                  <a:srgbClr val="FF0000"/>
                </a:solidFill>
                <a:latin typeface="微软雅黑" panose="020B0503020204020204" pitchFamily="34" charset="-122"/>
                <a:ea typeface="微软雅黑" panose="020B0503020204020204" pitchFamily="34" charset="-122"/>
              </a:rPr>
              <a:t>合并</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在借用关系中，为了减少“未批准”和“已拒绝”以及“已撤回”导致的冗余数据，将申请和借用</a:t>
            </a:r>
            <a:r>
              <a:rPr lang="zh-CN" altLang="en-US" b="1" dirty="0">
                <a:solidFill>
                  <a:srgbClr val="FF0000"/>
                </a:solidFill>
                <a:latin typeface="微软雅黑" panose="020B0503020204020204" pitchFamily="34" charset="-122"/>
                <a:ea typeface="微软雅黑" panose="020B0503020204020204" pitchFamily="34" charset="-122"/>
              </a:rPr>
              <a:t>拆表</a:t>
            </a:r>
            <a:r>
              <a:rPr lang="zh-CN" altLang="en-US" dirty="0">
                <a:latin typeface="华文细黑" panose="02010600040101010101" pitchFamily="2" charset="-122"/>
                <a:ea typeface="华文细黑" panose="02010600040101010101" pitchFamily="2" charset="-122"/>
              </a:rPr>
              <a:t>，来提高对借用信息查询这个过程的速度。用空间换取一些时间。</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对于临时教室的申请和使用，将不同角色的申请</a:t>
            </a:r>
            <a:r>
              <a:rPr lang="zh-CN" altLang="en-US" b="1" dirty="0">
                <a:solidFill>
                  <a:srgbClr val="FF0000"/>
                </a:solidFill>
                <a:latin typeface="微软雅黑" panose="020B0503020204020204" pitchFamily="34" charset="-122"/>
                <a:ea typeface="微软雅黑" panose="020B0503020204020204" pitchFamily="34" charset="-122"/>
              </a:rPr>
              <a:t>抽象</a:t>
            </a:r>
            <a:r>
              <a:rPr lang="zh-CN" altLang="en-US" dirty="0">
                <a:latin typeface="华文细黑" panose="02010600040101010101" pitchFamily="2" charset="-122"/>
                <a:ea typeface="华文细黑" panose="02010600040101010101" pitchFamily="2" charset="-122"/>
              </a:rPr>
              <a:t>到用户，即用户对临时教室的申请，因此在此处将申请和使用对应到用户层面。</a:t>
            </a:r>
          </a:p>
        </p:txBody>
      </p:sp>
      <p:pic>
        <p:nvPicPr>
          <p:cNvPr id="3" name="图片 2">
            <a:extLst>
              <a:ext uri="{FF2B5EF4-FFF2-40B4-BE49-F238E27FC236}">
                <a16:creationId xmlns:a16="http://schemas.microsoft.com/office/drawing/2014/main" id="{88027B77-5139-B279-CD96-CDA7743A0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30" y="1315616"/>
            <a:ext cx="5565510" cy="4889241"/>
          </a:xfrm>
          <a:prstGeom prst="rect">
            <a:avLst/>
          </a:prstGeom>
        </p:spPr>
      </p:pic>
    </p:spTree>
    <p:extLst>
      <p:ext uri="{BB962C8B-B14F-4D97-AF65-F5344CB8AC3E}">
        <p14:creationId xmlns:p14="http://schemas.microsoft.com/office/powerpoint/2010/main" val="314385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40" name="组合 39"/>
            <p:cNvGrpSpPr/>
            <p:nvPr/>
          </p:nvGrpSpPr>
          <p:grpSpPr>
            <a:xfrm flipV="1">
              <a:off x="2218037" y="6272597"/>
              <a:ext cx="1341734" cy="213582"/>
              <a:chOff x="2218037" y="5369771"/>
              <a:chExt cx="5671594" cy="902826"/>
            </a:xfrm>
          </p:grpSpPr>
          <p:sp>
            <p:nvSpPr>
              <p:cNvPr id="47" name="矩形 4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V="1">
              <a:off x="3610482" y="6272597"/>
              <a:ext cx="1341734" cy="213582"/>
              <a:chOff x="2218037" y="5369771"/>
              <a:chExt cx="5671594" cy="902826"/>
            </a:xfrm>
          </p:grpSpPr>
          <p:sp>
            <p:nvSpPr>
              <p:cNvPr id="42" name="矩形 4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2" name="文本框 51"/>
          <p:cNvSpPr txBox="1"/>
          <p:nvPr/>
        </p:nvSpPr>
        <p:spPr>
          <a:xfrm>
            <a:off x="670138" y="375131"/>
            <a:ext cx="3108543"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数据库设计 键与索引</a:t>
            </a:r>
          </a:p>
        </p:txBody>
      </p:sp>
      <p:sp>
        <p:nvSpPr>
          <p:cNvPr id="4" name="任意多边形 35">
            <a:extLst>
              <a:ext uri="{FF2B5EF4-FFF2-40B4-BE49-F238E27FC236}">
                <a16:creationId xmlns:a16="http://schemas.microsoft.com/office/drawing/2014/main" id="{DE71CDBE-30FD-C751-8369-851445EB1C77}"/>
              </a:ext>
            </a:extLst>
          </p:cNvPr>
          <p:cNvSpPr/>
          <p:nvPr/>
        </p:nvSpPr>
        <p:spPr>
          <a:xfrm>
            <a:off x="1494596" y="1869733"/>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F59B778-81C7-4444-93EC-30C4F841DFC3}"/>
              </a:ext>
            </a:extLst>
          </p:cNvPr>
          <p:cNvSpPr txBox="1"/>
          <p:nvPr/>
        </p:nvSpPr>
        <p:spPr>
          <a:xfrm>
            <a:off x="1805648" y="2274838"/>
            <a:ext cx="6889317" cy="3139321"/>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对于数据表主键：每一个数据表都设置其对应的主码。</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对于数据表中外码：对于每一个关联的属性设置对应的外码，并设置其更新与删除的属性为</a:t>
            </a:r>
            <a:r>
              <a:rPr lang="en-US" altLang="zh-CN" dirty="0">
                <a:latin typeface="华文细黑" panose="02010600040101010101" pitchFamily="2" charset="-122"/>
                <a:ea typeface="华文细黑" panose="02010600040101010101" pitchFamily="2" charset="-122"/>
              </a:rPr>
              <a:t>CASCADE</a:t>
            </a:r>
            <a:r>
              <a:rPr lang="zh-CN" altLang="en-US" dirty="0">
                <a:latin typeface="华文细黑" panose="02010600040101010101" pitchFamily="2" charset="-122"/>
                <a:ea typeface="华文细黑" panose="02010600040101010101" pitchFamily="2" charset="-122"/>
              </a:rPr>
              <a:t>，来保证参照完整性，例如各个联系中的外键。</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对于在数据表查询过程中，对于查询较多的属性设置了</a:t>
            </a:r>
            <a:r>
              <a:rPr lang="en-US" altLang="zh-CN" dirty="0" err="1">
                <a:latin typeface="华文细黑" panose="02010600040101010101" pitchFamily="2" charset="-122"/>
                <a:ea typeface="华文细黑" panose="02010600040101010101" pitchFamily="2" charset="-122"/>
              </a:rPr>
              <a:t>Btree</a:t>
            </a:r>
            <a:r>
              <a:rPr lang="zh-CN" altLang="en-US" dirty="0">
                <a:latin typeface="华文细黑" panose="02010600040101010101" pitchFamily="2" charset="-122"/>
                <a:ea typeface="华文细黑" panose="02010600040101010101" pitchFamily="2" charset="-122"/>
              </a:rPr>
              <a:t>索引，例如该项目有很多有关时间的查询，各个表的时间均设</a:t>
            </a:r>
            <a:r>
              <a:rPr lang="en-US" altLang="zh-CN" dirty="0" err="1">
                <a:latin typeface="华文细黑" panose="02010600040101010101" pitchFamily="2" charset="-122"/>
                <a:ea typeface="华文细黑" panose="02010600040101010101" pitchFamily="2" charset="-122"/>
              </a:rPr>
              <a:t>Btree</a:t>
            </a:r>
            <a:r>
              <a:rPr lang="zh-CN" altLang="en-US" dirty="0">
                <a:latin typeface="华文细黑" panose="02010600040101010101" pitchFamily="2" charset="-122"/>
                <a:ea typeface="华文细黑" panose="02010600040101010101" pitchFamily="2" charset="-122"/>
              </a:rPr>
              <a:t>索引，来增加查询过程的速度。</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为了避免争议一些重名重复性问题，部分属性添加了唯一性索引。</a:t>
            </a:r>
          </a:p>
        </p:txBody>
      </p:sp>
    </p:spTree>
    <p:extLst>
      <p:ext uri="{BB962C8B-B14F-4D97-AF65-F5344CB8AC3E}">
        <p14:creationId xmlns:p14="http://schemas.microsoft.com/office/powerpoint/2010/main" val="46981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32" name="组合 31"/>
            <p:cNvGrpSpPr/>
            <p:nvPr/>
          </p:nvGrpSpPr>
          <p:grpSpPr>
            <a:xfrm flipV="1">
              <a:off x="2218037" y="6272597"/>
              <a:ext cx="1341734" cy="213582"/>
              <a:chOff x="2218037" y="5369771"/>
              <a:chExt cx="5671594" cy="902826"/>
            </a:xfrm>
          </p:grpSpPr>
          <p:sp>
            <p:nvSpPr>
              <p:cNvPr id="39" name="矩形 38"/>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flipV="1">
              <a:off x="3610482" y="6272597"/>
              <a:ext cx="1341734" cy="213582"/>
              <a:chOff x="2218037" y="5369771"/>
              <a:chExt cx="5671594" cy="902826"/>
            </a:xfrm>
          </p:grpSpPr>
          <p:sp>
            <p:nvSpPr>
              <p:cNvPr id="34" name="矩形 3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文本框 43"/>
          <p:cNvSpPr txBox="1"/>
          <p:nvPr/>
        </p:nvSpPr>
        <p:spPr>
          <a:xfrm>
            <a:off x="670138" y="375131"/>
            <a:ext cx="3108543"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数据库设计 事务设计</a:t>
            </a:r>
          </a:p>
        </p:txBody>
      </p:sp>
      <p:sp>
        <p:nvSpPr>
          <p:cNvPr id="2" name="任意多边形 35">
            <a:extLst>
              <a:ext uri="{FF2B5EF4-FFF2-40B4-BE49-F238E27FC236}">
                <a16:creationId xmlns:a16="http://schemas.microsoft.com/office/drawing/2014/main" id="{46ED2093-BA09-7EC0-A1A7-A593A701DEBA}"/>
              </a:ext>
            </a:extLst>
          </p:cNvPr>
          <p:cNvSpPr/>
          <p:nvPr/>
        </p:nvSpPr>
        <p:spPr>
          <a:xfrm>
            <a:off x="1494596" y="1869733"/>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745AC31-4CA6-E611-7085-617C786A67BF}"/>
              </a:ext>
            </a:extLst>
          </p:cNvPr>
          <p:cNvSpPr txBox="1"/>
          <p:nvPr/>
        </p:nvSpPr>
        <p:spPr>
          <a:xfrm>
            <a:off x="1805648" y="2274838"/>
            <a:ext cx="6889317" cy="3139321"/>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为了便于回滚，在数据库启用了事务。并对不同事务设置不同的隔离级来解决部分并发问题。</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对于一个</a:t>
            </a:r>
            <a:r>
              <a:rPr lang="zh-CN" altLang="en-US" b="1" dirty="0">
                <a:solidFill>
                  <a:srgbClr val="FF0000"/>
                </a:solidFill>
                <a:latin typeface="微软雅黑" panose="020B0503020204020204" pitchFamily="34" charset="-122"/>
                <a:ea typeface="微软雅黑" panose="020B0503020204020204" pitchFamily="34" charset="-122"/>
              </a:rPr>
              <a:t>不仅涉及查询</a:t>
            </a:r>
            <a:r>
              <a:rPr lang="zh-CN" altLang="en-US" dirty="0">
                <a:latin typeface="华文细黑" panose="02010600040101010101" pitchFamily="2" charset="-122"/>
                <a:ea typeface="华文细黑" panose="02010600040101010101" pitchFamily="2" charset="-122"/>
              </a:rPr>
              <a:t>事务中，若会因为其他事务产生</a:t>
            </a:r>
            <a:r>
              <a:rPr lang="zh-CN" altLang="en-US" b="1" dirty="0">
                <a:solidFill>
                  <a:srgbClr val="FF0000"/>
                </a:solidFill>
                <a:latin typeface="微软雅黑" panose="020B0503020204020204" pitchFamily="34" charset="-122"/>
                <a:ea typeface="微软雅黑" panose="020B0503020204020204" pitchFamily="34" charset="-122"/>
              </a:rPr>
              <a:t>幻读</a:t>
            </a:r>
            <a:r>
              <a:rPr lang="zh-CN" altLang="en-US" dirty="0">
                <a:latin typeface="华文细黑" panose="02010600040101010101" pitchFamily="2" charset="-122"/>
                <a:ea typeface="华文细黑" panose="02010600040101010101" pitchFamily="2" charset="-122"/>
              </a:rPr>
              <a:t>，并会</a:t>
            </a:r>
            <a:r>
              <a:rPr lang="zh-CN" altLang="en-US" b="1" dirty="0">
                <a:solidFill>
                  <a:srgbClr val="FF0000"/>
                </a:solidFill>
                <a:latin typeface="微软雅黑" panose="020B0503020204020204" pitchFamily="34" charset="-122"/>
                <a:ea typeface="微软雅黑" panose="020B0503020204020204" pitchFamily="34" charset="-122"/>
              </a:rPr>
              <a:t>影响</a:t>
            </a:r>
            <a:r>
              <a:rPr lang="zh-CN" altLang="en-US" dirty="0">
                <a:latin typeface="华文细黑" panose="02010600040101010101" pitchFamily="2" charset="-122"/>
                <a:ea typeface="华文细黑" panose="02010600040101010101" pitchFamily="2" charset="-122"/>
              </a:rPr>
              <a:t>业务逻辑时，为保证业务逻辑完整性和用户体验，将该事务的隔离级别设可</a:t>
            </a:r>
            <a:r>
              <a:rPr lang="zh-CN" altLang="en-US" b="1" dirty="0">
                <a:solidFill>
                  <a:srgbClr val="FF0000"/>
                </a:solidFill>
                <a:latin typeface="微软雅黑" panose="020B0503020204020204" pitchFamily="34" charset="-122"/>
                <a:ea typeface="微软雅黑" panose="020B0503020204020204" pitchFamily="34" charset="-122"/>
              </a:rPr>
              <a:t>串行化</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对于其他</a:t>
            </a:r>
            <a:r>
              <a:rPr lang="zh-CN" altLang="en-US" b="1" dirty="0">
                <a:solidFill>
                  <a:srgbClr val="FF0000"/>
                </a:solidFill>
                <a:latin typeface="微软雅黑" panose="020B0503020204020204" pitchFamily="34" charset="-122"/>
                <a:ea typeface="微软雅黑" panose="020B0503020204020204" pitchFamily="34" charset="-122"/>
              </a:rPr>
              <a:t>不仅涉及查询</a:t>
            </a:r>
            <a:r>
              <a:rPr lang="zh-CN" altLang="en-US" dirty="0">
                <a:latin typeface="华文细黑" panose="02010600040101010101" pitchFamily="2" charset="-122"/>
                <a:ea typeface="华文细黑" panose="02010600040101010101" pitchFamily="2" charset="-122"/>
              </a:rPr>
              <a:t>的事务，</a:t>
            </a:r>
            <a:r>
              <a:rPr lang="zh-CN" altLang="en-US" b="1" dirty="0">
                <a:solidFill>
                  <a:srgbClr val="FF0000"/>
                </a:solidFill>
                <a:latin typeface="微软雅黑" panose="020B0503020204020204" pitchFamily="34" charset="-122"/>
                <a:ea typeface="微软雅黑" panose="020B0503020204020204" pitchFamily="34" charset="-122"/>
              </a:rPr>
              <a:t>不受幻读影响</a:t>
            </a:r>
            <a:r>
              <a:rPr lang="zh-CN" altLang="en-US" dirty="0">
                <a:latin typeface="华文细黑" panose="02010600040101010101" pitchFamily="2" charset="-122"/>
                <a:ea typeface="华文细黑" panose="02010600040101010101" pitchFamily="2" charset="-122"/>
              </a:rPr>
              <a:t>，为保证数据库原子性，将其隔离级别设置为</a:t>
            </a:r>
            <a:r>
              <a:rPr lang="zh-CN" altLang="en-US" b="1" dirty="0">
                <a:solidFill>
                  <a:srgbClr val="FF0000"/>
                </a:solidFill>
                <a:latin typeface="微软雅黑" panose="020B0503020204020204" pitchFamily="34" charset="-122"/>
                <a:ea typeface="微软雅黑" panose="020B0503020204020204" pitchFamily="34" charset="-122"/>
              </a:rPr>
              <a:t>重复读</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该任务通过</a:t>
            </a:r>
            <a:r>
              <a:rPr lang="en-US" altLang="zh-CN" dirty="0" err="1">
                <a:latin typeface="华文细黑" panose="02010600040101010101" pitchFamily="2" charset="-122"/>
                <a:ea typeface="华文细黑" panose="02010600040101010101" pitchFamily="2" charset="-122"/>
              </a:rPr>
              <a:t>mybatis</a:t>
            </a:r>
            <a:r>
              <a:rPr lang="zh-CN" altLang="en-US" dirty="0">
                <a:latin typeface="华文细黑" panose="02010600040101010101" pitchFamily="2" charset="-122"/>
                <a:ea typeface="华文细黑" panose="02010600040101010101" pitchFamily="2" charset="-122"/>
              </a:rPr>
              <a:t>的</a:t>
            </a:r>
            <a:r>
              <a:rPr lang="en-US" altLang="zh-CN" sz="1800" dirty="0">
                <a:solidFill>
                  <a:srgbClr val="47CCB1"/>
                </a:solidFill>
                <a:effectLst/>
                <a:latin typeface="JetBrains Mono"/>
              </a:rPr>
              <a:t>@Transactional </a:t>
            </a:r>
            <a:r>
              <a:rPr lang="zh-CN" altLang="en-US" dirty="0">
                <a:latin typeface="华文细黑" panose="02010600040101010101" pitchFamily="2" charset="-122"/>
                <a:ea typeface="华文细黑" panose="02010600040101010101" pitchFamily="2" charset="-122"/>
              </a:rPr>
              <a:t>注解去实现。</a:t>
            </a:r>
            <a:endParaRPr lang="en-US" altLang="zh-CN" sz="1800" dirty="0">
              <a:solidFill>
                <a:srgbClr val="D4D4D4"/>
              </a:solidFill>
              <a:effectLst/>
              <a:latin typeface="JetBrains Mono"/>
            </a:endParaRPr>
          </a:p>
        </p:txBody>
      </p:sp>
    </p:spTree>
    <p:extLst>
      <p:ext uri="{BB962C8B-B14F-4D97-AF65-F5344CB8AC3E}">
        <p14:creationId xmlns:p14="http://schemas.microsoft.com/office/powerpoint/2010/main" val="13328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658204" y="1999887"/>
            <a:ext cx="2945154" cy="2945154"/>
            <a:chOff x="4658204" y="1999887"/>
            <a:chExt cx="2945154" cy="2945154"/>
          </a:xfrm>
        </p:grpSpPr>
        <p:sp>
          <p:nvSpPr>
            <p:cNvPr id="13" name="菱形 12"/>
            <p:cNvSpPr/>
            <p:nvPr/>
          </p:nvSpPr>
          <p:spPr>
            <a:xfrm>
              <a:off x="4658204" y="1999887"/>
              <a:ext cx="2945154" cy="2945154"/>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p:cNvSpPr txBox="1"/>
            <p:nvPr/>
          </p:nvSpPr>
          <p:spPr>
            <a:xfrm>
              <a:off x="5753071" y="2438795"/>
              <a:ext cx="731290" cy="1107996"/>
            </a:xfrm>
            <a:prstGeom prst="rect">
              <a:avLst/>
            </a:prstGeom>
            <a:noFill/>
          </p:spPr>
          <p:txBody>
            <a:bodyPr wrap="none" rtlCol="0">
              <a:spAutoFit/>
            </a:bodyPr>
            <a:lstStyle/>
            <a:p>
              <a:r>
                <a:rPr lang="en-US" altLang="zh-CN" sz="6600" dirty="0">
                  <a:solidFill>
                    <a:schemeClr val="bg1"/>
                  </a:solidFill>
                  <a:latin typeface="Broadway" panose="04040905080B02020502" pitchFamily="82" charset="0"/>
                </a:rPr>
                <a:t>3</a:t>
              </a:r>
              <a:endParaRPr lang="zh-CN" altLang="en-US" sz="6600" dirty="0">
                <a:solidFill>
                  <a:schemeClr val="bg1"/>
                </a:solidFill>
                <a:latin typeface="Broadway" panose="04040905080B02020502" pitchFamily="82" charset="0"/>
              </a:endParaRPr>
            </a:p>
          </p:txBody>
        </p:sp>
        <p:cxnSp>
          <p:nvCxnSpPr>
            <p:cNvPr id="3" name="直接连接符 2"/>
            <p:cNvCxnSpPr/>
            <p:nvPr/>
          </p:nvCxnSpPr>
          <p:spPr>
            <a:xfrm>
              <a:off x="5211667" y="3472464"/>
              <a:ext cx="1838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449302" y="3599584"/>
              <a:ext cx="1338828" cy="646331"/>
            </a:xfrm>
            <a:prstGeom prst="rect">
              <a:avLst/>
            </a:prstGeom>
            <a:noFill/>
          </p:spPr>
          <p:txBody>
            <a:bodyPr wrap="none" rtlCol="0">
              <a:spAutoFit/>
            </a:bodyPr>
            <a:lstStyle/>
            <a:p>
              <a:r>
                <a:rPr lang="zh-CN" altLang="en-US" dirty="0">
                  <a:solidFill>
                    <a:schemeClr val="bg1"/>
                  </a:solidFill>
                  <a:latin typeface="黑体" panose="02010609060101010101" pitchFamily="49" charset="-122"/>
                  <a:ea typeface="黑体" panose="02010609060101010101" pitchFamily="49" charset="-122"/>
                </a:rPr>
                <a:t>系统设计与</a:t>
              </a:r>
              <a:endParaRPr lang="en-US"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 </a:t>
              </a:r>
              <a:r>
                <a:rPr lang="zh-CN" altLang="en-US" dirty="0">
                  <a:solidFill>
                    <a:schemeClr val="bg1"/>
                  </a:solidFill>
                  <a:latin typeface="黑体" panose="02010609060101010101" pitchFamily="49" charset="-122"/>
                  <a:ea typeface="黑体" panose="02010609060101010101" pitchFamily="49" charset="-122"/>
                </a:rPr>
                <a:t>功能实现</a:t>
              </a:r>
            </a:p>
          </p:txBody>
        </p:sp>
      </p:gr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432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3"/>
          <p:cNvGrpSpPr/>
          <p:nvPr/>
        </p:nvGrpSpPr>
        <p:grpSpPr>
          <a:xfrm>
            <a:off x="695325" y="2490094"/>
            <a:ext cx="10801350" cy="1754028"/>
            <a:chOff x="169155" y="2534282"/>
            <a:chExt cx="12096669" cy="1964375"/>
          </a:xfrm>
        </p:grpSpPr>
        <p:sp>
          <p:nvSpPr>
            <p:cNvPr id="19" name="Rectangle 134"/>
            <p:cNvSpPr/>
            <p:nvPr/>
          </p:nvSpPr>
          <p:spPr bwMode="auto">
            <a:xfrm>
              <a:off x="169155" y="2534282"/>
              <a:ext cx="3962126" cy="1964375"/>
            </a:xfrm>
            <a:prstGeom prst="rect">
              <a:avLst/>
            </a:prstGeom>
            <a:solidFill>
              <a:srgbClr val="6F4D3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r>
                <a:rPr lang="zh-CN" altLang="en-US" sz="2800" dirty="0">
                  <a:latin typeface="黑体" panose="02010609060101010101" pitchFamily="49" charset="-122"/>
                  <a:ea typeface="黑体" panose="02010609060101010101" pitchFamily="49" charset="-122"/>
                </a:rPr>
                <a:t>前端</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Vue2</a:t>
              </a:r>
            </a:p>
          </p:txBody>
        </p:sp>
        <p:sp>
          <p:nvSpPr>
            <p:cNvPr id="20" name="Rectangle 140"/>
            <p:cNvSpPr/>
            <p:nvPr/>
          </p:nvSpPr>
          <p:spPr bwMode="auto">
            <a:xfrm>
              <a:off x="4237607" y="2534282"/>
              <a:ext cx="3962126" cy="1964374"/>
            </a:xfrm>
            <a:prstGeom prst="rect">
              <a:avLst/>
            </a:prstGeom>
            <a:solidFill>
              <a:srgbClr val="6F86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r>
                <a:rPr lang="zh-CN" altLang="en-US" sz="2400" dirty="0">
                  <a:latin typeface="黑体" panose="02010609060101010101" pitchFamily="49" charset="-122"/>
                  <a:ea typeface="黑体" panose="02010609060101010101" pitchFamily="49" charset="-122"/>
                </a:rPr>
                <a:t>后端</a:t>
              </a:r>
              <a:endParaRPr lang="en-US" altLang="zh-CN" sz="2400" dirty="0">
                <a:latin typeface="黑体" panose="02010609060101010101" pitchFamily="49" charset="-122"/>
                <a:ea typeface="黑体" panose="02010609060101010101" pitchFamily="49" charset="-122"/>
              </a:endParaRPr>
            </a:p>
            <a:p>
              <a:r>
                <a:rPr lang="en-US" altLang="zh-CN" sz="2400" dirty="0" err="1">
                  <a:latin typeface="黑体" panose="02010609060101010101" pitchFamily="49" charset="-122"/>
                  <a:ea typeface="黑体" panose="02010609060101010101" pitchFamily="49" charset="-122"/>
                </a:rPr>
                <a:t>SpringBoot+Mybatis</a:t>
              </a:r>
              <a:endParaRPr lang="zh-CN" altLang="en-US" sz="2400" dirty="0">
                <a:latin typeface="黑体" panose="02010609060101010101" pitchFamily="49" charset="-122"/>
                <a:ea typeface="黑体" panose="02010609060101010101" pitchFamily="49" charset="-122"/>
              </a:endParaRPr>
            </a:p>
          </p:txBody>
        </p:sp>
        <p:sp>
          <p:nvSpPr>
            <p:cNvPr id="21" name="Rectangle 141"/>
            <p:cNvSpPr/>
            <p:nvPr/>
          </p:nvSpPr>
          <p:spPr bwMode="auto">
            <a:xfrm>
              <a:off x="8303698" y="2534282"/>
              <a:ext cx="3962126" cy="1964374"/>
            </a:xfrm>
            <a:prstGeom prst="rect">
              <a:avLst/>
            </a:prstGeom>
            <a:solidFill>
              <a:srgbClr val="E6B87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r>
                <a:rPr lang="zh-CN" altLang="en-US" sz="2400" dirty="0">
                  <a:latin typeface="黑体" panose="02010609060101010101" pitchFamily="49" charset="-122"/>
                  <a:ea typeface="黑体" panose="02010609060101010101" pitchFamily="49" charset="-122"/>
                </a:rPr>
                <a:t>数据库</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Mysql5.7</a:t>
              </a:r>
              <a:endParaRPr lang="zh-CN" altLang="en-US" sz="2400" dirty="0">
                <a:latin typeface="黑体" panose="02010609060101010101" pitchFamily="49" charset="-122"/>
                <a:ea typeface="黑体" panose="02010609060101010101" pitchFamily="49" charset="-122"/>
              </a:endParaRPr>
            </a:p>
          </p:txBody>
        </p:sp>
        <p:sp>
          <p:nvSpPr>
            <p:cNvPr id="23" name="Freeform 15"/>
            <p:cNvSpPr>
              <a:spLocks/>
            </p:cNvSpPr>
            <p:nvPr/>
          </p:nvSpPr>
          <p:spPr bwMode="auto">
            <a:xfrm>
              <a:off x="2896480" y="2871464"/>
              <a:ext cx="982454" cy="375668"/>
            </a:xfrm>
            <a:custGeom>
              <a:avLst/>
              <a:gdLst>
                <a:gd name="T0" fmla="*/ 2550 w 2592"/>
                <a:gd name="T1" fmla="*/ 439 h 988"/>
                <a:gd name="T2" fmla="*/ 2550 w 2592"/>
                <a:gd name="T3" fmla="*/ 439 h 988"/>
                <a:gd name="T4" fmla="*/ 2501 w 2592"/>
                <a:gd name="T5" fmla="*/ 257 h 988"/>
                <a:gd name="T6" fmla="*/ 2132 w 2592"/>
                <a:gd name="T7" fmla="*/ 45 h 988"/>
                <a:gd name="T8" fmla="*/ 1631 w 2592"/>
                <a:gd name="T9" fmla="*/ 180 h 988"/>
                <a:gd name="T10" fmla="*/ 1422 w 2592"/>
                <a:gd name="T11" fmla="*/ 380 h 988"/>
                <a:gd name="T12" fmla="*/ 1157 w 2592"/>
                <a:gd name="T13" fmla="*/ 380 h 988"/>
                <a:gd name="T14" fmla="*/ 1125 w 2592"/>
                <a:gd name="T15" fmla="*/ 257 h 988"/>
                <a:gd name="T16" fmla="*/ 757 w 2592"/>
                <a:gd name="T17" fmla="*/ 45 h 988"/>
                <a:gd name="T18" fmla="*/ 255 w 2592"/>
                <a:gd name="T19" fmla="*/ 180 h 988"/>
                <a:gd name="T20" fmla="*/ 42 w 2592"/>
                <a:gd name="T21" fmla="*/ 549 h 988"/>
                <a:gd name="T22" fmla="*/ 91 w 2592"/>
                <a:gd name="T23" fmla="*/ 731 h 988"/>
                <a:gd name="T24" fmla="*/ 232 w 2592"/>
                <a:gd name="T25" fmla="*/ 913 h 988"/>
                <a:gd name="T26" fmla="*/ 460 w 2592"/>
                <a:gd name="T27" fmla="*/ 943 h 988"/>
                <a:gd name="T28" fmla="*/ 961 w 2592"/>
                <a:gd name="T29" fmla="*/ 808 h 988"/>
                <a:gd name="T30" fmla="*/ 1079 w 2592"/>
                <a:gd name="T31" fmla="*/ 744 h 988"/>
                <a:gd name="T32" fmla="*/ 755 w 2592"/>
                <a:gd name="T33" fmla="*/ 630 h 988"/>
                <a:gd name="T34" fmla="*/ 401 w 2592"/>
                <a:gd name="T35" fmla="*/ 725 h 988"/>
                <a:gd name="T36" fmla="*/ 344 w 2592"/>
                <a:gd name="T37" fmla="*/ 716 h 988"/>
                <a:gd name="T38" fmla="*/ 310 w 2592"/>
                <a:gd name="T39" fmla="*/ 672 h 988"/>
                <a:gd name="T40" fmla="*/ 262 w 2592"/>
                <a:gd name="T41" fmla="*/ 490 h 988"/>
                <a:gd name="T42" fmla="*/ 314 w 2592"/>
                <a:gd name="T43" fmla="*/ 399 h 988"/>
                <a:gd name="T44" fmla="*/ 816 w 2592"/>
                <a:gd name="T45" fmla="*/ 263 h 988"/>
                <a:gd name="T46" fmla="*/ 906 w 2592"/>
                <a:gd name="T47" fmla="*/ 316 h 988"/>
                <a:gd name="T48" fmla="*/ 923 w 2592"/>
                <a:gd name="T49" fmla="*/ 380 h 988"/>
                <a:gd name="T50" fmla="*/ 849 w 2592"/>
                <a:gd name="T51" fmla="*/ 380 h 988"/>
                <a:gd name="T52" fmla="*/ 736 w 2592"/>
                <a:gd name="T53" fmla="*/ 494 h 988"/>
                <a:gd name="T54" fmla="*/ 849 w 2592"/>
                <a:gd name="T55" fmla="*/ 608 h 988"/>
                <a:gd name="T56" fmla="*/ 1743 w 2592"/>
                <a:gd name="T57" fmla="*/ 608 h 988"/>
                <a:gd name="T58" fmla="*/ 1856 w 2592"/>
                <a:gd name="T59" fmla="*/ 494 h 988"/>
                <a:gd name="T60" fmla="*/ 1755 w 2592"/>
                <a:gd name="T61" fmla="*/ 382 h 988"/>
                <a:gd name="T62" fmla="*/ 2191 w 2592"/>
                <a:gd name="T63" fmla="*/ 263 h 988"/>
                <a:gd name="T64" fmla="*/ 2282 w 2592"/>
                <a:gd name="T65" fmla="*/ 316 h 988"/>
                <a:gd name="T66" fmla="*/ 2331 w 2592"/>
                <a:gd name="T67" fmla="*/ 498 h 988"/>
                <a:gd name="T68" fmla="*/ 2278 w 2592"/>
                <a:gd name="T69" fmla="*/ 589 h 988"/>
                <a:gd name="T70" fmla="*/ 1776 w 2592"/>
                <a:gd name="T71" fmla="*/ 725 h 988"/>
                <a:gd name="T72" fmla="*/ 1686 w 2592"/>
                <a:gd name="T73" fmla="*/ 672 h 988"/>
                <a:gd name="T74" fmla="*/ 1679 w 2592"/>
                <a:gd name="T75" fmla="*/ 644 h 988"/>
                <a:gd name="T76" fmla="*/ 1467 w 2592"/>
                <a:gd name="T77" fmla="*/ 729 h 988"/>
                <a:gd name="T78" fmla="*/ 1467 w 2592"/>
                <a:gd name="T79" fmla="*/ 731 h 988"/>
                <a:gd name="T80" fmla="*/ 1835 w 2592"/>
                <a:gd name="T81" fmla="*/ 943 h 988"/>
                <a:gd name="T82" fmla="*/ 2337 w 2592"/>
                <a:gd name="T83" fmla="*/ 808 h 988"/>
                <a:gd name="T84" fmla="*/ 2550 w 2592"/>
                <a:gd name="T85" fmla="*/ 439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92" h="988">
                  <a:moveTo>
                    <a:pt x="2550" y="439"/>
                  </a:moveTo>
                  <a:cubicBezTo>
                    <a:pt x="2550" y="439"/>
                    <a:pt x="2550" y="439"/>
                    <a:pt x="2550" y="439"/>
                  </a:cubicBezTo>
                  <a:cubicBezTo>
                    <a:pt x="2501" y="257"/>
                    <a:pt x="2501" y="257"/>
                    <a:pt x="2501" y="257"/>
                  </a:cubicBezTo>
                  <a:cubicBezTo>
                    <a:pt x="2457" y="98"/>
                    <a:pt x="2293" y="0"/>
                    <a:pt x="2132" y="45"/>
                  </a:cubicBezTo>
                  <a:cubicBezTo>
                    <a:pt x="1631" y="180"/>
                    <a:pt x="1631" y="180"/>
                    <a:pt x="1631" y="180"/>
                  </a:cubicBezTo>
                  <a:cubicBezTo>
                    <a:pt x="1528" y="208"/>
                    <a:pt x="1454" y="286"/>
                    <a:pt x="1422" y="380"/>
                  </a:cubicBezTo>
                  <a:cubicBezTo>
                    <a:pt x="1157" y="380"/>
                    <a:pt x="1157" y="380"/>
                    <a:pt x="1157" y="380"/>
                  </a:cubicBezTo>
                  <a:cubicBezTo>
                    <a:pt x="1125" y="257"/>
                    <a:pt x="1125" y="257"/>
                    <a:pt x="1125" y="257"/>
                  </a:cubicBezTo>
                  <a:cubicBezTo>
                    <a:pt x="1081" y="98"/>
                    <a:pt x="917" y="0"/>
                    <a:pt x="757" y="45"/>
                  </a:cubicBezTo>
                  <a:cubicBezTo>
                    <a:pt x="255" y="180"/>
                    <a:pt x="255" y="180"/>
                    <a:pt x="255" y="180"/>
                  </a:cubicBezTo>
                  <a:cubicBezTo>
                    <a:pt x="95" y="223"/>
                    <a:pt x="0" y="388"/>
                    <a:pt x="42" y="549"/>
                  </a:cubicBezTo>
                  <a:cubicBezTo>
                    <a:pt x="91" y="731"/>
                    <a:pt x="91" y="731"/>
                    <a:pt x="91" y="731"/>
                  </a:cubicBezTo>
                  <a:cubicBezTo>
                    <a:pt x="112" y="808"/>
                    <a:pt x="163" y="873"/>
                    <a:pt x="232" y="913"/>
                  </a:cubicBezTo>
                  <a:cubicBezTo>
                    <a:pt x="302" y="954"/>
                    <a:pt x="382" y="964"/>
                    <a:pt x="460" y="943"/>
                  </a:cubicBezTo>
                  <a:cubicBezTo>
                    <a:pt x="961" y="808"/>
                    <a:pt x="961" y="808"/>
                    <a:pt x="961" y="808"/>
                  </a:cubicBezTo>
                  <a:cubicBezTo>
                    <a:pt x="1005" y="797"/>
                    <a:pt x="1045" y="774"/>
                    <a:pt x="1079" y="744"/>
                  </a:cubicBezTo>
                  <a:cubicBezTo>
                    <a:pt x="974" y="670"/>
                    <a:pt x="837" y="636"/>
                    <a:pt x="755" y="630"/>
                  </a:cubicBezTo>
                  <a:cubicBezTo>
                    <a:pt x="401" y="725"/>
                    <a:pt x="401" y="725"/>
                    <a:pt x="401" y="725"/>
                  </a:cubicBezTo>
                  <a:cubicBezTo>
                    <a:pt x="382" y="729"/>
                    <a:pt x="361" y="727"/>
                    <a:pt x="344" y="716"/>
                  </a:cubicBezTo>
                  <a:cubicBezTo>
                    <a:pt x="327" y="706"/>
                    <a:pt x="314" y="691"/>
                    <a:pt x="310" y="672"/>
                  </a:cubicBezTo>
                  <a:cubicBezTo>
                    <a:pt x="262" y="490"/>
                    <a:pt x="262" y="490"/>
                    <a:pt x="262" y="490"/>
                  </a:cubicBezTo>
                  <a:cubicBezTo>
                    <a:pt x="251" y="450"/>
                    <a:pt x="274" y="409"/>
                    <a:pt x="314" y="399"/>
                  </a:cubicBezTo>
                  <a:cubicBezTo>
                    <a:pt x="816" y="263"/>
                    <a:pt x="816" y="263"/>
                    <a:pt x="816" y="263"/>
                  </a:cubicBezTo>
                  <a:cubicBezTo>
                    <a:pt x="856" y="253"/>
                    <a:pt x="896" y="276"/>
                    <a:pt x="906" y="316"/>
                  </a:cubicBezTo>
                  <a:cubicBezTo>
                    <a:pt x="906" y="316"/>
                    <a:pt x="915" y="346"/>
                    <a:pt x="923" y="380"/>
                  </a:cubicBezTo>
                  <a:cubicBezTo>
                    <a:pt x="849" y="380"/>
                    <a:pt x="849" y="380"/>
                    <a:pt x="849" y="380"/>
                  </a:cubicBezTo>
                  <a:cubicBezTo>
                    <a:pt x="786" y="380"/>
                    <a:pt x="736" y="430"/>
                    <a:pt x="736" y="494"/>
                  </a:cubicBezTo>
                  <a:cubicBezTo>
                    <a:pt x="736" y="558"/>
                    <a:pt x="786" y="608"/>
                    <a:pt x="849" y="608"/>
                  </a:cubicBezTo>
                  <a:cubicBezTo>
                    <a:pt x="1743" y="608"/>
                    <a:pt x="1743" y="608"/>
                    <a:pt x="1743" y="608"/>
                  </a:cubicBezTo>
                  <a:cubicBezTo>
                    <a:pt x="1806" y="608"/>
                    <a:pt x="1856" y="558"/>
                    <a:pt x="1856" y="494"/>
                  </a:cubicBezTo>
                  <a:cubicBezTo>
                    <a:pt x="1856" y="435"/>
                    <a:pt x="1812" y="388"/>
                    <a:pt x="1755" y="382"/>
                  </a:cubicBezTo>
                  <a:cubicBezTo>
                    <a:pt x="2191" y="263"/>
                    <a:pt x="2191" y="263"/>
                    <a:pt x="2191" y="263"/>
                  </a:cubicBezTo>
                  <a:cubicBezTo>
                    <a:pt x="2232" y="253"/>
                    <a:pt x="2272" y="276"/>
                    <a:pt x="2282" y="316"/>
                  </a:cubicBezTo>
                  <a:cubicBezTo>
                    <a:pt x="2331" y="498"/>
                    <a:pt x="2331" y="498"/>
                    <a:pt x="2331" y="498"/>
                  </a:cubicBezTo>
                  <a:cubicBezTo>
                    <a:pt x="2341" y="538"/>
                    <a:pt x="2318" y="579"/>
                    <a:pt x="2278" y="589"/>
                  </a:cubicBezTo>
                  <a:cubicBezTo>
                    <a:pt x="1776" y="725"/>
                    <a:pt x="1776" y="725"/>
                    <a:pt x="1776" y="725"/>
                  </a:cubicBezTo>
                  <a:cubicBezTo>
                    <a:pt x="1736" y="736"/>
                    <a:pt x="1696" y="710"/>
                    <a:pt x="1686" y="672"/>
                  </a:cubicBezTo>
                  <a:cubicBezTo>
                    <a:pt x="1679" y="644"/>
                    <a:pt x="1679" y="644"/>
                    <a:pt x="1679" y="644"/>
                  </a:cubicBezTo>
                  <a:cubicBezTo>
                    <a:pt x="1612" y="659"/>
                    <a:pt x="1534" y="687"/>
                    <a:pt x="1467" y="729"/>
                  </a:cubicBezTo>
                  <a:cubicBezTo>
                    <a:pt x="1467" y="731"/>
                    <a:pt x="1467" y="731"/>
                    <a:pt x="1467" y="731"/>
                  </a:cubicBezTo>
                  <a:cubicBezTo>
                    <a:pt x="1511" y="890"/>
                    <a:pt x="1675" y="988"/>
                    <a:pt x="1835" y="943"/>
                  </a:cubicBezTo>
                  <a:cubicBezTo>
                    <a:pt x="2337" y="808"/>
                    <a:pt x="2337" y="808"/>
                    <a:pt x="2337" y="808"/>
                  </a:cubicBezTo>
                  <a:cubicBezTo>
                    <a:pt x="2497" y="765"/>
                    <a:pt x="2592" y="600"/>
                    <a:pt x="2550" y="439"/>
                  </a:cubicBezTo>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grpSp>
        <p:nvGrpSpPr>
          <p:cNvPr id="27" name="组合 26"/>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28" name="组合 27"/>
            <p:cNvGrpSpPr/>
            <p:nvPr/>
          </p:nvGrpSpPr>
          <p:grpSpPr>
            <a:xfrm flipV="1">
              <a:off x="2218037" y="6272597"/>
              <a:ext cx="1341734" cy="213582"/>
              <a:chOff x="2218037" y="5369771"/>
              <a:chExt cx="5671594" cy="902826"/>
            </a:xfrm>
          </p:grpSpPr>
          <p:sp>
            <p:nvSpPr>
              <p:cNvPr id="35" name="矩形 34"/>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flipV="1">
              <a:off x="3610482" y="6272597"/>
              <a:ext cx="1341734" cy="213582"/>
              <a:chOff x="2218037" y="5369771"/>
              <a:chExt cx="5671594" cy="902826"/>
            </a:xfrm>
          </p:grpSpPr>
          <p:sp>
            <p:nvSpPr>
              <p:cNvPr id="30" name="矩形 29"/>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0" name="文本框 39"/>
          <p:cNvSpPr txBox="1"/>
          <p:nvPr/>
        </p:nvSpPr>
        <p:spPr>
          <a:xfrm>
            <a:off x="670138" y="375131"/>
            <a:ext cx="141577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系统设置</a:t>
            </a:r>
          </a:p>
        </p:txBody>
      </p:sp>
      <p:sp>
        <p:nvSpPr>
          <p:cNvPr id="43" name="文本框 42"/>
          <p:cNvSpPr txBox="1"/>
          <p:nvPr/>
        </p:nvSpPr>
        <p:spPr>
          <a:xfrm>
            <a:off x="695325" y="1335922"/>
            <a:ext cx="10801350" cy="369332"/>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系统的前后端</a:t>
            </a:r>
          </a:p>
        </p:txBody>
      </p:sp>
      <p:sp>
        <p:nvSpPr>
          <p:cNvPr id="3" name="Freeform 15">
            <a:extLst>
              <a:ext uri="{FF2B5EF4-FFF2-40B4-BE49-F238E27FC236}">
                <a16:creationId xmlns:a16="http://schemas.microsoft.com/office/drawing/2014/main" id="{E6D38A22-947C-CD3A-0301-4A745EA3AFB3}"/>
              </a:ext>
            </a:extLst>
          </p:cNvPr>
          <p:cNvSpPr>
            <a:spLocks/>
          </p:cNvSpPr>
          <p:nvPr/>
        </p:nvSpPr>
        <p:spPr bwMode="auto">
          <a:xfrm>
            <a:off x="6766068" y="2791168"/>
            <a:ext cx="877252" cy="335441"/>
          </a:xfrm>
          <a:custGeom>
            <a:avLst/>
            <a:gdLst>
              <a:gd name="T0" fmla="*/ 2550 w 2592"/>
              <a:gd name="T1" fmla="*/ 439 h 988"/>
              <a:gd name="T2" fmla="*/ 2550 w 2592"/>
              <a:gd name="T3" fmla="*/ 439 h 988"/>
              <a:gd name="T4" fmla="*/ 2501 w 2592"/>
              <a:gd name="T5" fmla="*/ 257 h 988"/>
              <a:gd name="T6" fmla="*/ 2132 w 2592"/>
              <a:gd name="T7" fmla="*/ 45 h 988"/>
              <a:gd name="T8" fmla="*/ 1631 w 2592"/>
              <a:gd name="T9" fmla="*/ 180 h 988"/>
              <a:gd name="T10" fmla="*/ 1422 w 2592"/>
              <a:gd name="T11" fmla="*/ 380 h 988"/>
              <a:gd name="T12" fmla="*/ 1157 w 2592"/>
              <a:gd name="T13" fmla="*/ 380 h 988"/>
              <a:gd name="T14" fmla="*/ 1125 w 2592"/>
              <a:gd name="T15" fmla="*/ 257 h 988"/>
              <a:gd name="T16" fmla="*/ 757 w 2592"/>
              <a:gd name="T17" fmla="*/ 45 h 988"/>
              <a:gd name="T18" fmla="*/ 255 w 2592"/>
              <a:gd name="T19" fmla="*/ 180 h 988"/>
              <a:gd name="T20" fmla="*/ 42 w 2592"/>
              <a:gd name="T21" fmla="*/ 549 h 988"/>
              <a:gd name="T22" fmla="*/ 91 w 2592"/>
              <a:gd name="T23" fmla="*/ 731 h 988"/>
              <a:gd name="T24" fmla="*/ 232 w 2592"/>
              <a:gd name="T25" fmla="*/ 913 h 988"/>
              <a:gd name="T26" fmla="*/ 460 w 2592"/>
              <a:gd name="T27" fmla="*/ 943 h 988"/>
              <a:gd name="T28" fmla="*/ 961 w 2592"/>
              <a:gd name="T29" fmla="*/ 808 h 988"/>
              <a:gd name="T30" fmla="*/ 1079 w 2592"/>
              <a:gd name="T31" fmla="*/ 744 h 988"/>
              <a:gd name="T32" fmla="*/ 755 w 2592"/>
              <a:gd name="T33" fmla="*/ 630 h 988"/>
              <a:gd name="T34" fmla="*/ 401 w 2592"/>
              <a:gd name="T35" fmla="*/ 725 h 988"/>
              <a:gd name="T36" fmla="*/ 344 w 2592"/>
              <a:gd name="T37" fmla="*/ 716 h 988"/>
              <a:gd name="T38" fmla="*/ 310 w 2592"/>
              <a:gd name="T39" fmla="*/ 672 h 988"/>
              <a:gd name="T40" fmla="*/ 262 w 2592"/>
              <a:gd name="T41" fmla="*/ 490 h 988"/>
              <a:gd name="T42" fmla="*/ 314 w 2592"/>
              <a:gd name="T43" fmla="*/ 399 h 988"/>
              <a:gd name="T44" fmla="*/ 816 w 2592"/>
              <a:gd name="T45" fmla="*/ 263 h 988"/>
              <a:gd name="T46" fmla="*/ 906 w 2592"/>
              <a:gd name="T47" fmla="*/ 316 h 988"/>
              <a:gd name="T48" fmla="*/ 923 w 2592"/>
              <a:gd name="T49" fmla="*/ 380 h 988"/>
              <a:gd name="T50" fmla="*/ 849 w 2592"/>
              <a:gd name="T51" fmla="*/ 380 h 988"/>
              <a:gd name="T52" fmla="*/ 736 w 2592"/>
              <a:gd name="T53" fmla="*/ 494 h 988"/>
              <a:gd name="T54" fmla="*/ 849 w 2592"/>
              <a:gd name="T55" fmla="*/ 608 h 988"/>
              <a:gd name="T56" fmla="*/ 1743 w 2592"/>
              <a:gd name="T57" fmla="*/ 608 h 988"/>
              <a:gd name="T58" fmla="*/ 1856 w 2592"/>
              <a:gd name="T59" fmla="*/ 494 h 988"/>
              <a:gd name="T60" fmla="*/ 1755 w 2592"/>
              <a:gd name="T61" fmla="*/ 382 h 988"/>
              <a:gd name="T62" fmla="*/ 2191 w 2592"/>
              <a:gd name="T63" fmla="*/ 263 h 988"/>
              <a:gd name="T64" fmla="*/ 2282 w 2592"/>
              <a:gd name="T65" fmla="*/ 316 h 988"/>
              <a:gd name="T66" fmla="*/ 2331 w 2592"/>
              <a:gd name="T67" fmla="*/ 498 h 988"/>
              <a:gd name="T68" fmla="*/ 2278 w 2592"/>
              <a:gd name="T69" fmla="*/ 589 h 988"/>
              <a:gd name="T70" fmla="*/ 1776 w 2592"/>
              <a:gd name="T71" fmla="*/ 725 h 988"/>
              <a:gd name="T72" fmla="*/ 1686 w 2592"/>
              <a:gd name="T73" fmla="*/ 672 h 988"/>
              <a:gd name="T74" fmla="*/ 1679 w 2592"/>
              <a:gd name="T75" fmla="*/ 644 h 988"/>
              <a:gd name="T76" fmla="*/ 1467 w 2592"/>
              <a:gd name="T77" fmla="*/ 729 h 988"/>
              <a:gd name="T78" fmla="*/ 1467 w 2592"/>
              <a:gd name="T79" fmla="*/ 731 h 988"/>
              <a:gd name="T80" fmla="*/ 1835 w 2592"/>
              <a:gd name="T81" fmla="*/ 943 h 988"/>
              <a:gd name="T82" fmla="*/ 2337 w 2592"/>
              <a:gd name="T83" fmla="*/ 808 h 988"/>
              <a:gd name="T84" fmla="*/ 2550 w 2592"/>
              <a:gd name="T85" fmla="*/ 439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92" h="988">
                <a:moveTo>
                  <a:pt x="2550" y="439"/>
                </a:moveTo>
                <a:cubicBezTo>
                  <a:pt x="2550" y="439"/>
                  <a:pt x="2550" y="439"/>
                  <a:pt x="2550" y="439"/>
                </a:cubicBezTo>
                <a:cubicBezTo>
                  <a:pt x="2501" y="257"/>
                  <a:pt x="2501" y="257"/>
                  <a:pt x="2501" y="257"/>
                </a:cubicBezTo>
                <a:cubicBezTo>
                  <a:pt x="2457" y="98"/>
                  <a:pt x="2293" y="0"/>
                  <a:pt x="2132" y="45"/>
                </a:cubicBezTo>
                <a:cubicBezTo>
                  <a:pt x="1631" y="180"/>
                  <a:pt x="1631" y="180"/>
                  <a:pt x="1631" y="180"/>
                </a:cubicBezTo>
                <a:cubicBezTo>
                  <a:pt x="1528" y="208"/>
                  <a:pt x="1454" y="286"/>
                  <a:pt x="1422" y="380"/>
                </a:cubicBezTo>
                <a:cubicBezTo>
                  <a:pt x="1157" y="380"/>
                  <a:pt x="1157" y="380"/>
                  <a:pt x="1157" y="380"/>
                </a:cubicBezTo>
                <a:cubicBezTo>
                  <a:pt x="1125" y="257"/>
                  <a:pt x="1125" y="257"/>
                  <a:pt x="1125" y="257"/>
                </a:cubicBezTo>
                <a:cubicBezTo>
                  <a:pt x="1081" y="98"/>
                  <a:pt x="917" y="0"/>
                  <a:pt x="757" y="45"/>
                </a:cubicBezTo>
                <a:cubicBezTo>
                  <a:pt x="255" y="180"/>
                  <a:pt x="255" y="180"/>
                  <a:pt x="255" y="180"/>
                </a:cubicBezTo>
                <a:cubicBezTo>
                  <a:pt x="95" y="223"/>
                  <a:pt x="0" y="388"/>
                  <a:pt x="42" y="549"/>
                </a:cubicBezTo>
                <a:cubicBezTo>
                  <a:pt x="91" y="731"/>
                  <a:pt x="91" y="731"/>
                  <a:pt x="91" y="731"/>
                </a:cubicBezTo>
                <a:cubicBezTo>
                  <a:pt x="112" y="808"/>
                  <a:pt x="163" y="873"/>
                  <a:pt x="232" y="913"/>
                </a:cubicBezTo>
                <a:cubicBezTo>
                  <a:pt x="302" y="954"/>
                  <a:pt x="382" y="964"/>
                  <a:pt x="460" y="943"/>
                </a:cubicBezTo>
                <a:cubicBezTo>
                  <a:pt x="961" y="808"/>
                  <a:pt x="961" y="808"/>
                  <a:pt x="961" y="808"/>
                </a:cubicBezTo>
                <a:cubicBezTo>
                  <a:pt x="1005" y="797"/>
                  <a:pt x="1045" y="774"/>
                  <a:pt x="1079" y="744"/>
                </a:cubicBezTo>
                <a:cubicBezTo>
                  <a:pt x="974" y="670"/>
                  <a:pt x="837" y="636"/>
                  <a:pt x="755" y="630"/>
                </a:cubicBezTo>
                <a:cubicBezTo>
                  <a:pt x="401" y="725"/>
                  <a:pt x="401" y="725"/>
                  <a:pt x="401" y="725"/>
                </a:cubicBezTo>
                <a:cubicBezTo>
                  <a:pt x="382" y="729"/>
                  <a:pt x="361" y="727"/>
                  <a:pt x="344" y="716"/>
                </a:cubicBezTo>
                <a:cubicBezTo>
                  <a:pt x="327" y="706"/>
                  <a:pt x="314" y="691"/>
                  <a:pt x="310" y="672"/>
                </a:cubicBezTo>
                <a:cubicBezTo>
                  <a:pt x="262" y="490"/>
                  <a:pt x="262" y="490"/>
                  <a:pt x="262" y="490"/>
                </a:cubicBezTo>
                <a:cubicBezTo>
                  <a:pt x="251" y="450"/>
                  <a:pt x="274" y="409"/>
                  <a:pt x="314" y="399"/>
                </a:cubicBezTo>
                <a:cubicBezTo>
                  <a:pt x="816" y="263"/>
                  <a:pt x="816" y="263"/>
                  <a:pt x="816" y="263"/>
                </a:cubicBezTo>
                <a:cubicBezTo>
                  <a:pt x="856" y="253"/>
                  <a:pt x="896" y="276"/>
                  <a:pt x="906" y="316"/>
                </a:cubicBezTo>
                <a:cubicBezTo>
                  <a:pt x="906" y="316"/>
                  <a:pt x="915" y="346"/>
                  <a:pt x="923" y="380"/>
                </a:cubicBezTo>
                <a:cubicBezTo>
                  <a:pt x="849" y="380"/>
                  <a:pt x="849" y="380"/>
                  <a:pt x="849" y="380"/>
                </a:cubicBezTo>
                <a:cubicBezTo>
                  <a:pt x="786" y="380"/>
                  <a:pt x="736" y="430"/>
                  <a:pt x="736" y="494"/>
                </a:cubicBezTo>
                <a:cubicBezTo>
                  <a:pt x="736" y="558"/>
                  <a:pt x="786" y="608"/>
                  <a:pt x="849" y="608"/>
                </a:cubicBezTo>
                <a:cubicBezTo>
                  <a:pt x="1743" y="608"/>
                  <a:pt x="1743" y="608"/>
                  <a:pt x="1743" y="608"/>
                </a:cubicBezTo>
                <a:cubicBezTo>
                  <a:pt x="1806" y="608"/>
                  <a:pt x="1856" y="558"/>
                  <a:pt x="1856" y="494"/>
                </a:cubicBezTo>
                <a:cubicBezTo>
                  <a:pt x="1856" y="435"/>
                  <a:pt x="1812" y="388"/>
                  <a:pt x="1755" y="382"/>
                </a:cubicBezTo>
                <a:cubicBezTo>
                  <a:pt x="2191" y="263"/>
                  <a:pt x="2191" y="263"/>
                  <a:pt x="2191" y="263"/>
                </a:cubicBezTo>
                <a:cubicBezTo>
                  <a:pt x="2232" y="253"/>
                  <a:pt x="2272" y="276"/>
                  <a:pt x="2282" y="316"/>
                </a:cubicBezTo>
                <a:cubicBezTo>
                  <a:pt x="2331" y="498"/>
                  <a:pt x="2331" y="498"/>
                  <a:pt x="2331" y="498"/>
                </a:cubicBezTo>
                <a:cubicBezTo>
                  <a:pt x="2341" y="538"/>
                  <a:pt x="2318" y="579"/>
                  <a:pt x="2278" y="589"/>
                </a:cubicBezTo>
                <a:cubicBezTo>
                  <a:pt x="1776" y="725"/>
                  <a:pt x="1776" y="725"/>
                  <a:pt x="1776" y="725"/>
                </a:cubicBezTo>
                <a:cubicBezTo>
                  <a:pt x="1736" y="736"/>
                  <a:pt x="1696" y="710"/>
                  <a:pt x="1686" y="672"/>
                </a:cubicBezTo>
                <a:cubicBezTo>
                  <a:pt x="1679" y="644"/>
                  <a:pt x="1679" y="644"/>
                  <a:pt x="1679" y="644"/>
                </a:cubicBezTo>
                <a:cubicBezTo>
                  <a:pt x="1612" y="659"/>
                  <a:pt x="1534" y="687"/>
                  <a:pt x="1467" y="729"/>
                </a:cubicBezTo>
                <a:cubicBezTo>
                  <a:pt x="1467" y="731"/>
                  <a:pt x="1467" y="731"/>
                  <a:pt x="1467" y="731"/>
                </a:cubicBezTo>
                <a:cubicBezTo>
                  <a:pt x="1511" y="890"/>
                  <a:pt x="1675" y="988"/>
                  <a:pt x="1835" y="943"/>
                </a:cubicBezTo>
                <a:cubicBezTo>
                  <a:pt x="2337" y="808"/>
                  <a:pt x="2337" y="808"/>
                  <a:pt x="2337" y="808"/>
                </a:cubicBezTo>
                <a:cubicBezTo>
                  <a:pt x="2497" y="765"/>
                  <a:pt x="2592" y="600"/>
                  <a:pt x="2550" y="439"/>
                </a:cubicBezTo>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sp>
        <p:nvSpPr>
          <p:cNvPr id="8" name="Freeform 15">
            <a:extLst>
              <a:ext uri="{FF2B5EF4-FFF2-40B4-BE49-F238E27FC236}">
                <a16:creationId xmlns:a16="http://schemas.microsoft.com/office/drawing/2014/main" id="{527597FE-AD6E-90C5-3501-A2039235C33B}"/>
              </a:ext>
            </a:extLst>
          </p:cNvPr>
          <p:cNvSpPr>
            <a:spLocks/>
          </p:cNvSpPr>
          <p:nvPr/>
        </p:nvSpPr>
        <p:spPr bwMode="auto">
          <a:xfrm>
            <a:off x="10398268" y="2791169"/>
            <a:ext cx="877252" cy="335441"/>
          </a:xfrm>
          <a:custGeom>
            <a:avLst/>
            <a:gdLst>
              <a:gd name="T0" fmla="*/ 2550 w 2592"/>
              <a:gd name="T1" fmla="*/ 439 h 988"/>
              <a:gd name="T2" fmla="*/ 2550 w 2592"/>
              <a:gd name="T3" fmla="*/ 439 h 988"/>
              <a:gd name="T4" fmla="*/ 2501 w 2592"/>
              <a:gd name="T5" fmla="*/ 257 h 988"/>
              <a:gd name="T6" fmla="*/ 2132 w 2592"/>
              <a:gd name="T7" fmla="*/ 45 h 988"/>
              <a:gd name="T8" fmla="*/ 1631 w 2592"/>
              <a:gd name="T9" fmla="*/ 180 h 988"/>
              <a:gd name="T10" fmla="*/ 1422 w 2592"/>
              <a:gd name="T11" fmla="*/ 380 h 988"/>
              <a:gd name="T12" fmla="*/ 1157 w 2592"/>
              <a:gd name="T13" fmla="*/ 380 h 988"/>
              <a:gd name="T14" fmla="*/ 1125 w 2592"/>
              <a:gd name="T15" fmla="*/ 257 h 988"/>
              <a:gd name="T16" fmla="*/ 757 w 2592"/>
              <a:gd name="T17" fmla="*/ 45 h 988"/>
              <a:gd name="T18" fmla="*/ 255 w 2592"/>
              <a:gd name="T19" fmla="*/ 180 h 988"/>
              <a:gd name="T20" fmla="*/ 42 w 2592"/>
              <a:gd name="T21" fmla="*/ 549 h 988"/>
              <a:gd name="T22" fmla="*/ 91 w 2592"/>
              <a:gd name="T23" fmla="*/ 731 h 988"/>
              <a:gd name="T24" fmla="*/ 232 w 2592"/>
              <a:gd name="T25" fmla="*/ 913 h 988"/>
              <a:gd name="T26" fmla="*/ 460 w 2592"/>
              <a:gd name="T27" fmla="*/ 943 h 988"/>
              <a:gd name="T28" fmla="*/ 961 w 2592"/>
              <a:gd name="T29" fmla="*/ 808 h 988"/>
              <a:gd name="T30" fmla="*/ 1079 w 2592"/>
              <a:gd name="T31" fmla="*/ 744 h 988"/>
              <a:gd name="T32" fmla="*/ 755 w 2592"/>
              <a:gd name="T33" fmla="*/ 630 h 988"/>
              <a:gd name="T34" fmla="*/ 401 w 2592"/>
              <a:gd name="T35" fmla="*/ 725 h 988"/>
              <a:gd name="T36" fmla="*/ 344 w 2592"/>
              <a:gd name="T37" fmla="*/ 716 h 988"/>
              <a:gd name="T38" fmla="*/ 310 w 2592"/>
              <a:gd name="T39" fmla="*/ 672 h 988"/>
              <a:gd name="T40" fmla="*/ 262 w 2592"/>
              <a:gd name="T41" fmla="*/ 490 h 988"/>
              <a:gd name="T42" fmla="*/ 314 w 2592"/>
              <a:gd name="T43" fmla="*/ 399 h 988"/>
              <a:gd name="T44" fmla="*/ 816 w 2592"/>
              <a:gd name="T45" fmla="*/ 263 h 988"/>
              <a:gd name="T46" fmla="*/ 906 w 2592"/>
              <a:gd name="T47" fmla="*/ 316 h 988"/>
              <a:gd name="T48" fmla="*/ 923 w 2592"/>
              <a:gd name="T49" fmla="*/ 380 h 988"/>
              <a:gd name="T50" fmla="*/ 849 w 2592"/>
              <a:gd name="T51" fmla="*/ 380 h 988"/>
              <a:gd name="T52" fmla="*/ 736 w 2592"/>
              <a:gd name="T53" fmla="*/ 494 h 988"/>
              <a:gd name="T54" fmla="*/ 849 w 2592"/>
              <a:gd name="T55" fmla="*/ 608 h 988"/>
              <a:gd name="T56" fmla="*/ 1743 w 2592"/>
              <a:gd name="T57" fmla="*/ 608 h 988"/>
              <a:gd name="T58" fmla="*/ 1856 w 2592"/>
              <a:gd name="T59" fmla="*/ 494 h 988"/>
              <a:gd name="T60" fmla="*/ 1755 w 2592"/>
              <a:gd name="T61" fmla="*/ 382 h 988"/>
              <a:gd name="T62" fmla="*/ 2191 w 2592"/>
              <a:gd name="T63" fmla="*/ 263 h 988"/>
              <a:gd name="T64" fmla="*/ 2282 w 2592"/>
              <a:gd name="T65" fmla="*/ 316 h 988"/>
              <a:gd name="T66" fmla="*/ 2331 w 2592"/>
              <a:gd name="T67" fmla="*/ 498 h 988"/>
              <a:gd name="T68" fmla="*/ 2278 w 2592"/>
              <a:gd name="T69" fmla="*/ 589 h 988"/>
              <a:gd name="T70" fmla="*/ 1776 w 2592"/>
              <a:gd name="T71" fmla="*/ 725 h 988"/>
              <a:gd name="T72" fmla="*/ 1686 w 2592"/>
              <a:gd name="T73" fmla="*/ 672 h 988"/>
              <a:gd name="T74" fmla="*/ 1679 w 2592"/>
              <a:gd name="T75" fmla="*/ 644 h 988"/>
              <a:gd name="T76" fmla="*/ 1467 w 2592"/>
              <a:gd name="T77" fmla="*/ 729 h 988"/>
              <a:gd name="T78" fmla="*/ 1467 w 2592"/>
              <a:gd name="T79" fmla="*/ 731 h 988"/>
              <a:gd name="T80" fmla="*/ 1835 w 2592"/>
              <a:gd name="T81" fmla="*/ 943 h 988"/>
              <a:gd name="T82" fmla="*/ 2337 w 2592"/>
              <a:gd name="T83" fmla="*/ 808 h 988"/>
              <a:gd name="T84" fmla="*/ 2550 w 2592"/>
              <a:gd name="T85" fmla="*/ 439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92" h="988">
                <a:moveTo>
                  <a:pt x="2550" y="439"/>
                </a:moveTo>
                <a:cubicBezTo>
                  <a:pt x="2550" y="439"/>
                  <a:pt x="2550" y="439"/>
                  <a:pt x="2550" y="439"/>
                </a:cubicBezTo>
                <a:cubicBezTo>
                  <a:pt x="2501" y="257"/>
                  <a:pt x="2501" y="257"/>
                  <a:pt x="2501" y="257"/>
                </a:cubicBezTo>
                <a:cubicBezTo>
                  <a:pt x="2457" y="98"/>
                  <a:pt x="2293" y="0"/>
                  <a:pt x="2132" y="45"/>
                </a:cubicBezTo>
                <a:cubicBezTo>
                  <a:pt x="1631" y="180"/>
                  <a:pt x="1631" y="180"/>
                  <a:pt x="1631" y="180"/>
                </a:cubicBezTo>
                <a:cubicBezTo>
                  <a:pt x="1528" y="208"/>
                  <a:pt x="1454" y="286"/>
                  <a:pt x="1422" y="380"/>
                </a:cubicBezTo>
                <a:cubicBezTo>
                  <a:pt x="1157" y="380"/>
                  <a:pt x="1157" y="380"/>
                  <a:pt x="1157" y="380"/>
                </a:cubicBezTo>
                <a:cubicBezTo>
                  <a:pt x="1125" y="257"/>
                  <a:pt x="1125" y="257"/>
                  <a:pt x="1125" y="257"/>
                </a:cubicBezTo>
                <a:cubicBezTo>
                  <a:pt x="1081" y="98"/>
                  <a:pt x="917" y="0"/>
                  <a:pt x="757" y="45"/>
                </a:cubicBezTo>
                <a:cubicBezTo>
                  <a:pt x="255" y="180"/>
                  <a:pt x="255" y="180"/>
                  <a:pt x="255" y="180"/>
                </a:cubicBezTo>
                <a:cubicBezTo>
                  <a:pt x="95" y="223"/>
                  <a:pt x="0" y="388"/>
                  <a:pt x="42" y="549"/>
                </a:cubicBezTo>
                <a:cubicBezTo>
                  <a:pt x="91" y="731"/>
                  <a:pt x="91" y="731"/>
                  <a:pt x="91" y="731"/>
                </a:cubicBezTo>
                <a:cubicBezTo>
                  <a:pt x="112" y="808"/>
                  <a:pt x="163" y="873"/>
                  <a:pt x="232" y="913"/>
                </a:cubicBezTo>
                <a:cubicBezTo>
                  <a:pt x="302" y="954"/>
                  <a:pt x="382" y="964"/>
                  <a:pt x="460" y="943"/>
                </a:cubicBezTo>
                <a:cubicBezTo>
                  <a:pt x="961" y="808"/>
                  <a:pt x="961" y="808"/>
                  <a:pt x="961" y="808"/>
                </a:cubicBezTo>
                <a:cubicBezTo>
                  <a:pt x="1005" y="797"/>
                  <a:pt x="1045" y="774"/>
                  <a:pt x="1079" y="744"/>
                </a:cubicBezTo>
                <a:cubicBezTo>
                  <a:pt x="974" y="670"/>
                  <a:pt x="837" y="636"/>
                  <a:pt x="755" y="630"/>
                </a:cubicBezTo>
                <a:cubicBezTo>
                  <a:pt x="401" y="725"/>
                  <a:pt x="401" y="725"/>
                  <a:pt x="401" y="725"/>
                </a:cubicBezTo>
                <a:cubicBezTo>
                  <a:pt x="382" y="729"/>
                  <a:pt x="361" y="727"/>
                  <a:pt x="344" y="716"/>
                </a:cubicBezTo>
                <a:cubicBezTo>
                  <a:pt x="327" y="706"/>
                  <a:pt x="314" y="691"/>
                  <a:pt x="310" y="672"/>
                </a:cubicBezTo>
                <a:cubicBezTo>
                  <a:pt x="262" y="490"/>
                  <a:pt x="262" y="490"/>
                  <a:pt x="262" y="490"/>
                </a:cubicBezTo>
                <a:cubicBezTo>
                  <a:pt x="251" y="450"/>
                  <a:pt x="274" y="409"/>
                  <a:pt x="314" y="399"/>
                </a:cubicBezTo>
                <a:cubicBezTo>
                  <a:pt x="816" y="263"/>
                  <a:pt x="816" y="263"/>
                  <a:pt x="816" y="263"/>
                </a:cubicBezTo>
                <a:cubicBezTo>
                  <a:pt x="856" y="253"/>
                  <a:pt x="896" y="276"/>
                  <a:pt x="906" y="316"/>
                </a:cubicBezTo>
                <a:cubicBezTo>
                  <a:pt x="906" y="316"/>
                  <a:pt x="915" y="346"/>
                  <a:pt x="923" y="380"/>
                </a:cubicBezTo>
                <a:cubicBezTo>
                  <a:pt x="849" y="380"/>
                  <a:pt x="849" y="380"/>
                  <a:pt x="849" y="380"/>
                </a:cubicBezTo>
                <a:cubicBezTo>
                  <a:pt x="786" y="380"/>
                  <a:pt x="736" y="430"/>
                  <a:pt x="736" y="494"/>
                </a:cubicBezTo>
                <a:cubicBezTo>
                  <a:pt x="736" y="558"/>
                  <a:pt x="786" y="608"/>
                  <a:pt x="849" y="608"/>
                </a:cubicBezTo>
                <a:cubicBezTo>
                  <a:pt x="1743" y="608"/>
                  <a:pt x="1743" y="608"/>
                  <a:pt x="1743" y="608"/>
                </a:cubicBezTo>
                <a:cubicBezTo>
                  <a:pt x="1806" y="608"/>
                  <a:pt x="1856" y="558"/>
                  <a:pt x="1856" y="494"/>
                </a:cubicBezTo>
                <a:cubicBezTo>
                  <a:pt x="1856" y="435"/>
                  <a:pt x="1812" y="388"/>
                  <a:pt x="1755" y="382"/>
                </a:cubicBezTo>
                <a:cubicBezTo>
                  <a:pt x="2191" y="263"/>
                  <a:pt x="2191" y="263"/>
                  <a:pt x="2191" y="263"/>
                </a:cubicBezTo>
                <a:cubicBezTo>
                  <a:pt x="2232" y="253"/>
                  <a:pt x="2272" y="276"/>
                  <a:pt x="2282" y="316"/>
                </a:cubicBezTo>
                <a:cubicBezTo>
                  <a:pt x="2331" y="498"/>
                  <a:pt x="2331" y="498"/>
                  <a:pt x="2331" y="498"/>
                </a:cubicBezTo>
                <a:cubicBezTo>
                  <a:pt x="2341" y="538"/>
                  <a:pt x="2318" y="579"/>
                  <a:pt x="2278" y="589"/>
                </a:cubicBezTo>
                <a:cubicBezTo>
                  <a:pt x="1776" y="725"/>
                  <a:pt x="1776" y="725"/>
                  <a:pt x="1776" y="725"/>
                </a:cubicBezTo>
                <a:cubicBezTo>
                  <a:pt x="1736" y="736"/>
                  <a:pt x="1696" y="710"/>
                  <a:pt x="1686" y="672"/>
                </a:cubicBezTo>
                <a:cubicBezTo>
                  <a:pt x="1679" y="644"/>
                  <a:pt x="1679" y="644"/>
                  <a:pt x="1679" y="644"/>
                </a:cubicBezTo>
                <a:cubicBezTo>
                  <a:pt x="1612" y="659"/>
                  <a:pt x="1534" y="687"/>
                  <a:pt x="1467" y="729"/>
                </a:cubicBezTo>
                <a:cubicBezTo>
                  <a:pt x="1467" y="731"/>
                  <a:pt x="1467" y="731"/>
                  <a:pt x="1467" y="731"/>
                </a:cubicBezTo>
                <a:cubicBezTo>
                  <a:pt x="1511" y="890"/>
                  <a:pt x="1675" y="988"/>
                  <a:pt x="1835" y="943"/>
                </a:cubicBezTo>
                <a:cubicBezTo>
                  <a:pt x="2337" y="808"/>
                  <a:pt x="2337" y="808"/>
                  <a:pt x="2337" y="808"/>
                </a:cubicBezTo>
                <a:cubicBezTo>
                  <a:pt x="2497" y="765"/>
                  <a:pt x="2592" y="600"/>
                  <a:pt x="2550" y="439"/>
                </a:cubicBezTo>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spTree>
    <p:extLst>
      <p:ext uri="{BB962C8B-B14F-4D97-AF65-F5344CB8AC3E}">
        <p14:creationId xmlns:p14="http://schemas.microsoft.com/office/powerpoint/2010/main" val="321369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23"/>
          <p:cNvSpPr/>
          <p:nvPr/>
        </p:nvSpPr>
        <p:spPr>
          <a:xfrm>
            <a:off x="1377373" y="2186847"/>
            <a:ext cx="9246177" cy="2366161"/>
          </a:xfrm>
          <a:prstGeom prst="rect">
            <a:avLst/>
          </a:prstGeom>
        </p:spPr>
        <p:txBody>
          <a:bodyPr wrap="square">
            <a:spAutoFit/>
          </a:bodyPr>
          <a:lstStyle/>
          <a:p>
            <a:pPr defTabSz="1243032" fontAlgn="base">
              <a:spcBef>
                <a:spcPct val="0"/>
              </a:spcBef>
              <a:spcAft>
                <a:spcPct val="0"/>
              </a:spcAft>
            </a:pPr>
            <a:r>
              <a:rPr lang="zh-CN" altLang="en-US" sz="2176" b="1" dirty="0">
                <a:ln w="3175">
                  <a:noFill/>
                </a:ln>
                <a:solidFill>
                  <a:srgbClr val="CB7D40"/>
                </a:solidFill>
                <a:latin typeface="黑体" panose="02010609060101010101" pitchFamily="49" charset="-122"/>
                <a:ea typeface="黑体" panose="02010609060101010101" pitchFamily="49" charset="-122"/>
                <a:cs typeface="Segoe UI" pitchFamily="34" charset="0"/>
              </a:rPr>
              <a:t>前置功能设计 </a:t>
            </a:r>
            <a:endParaRPr lang="en-US" altLang="zh-CN" sz="2176" b="1" dirty="0">
              <a:ln w="3175">
                <a:noFill/>
              </a:ln>
              <a:solidFill>
                <a:srgbClr val="CB7D40"/>
              </a:solidFill>
              <a:latin typeface="黑体" panose="02010609060101010101" pitchFamily="49" charset="-122"/>
              <a:ea typeface="黑体" panose="02010609060101010101" pitchFamily="49" charset="-122"/>
              <a:cs typeface="Segoe UI" pitchFamily="34" charset="0"/>
            </a:endParaRPr>
          </a:p>
          <a:p>
            <a:pPr defTabSz="1243032" fontAlgn="base">
              <a:spcBef>
                <a:spcPct val="0"/>
              </a:spcBef>
              <a:spcAft>
                <a:spcPct val="0"/>
              </a:spcAft>
            </a:pPr>
            <a:r>
              <a:rPr lang="zh-CN" altLang="en-US" dirty="0">
                <a:latin typeface="华文细黑" panose="02010600040101010101" pitchFamily="2" charset="-122"/>
                <a:ea typeface="华文细黑" panose="02010600040101010101" pitchFamily="2" charset="-122"/>
              </a:rPr>
              <a:t>基于教室的使用是一个学生、教室、教师、课程的多方面共同作用。从中管理员作为一个调度者，需要审核管理调度一部分信息。</a:t>
            </a:r>
            <a:endParaRPr lang="en-US" altLang="zh-CN" dirty="0">
              <a:latin typeface="华文细黑" panose="02010600040101010101" pitchFamily="2" charset="-122"/>
              <a:ea typeface="华文细黑" panose="02010600040101010101" pitchFamily="2" charset="-122"/>
            </a:endParaRPr>
          </a:p>
          <a:p>
            <a:pPr defTabSz="1243032" fontAlgn="base">
              <a:spcBef>
                <a:spcPct val="0"/>
              </a:spcBef>
              <a:spcAft>
                <a:spcPct val="0"/>
              </a:spcAft>
            </a:pPr>
            <a:endParaRPr lang="en-US" altLang="zh-CN" dirty="0">
              <a:latin typeface="华文细黑" panose="02010600040101010101" pitchFamily="2" charset="-122"/>
              <a:ea typeface="华文细黑" panose="02010600040101010101" pitchFamily="2" charset="-122"/>
            </a:endParaRPr>
          </a:p>
          <a:p>
            <a:pPr defTabSz="1243032" fontAlgn="base">
              <a:spcBef>
                <a:spcPct val="0"/>
              </a:spcBef>
              <a:spcAft>
                <a:spcPct val="0"/>
              </a:spcAft>
            </a:pPr>
            <a:r>
              <a:rPr lang="zh-CN" altLang="en-US" dirty="0">
                <a:latin typeface="华文细黑" panose="02010600040101010101" pitchFamily="2" charset="-122"/>
                <a:ea typeface="华文细黑" panose="02010600040101010101" pitchFamily="2" charset="-122"/>
              </a:rPr>
              <a:t>因此需要设置管理员来实现，基本的以上四者基本的增删改查操作，并且需要初步实现一个简单的选课</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授课功能，来保证课程使用教室的信息完整性。</a:t>
            </a:r>
            <a:endParaRPr lang="en-US" altLang="zh-CN" dirty="0">
              <a:latin typeface="华文细黑" panose="02010600040101010101" pitchFamily="2" charset="-122"/>
              <a:ea typeface="华文细黑" panose="02010600040101010101" pitchFamily="2" charset="-122"/>
            </a:endParaRPr>
          </a:p>
          <a:p>
            <a:pPr defTabSz="1243032" fontAlgn="base">
              <a:spcBef>
                <a:spcPct val="0"/>
              </a:spcBef>
              <a:spcAft>
                <a:spcPct val="0"/>
              </a:spcAft>
            </a:pPr>
            <a:endParaRPr lang="en-US" altLang="zh-CN" dirty="0">
              <a:latin typeface="华文细黑" panose="02010600040101010101" pitchFamily="2" charset="-122"/>
              <a:ea typeface="华文细黑" panose="02010600040101010101" pitchFamily="2" charset="-122"/>
            </a:endParaRPr>
          </a:p>
          <a:p>
            <a:pPr defTabSz="1243032" fontAlgn="base">
              <a:spcBef>
                <a:spcPct val="0"/>
              </a:spcBef>
              <a:spcAft>
                <a:spcPct val="0"/>
              </a:spcAft>
            </a:pPr>
            <a:r>
              <a:rPr lang="zh-CN" altLang="en-US" dirty="0">
                <a:latin typeface="华文细黑" panose="02010600040101010101" pitchFamily="2" charset="-122"/>
                <a:ea typeface="华文细黑" panose="02010600040101010101" pitchFamily="2" charset="-122"/>
              </a:rPr>
              <a:t>同时需要设置管理员实现对于申请信息的审批处理</a:t>
            </a:r>
            <a:endParaRPr lang="en-US" altLang="zh-CN" dirty="0">
              <a:latin typeface="华文细黑" panose="02010600040101010101" pitchFamily="2" charset="-122"/>
              <a:ea typeface="华文细黑" panose="02010600040101010101" pitchFamily="2" charset="-122"/>
            </a:endParaRPr>
          </a:p>
        </p:txBody>
      </p:sp>
      <p:grpSp>
        <p:nvGrpSpPr>
          <p:cNvPr id="106" name="组合 105"/>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107" name="组合 106"/>
            <p:cNvGrpSpPr/>
            <p:nvPr/>
          </p:nvGrpSpPr>
          <p:grpSpPr>
            <a:xfrm flipV="1">
              <a:off x="2218037" y="6272597"/>
              <a:ext cx="1341734" cy="213582"/>
              <a:chOff x="2218037" y="5369771"/>
              <a:chExt cx="5671594" cy="902826"/>
            </a:xfrm>
          </p:grpSpPr>
          <p:sp>
            <p:nvSpPr>
              <p:cNvPr id="114" name="矩形 11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flipV="1">
              <a:off x="3610482" y="6272597"/>
              <a:ext cx="1341734" cy="213582"/>
              <a:chOff x="2218037" y="5369771"/>
              <a:chExt cx="5671594" cy="902826"/>
            </a:xfrm>
          </p:grpSpPr>
          <p:sp>
            <p:nvSpPr>
              <p:cNvPr id="109" name="矩形 108"/>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9" name="文本框 118"/>
          <p:cNvSpPr txBox="1"/>
          <p:nvPr/>
        </p:nvSpPr>
        <p:spPr>
          <a:xfrm>
            <a:off x="670138" y="375131"/>
            <a:ext cx="3177962"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系统设计与功能实现</a:t>
            </a:r>
          </a:p>
        </p:txBody>
      </p:sp>
      <p:sp>
        <p:nvSpPr>
          <p:cNvPr id="2" name="任意多边形 35">
            <a:extLst>
              <a:ext uri="{FF2B5EF4-FFF2-40B4-BE49-F238E27FC236}">
                <a16:creationId xmlns:a16="http://schemas.microsoft.com/office/drawing/2014/main" id="{4CCFFCB6-6316-EC91-F159-BEA49E781086}"/>
              </a:ext>
            </a:extLst>
          </p:cNvPr>
          <p:cNvSpPr/>
          <p:nvPr/>
        </p:nvSpPr>
        <p:spPr>
          <a:xfrm>
            <a:off x="1203384" y="1768133"/>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3828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95325" y="1639032"/>
            <a:ext cx="10801350" cy="4279077"/>
            <a:chOff x="296585" y="1452220"/>
            <a:chExt cx="11895415" cy="4712503"/>
          </a:xfrm>
        </p:grpSpPr>
        <p:sp>
          <p:nvSpPr>
            <p:cNvPr id="4" name="Freeform 9"/>
            <p:cNvSpPr/>
            <p:nvPr/>
          </p:nvSpPr>
          <p:spPr>
            <a:xfrm>
              <a:off x="3287232" y="3386728"/>
              <a:ext cx="2926080" cy="2777995"/>
            </a:xfrm>
            <a:custGeom>
              <a:avLst/>
              <a:gdLst>
                <a:gd name="connsiteX0" fmla="*/ 0 w 5519364"/>
                <a:gd name="connsiteY0" fmla="*/ 0 h 1959110"/>
                <a:gd name="connsiteX1" fmla="*/ 5519364 w 5519364"/>
                <a:gd name="connsiteY1" fmla="*/ 0 h 1959110"/>
                <a:gd name="connsiteX2" fmla="*/ 5519364 w 5519364"/>
                <a:gd name="connsiteY2" fmla="*/ 1959110 h 1959110"/>
                <a:gd name="connsiteX3" fmla="*/ 0 w 5519364"/>
                <a:gd name="connsiteY3" fmla="*/ 1959110 h 1959110"/>
                <a:gd name="connsiteX4" fmla="*/ 0 w 5519364"/>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364" h="1959110">
                  <a:moveTo>
                    <a:pt x="0" y="0"/>
                  </a:moveTo>
                  <a:lnTo>
                    <a:pt x="5519364" y="0"/>
                  </a:lnTo>
                  <a:lnTo>
                    <a:pt x="5519364" y="1959110"/>
                  </a:lnTo>
                  <a:lnTo>
                    <a:pt x="0" y="1959110"/>
                  </a:lnTo>
                  <a:lnTo>
                    <a:pt x="0" y="0"/>
                  </a:lnTo>
                  <a:close/>
                </a:path>
              </a:pathLst>
            </a:custGeom>
            <a:solidFill>
              <a:schemeClr val="bg1"/>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155700">
                <a:lnSpc>
                  <a:spcPct val="90000"/>
                </a:lnSpc>
                <a:spcBef>
                  <a:spcPct val="0"/>
                </a:spcBef>
                <a:spcAft>
                  <a:spcPts val="1800"/>
                </a:spcAft>
              </a:pPr>
              <a:r>
                <a:rPr lang="zh-CN" altLang="en-US" sz="2400" dirty="0">
                  <a:solidFill>
                    <a:srgbClr val="CB7D40"/>
                  </a:solidFill>
                  <a:latin typeface="黑体" panose="02010609060101010101" pitchFamily="49" charset="-122"/>
                  <a:ea typeface="黑体" panose="02010609060101010101" pitchFamily="49" charset="-122"/>
                </a:rPr>
                <a:t>临时教室申请</a:t>
              </a:r>
              <a:endParaRPr lang="en-US" altLang="zh-CN" sz="2400" dirty="0">
                <a:solidFill>
                  <a:srgbClr val="CB7D40"/>
                </a:solidFill>
              </a:endParaRPr>
            </a:p>
            <a:p>
              <a:pPr defTabSz="1155700">
                <a:lnSpc>
                  <a:spcPct val="90000"/>
                </a:lnSpc>
                <a:spcBef>
                  <a:spcPct val="0"/>
                </a:spcBef>
                <a:spcAft>
                  <a:spcPts val="1800"/>
                </a:spcAft>
              </a:pPr>
              <a:r>
                <a:rPr lang="zh-CN" altLang="en-US" dirty="0">
                  <a:solidFill>
                    <a:schemeClr val="tx1"/>
                  </a:solidFill>
                  <a:latin typeface="华文细黑" panose="02010600040101010101" pitchFamily="2" charset="-122"/>
                  <a:ea typeface="华文细黑" panose="02010600040101010101" pitchFamily="2" charset="-122"/>
                </a:rPr>
                <a:t>该申请存在两种形式，一种是对于指定教室指定时间的申请，另一种是给定对教室的约束由后端寻找一个合适的教室并发出申请</a:t>
              </a:r>
              <a:endParaRPr lang="en-US" altLang="zh-CN" dirty="0">
                <a:solidFill>
                  <a:schemeClr val="tx1"/>
                </a:solidFill>
                <a:latin typeface="华文细黑" panose="02010600040101010101" pitchFamily="2" charset="-122"/>
                <a:ea typeface="华文细黑" panose="02010600040101010101" pitchFamily="2" charset="-122"/>
              </a:endParaRPr>
            </a:p>
          </p:txBody>
        </p:sp>
        <p:sp>
          <p:nvSpPr>
            <p:cNvPr id="5" name="Freeform 7"/>
            <p:cNvSpPr/>
            <p:nvPr/>
          </p:nvSpPr>
          <p:spPr>
            <a:xfrm>
              <a:off x="296585" y="3386728"/>
              <a:ext cx="2926080" cy="2777995"/>
            </a:xfrm>
            <a:custGeom>
              <a:avLst/>
              <a:gdLst>
                <a:gd name="connsiteX0" fmla="*/ 0 w 5270415"/>
                <a:gd name="connsiteY0" fmla="*/ 0 h 1959110"/>
                <a:gd name="connsiteX1" fmla="*/ 5270415 w 5270415"/>
                <a:gd name="connsiteY1" fmla="*/ 0 h 1959110"/>
                <a:gd name="connsiteX2" fmla="*/ 5270415 w 5270415"/>
                <a:gd name="connsiteY2" fmla="*/ 1959110 h 1959110"/>
                <a:gd name="connsiteX3" fmla="*/ 0 w 5270415"/>
                <a:gd name="connsiteY3" fmla="*/ 1959110 h 1959110"/>
                <a:gd name="connsiteX4" fmla="*/ 0 w 5270415"/>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415" h="1959110">
                  <a:moveTo>
                    <a:pt x="0" y="0"/>
                  </a:moveTo>
                  <a:lnTo>
                    <a:pt x="5270415" y="0"/>
                  </a:lnTo>
                  <a:lnTo>
                    <a:pt x="5270415" y="1959110"/>
                  </a:lnTo>
                  <a:lnTo>
                    <a:pt x="0" y="1959110"/>
                  </a:lnTo>
                  <a:lnTo>
                    <a:pt x="0" y="0"/>
                  </a:lnTo>
                  <a:close/>
                </a:path>
              </a:pathLst>
            </a:custGeom>
            <a:solidFill>
              <a:schemeClr val="bg1"/>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155700">
                <a:lnSpc>
                  <a:spcPct val="90000"/>
                </a:lnSpc>
                <a:spcBef>
                  <a:spcPct val="0"/>
                </a:spcBef>
                <a:spcAft>
                  <a:spcPts val="1800"/>
                </a:spcAft>
              </a:pPr>
              <a:r>
                <a:rPr lang="zh-CN" altLang="en-US" sz="2400" dirty="0">
                  <a:solidFill>
                    <a:srgbClr val="CB7D40"/>
                  </a:solidFill>
                  <a:latin typeface="黑体" panose="02010609060101010101" pitchFamily="49" charset="-122"/>
                  <a:ea typeface="黑体" panose="02010609060101010101" pitchFamily="49" charset="-122"/>
                </a:rPr>
                <a:t>使用互斥：</a:t>
              </a:r>
              <a:endParaRPr lang="en-US" altLang="zh-CN" sz="2400" dirty="0">
                <a:solidFill>
                  <a:srgbClr val="CB7D40"/>
                </a:solidFill>
                <a:latin typeface="黑体" panose="02010609060101010101" pitchFamily="49" charset="-122"/>
                <a:ea typeface="黑体" panose="02010609060101010101" pitchFamily="49" charset="-122"/>
              </a:endParaRPr>
            </a:p>
            <a:p>
              <a:pPr defTabSz="1155700">
                <a:lnSpc>
                  <a:spcPct val="90000"/>
                </a:lnSpc>
                <a:spcBef>
                  <a:spcPct val="0"/>
                </a:spcBef>
                <a:spcAft>
                  <a:spcPts val="1800"/>
                </a:spcAft>
              </a:pPr>
              <a:r>
                <a:rPr lang="zh-CN" altLang="en-US" sz="1400" dirty="0">
                  <a:solidFill>
                    <a:schemeClr val="tx1"/>
                  </a:solidFill>
                  <a:latin typeface="华文细黑" panose="02010600040101010101" pitchFamily="2" charset="-122"/>
                  <a:ea typeface="华文细黑" panose="02010600040101010101" pitchFamily="2" charset="-122"/>
                </a:rPr>
                <a:t>在一个同一级别或者高级级别的申请被同意的情况后，其他所有与该教室该时间段互斥的申请信息需设为已拒绝。该事务隔离级别为串行化。</a:t>
              </a:r>
              <a:endParaRPr lang="en-US" altLang="zh-CN" sz="1400" dirty="0">
                <a:solidFill>
                  <a:schemeClr val="tx1"/>
                </a:solidFill>
                <a:latin typeface="华文细黑" panose="02010600040101010101" pitchFamily="2" charset="-122"/>
                <a:ea typeface="华文细黑" panose="02010600040101010101" pitchFamily="2" charset="-122"/>
              </a:endParaRPr>
            </a:p>
            <a:p>
              <a:pPr defTabSz="1155700">
                <a:lnSpc>
                  <a:spcPct val="90000"/>
                </a:lnSpc>
                <a:spcBef>
                  <a:spcPct val="0"/>
                </a:spcBef>
                <a:spcAft>
                  <a:spcPts val="1800"/>
                </a:spcAft>
              </a:pPr>
              <a:r>
                <a:rPr lang="zh-CN" altLang="en-US" sz="1400" dirty="0">
                  <a:solidFill>
                    <a:schemeClr val="tx1"/>
                  </a:solidFill>
                  <a:latin typeface="华文细黑" panose="02010600040101010101" pitchFamily="2" charset="-122"/>
                  <a:ea typeface="华文细黑" panose="02010600040101010101" pitchFamily="2" charset="-122"/>
                </a:rPr>
                <a:t>而对于手动拒绝，隔离级别为可重复读即可。</a:t>
              </a:r>
              <a:endParaRPr lang="en-US" altLang="zh-CN" sz="1400" dirty="0">
                <a:solidFill>
                  <a:schemeClr val="tx1"/>
                </a:solidFill>
                <a:latin typeface="华文细黑" panose="02010600040101010101" pitchFamily="2" charset="-122"/>
                <a:ea typeface="华文细黑" panose="02010600040101010101" pitchFamily="2" charset="-122"/>
              </a:endParaRPr>
            </a:p>
            <a:p>
              <a:pPr defTabSz="1155700">
                <a:lnSpc>
                  <a:spcPct val="90000"/>
                </a:lnSpc>
                <a:spcBef>
                  <a:spcPct val="0"/>
                </a:spcBef>
                <a:spcAft>
                  <a:spcPts val="1800"/>
                </a:spcAft>
              </a:pPr>
              <a:endParaRPr lang="en-US" altLang="zh-CN" dirty="0">
                <a:solidFill>
                  <a:schemeClr val="tx1"/>
                </a:solidFill>
                <a:latin typeface="华文细黑" panose="02010600040101010101" pitchFamily="2" charset="-122"/>
                <a:ea typeface="华文细黑" panose="02010600040101010101" pitchFamily="2" charset="-122"/>
              </a:endParaRPr>
            </a:p>
          </p:txBody>
        </p:sp>
        <p:sp>
          <p:nvSpPr>
            <p:cNvPr id="6" name="Freeform 11"/>
            <p:cNvSpPr/>
            <p:nvPr/>
          </p:nvSpPr>
          <p:spPr>
            <a:xfrm>
              <a:off x="6276141" y="3386728"/>
              <a:ext cx="2926080" cy="2777995"/>
            </a:xfrm>
            <a:custGeom>
              <a:avLst/>
              <a:gdLst>
                <a:gd name="connsiteX0" fmla="*/ 0 w 5318939"/>
                <a:gd name="connsiteY0" fmla="*/ 0 h 1959110"/>
                <a:gd name="connsiteX1" fmla="*/ 5318939 w 5318939"/>
                <a:gd name="connsiteY1" fmla="*/ 0 h 1959110"/>
                <a:gd name="connsiteX2" fmla="*/ 5318939 w 5318939"/>
                <a:gd name="connsiteY2" fmla="*/ 1959110 h 1959110"/>
                <a:gd name="connsiteX3" fmla="*/ 0 w 5318939"/>
                <a:gd name="connsiteY3" fmla="*/ 1959110 h 1959110"/>
                <a:gd name="connsiteX4" fmla="*/ 0 w 5318939"/>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939" h="1959110">
                  <a:moveTo>
                    <a:pt x="0" y="0"/>
                  </a:moveTo>
                  <a:lnTo>
                    <a:pt x="5318939" y="0"/>
                  </a:lnTo>
                  <a:lnTo>
                    <a:pt x="5318939" y="1959110"/>
                  </a:lnTo>
                  <a:lnTo>
                    <a:pt x="0" y="1959110"/>
                  </a:lnTo>
                  <a:lnTo>
                    <a:pt x="0" y="0"/>
                  </a:lnTo>
                  <a:close/>
                </a:path>
              </a:pathLst>
            </a:custGeom>
            <a:solidFill>
              <a:schemeClr val="bg1"/>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155700">
                <a:lnSpc>
                  <a:spcPct val="90000"/>
                </a:lnSpc>
                <a:spcBef>
                  <a:spcPct val="0"/>
                </a:spcBef>
                <a:spcAft>
                  <a:spcPts val="1800"/>
                </a:spcAft>
              </a:pPr>
              <a:r>
                <a:rPr lang="zh-CN" altLang="en-US" sz="2400" dirty="0">
                  <a:solidFill>
                    <a:srgbClr val="CB7D40"/>
                  </a:solidFill>
                  <a:latin typeface="黑体" panose="02010609060101010101" pitchFamily="49" charset="-122"/>
                  <a:ea typeface="黑体" panose="02010609060101010101" pitchFamily="49" charset="-122"/>
                </a:rPr>
                <a:t>合适教室寻找</a:t>
              </a:r>
              <a:r>
                <a:rPr lang="en-US" altLang="zh-CN" sz="2800" dirty="0">
                  <a:solidFill>
                    <a:srgbClr val="CB7D40"/>
                  </a:solidFill>
                </a:rPr>
                <a:t>: </a:t>
              </a:r>
              <a:endParaRPr lang="en-US" altLang="zh-CN" sz="2400" dirty="0">
                <a:solidFill>
                  <a:srgbClr val="CB7D40"/>
                </a:solidFill>
              </a:endParaRPr>
            </a:p>
            <a:p>
              <a:pPr defTabSz="1155700">
                <a:lnSpc>
                  <a:spcPct val="90000"/>
                </a:lnSpc>
                <a:spcBef>
                  <a:spcPct val="0"/>
                </a:spcBef>
                <a:spcAft>
                  <a:spcPts val="1800"/>
                </a:spcAft>
              </a:pPr>
              <a:r>
                <a:rPr lang="zh-CN" altLang="en-US" dirty="0">
                  <a:solidFill>
                    <a:schemeClr val="tx1"/>
                  </a:solidFill>
                  <a:latin typeface="华文细黑" panose="02010600040101010101" pitchFamily="2" charset="-122"/>
                  <a:ea typeface="华文细黑" panose="02010600040101010101" pitchFamily="2" charset="-122"/>
                </a:rPr>
                <a:t>将用户给定的约束分为强制性约束（例如存在某些设施）与弹性约束（例如教室容量）从该时段可用教室中找到一个返回给后端，并发出使用该教室的申请。</a:t>
              </a:r>
              <a:endParaRPr lang="en-US" altLang="zh-CN" dirty="0">
                <a:solidFill>
                  <a:schemeClr val="tx1"/>
                </a:solidFill>
                <a:latin typeface="华文细黑" panose="02010600040101010101" pitchFamily="2" charset="-122"/>
                <a:ea typeface="华文细黑" panose="02010600040101010101" pitchFamily="2" charset="-122"/>
              </a:endParaRPr>
            </a:p>
          </p:txBody>
        </p:sp>
        <p:sp>
          <p:nvSpPr>
            <p:cNvPr id="7" name="Freeform 13"/>
            <p:cNvSpPr/>
            <p:nvPr/>
          </p:nvSpPr>
          <p:spPr>
            <a:xfrm>
              <a:off x="9265920" y="3386728"/>
              <a:ext cx="2926080" cy="2777995"/>
            </a:xfrm>
            <a:custGeom>
              <a:avLst/>
              <a:gdLst>
                <a:gd name="connsiteX0" fmla="*/ 0 w 5331916"/>
                <a:gd name="connsiteY0" fmla="*/ 0 h 1959110"/>
                <a:gd name="connsiteX1" fmla="*/ 5331916 w 5331916"/>
                <a:gd name="connsiteY1" fmla="*/ 0 h 1959110"/>
                <a:gd name="connsiteX2" fmla="*/ 5331916 w 5331916"/>
                <a:gd name="connsiteY2" fmla="*/ 1959110 h 1959110"/>
                <a:gd name="connsiteX3" fmla="*/ 0 w 5331916"/>
                <a:gd name="connsiteY3" fmla="*/ 1959110 h 1959110"/>
                <a:gd name="connsiteX4" fmla="*/ 0 w 5331916"/>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1916" h="1959110">
                  <a:moveTo>
                    <a:pt x="0" y="0"/>
                  </a:moveTo>
                  <a:lnTo>
                    <a:pt x="5331916" y="0"/>
                  </a:lnTo>
                  <a:lnTo>
                    <a:pt x="5331916" y="1959110"/>
                  </a:lnTo>
                  <a:lnTo>
                    <a:pt x="0" y="1959110"/>
                  </a:lnTo>
                  <a:lnTo>
                    <a:pt x="0" y="0"/>
                  </a:lnTo>
                  <a:close/>
                </a:path>
              </a:pathLst>
            </a:custGeom>
            <a:solidFill>
              <a:schemeClr val="bg1"/>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155700">
                <a:lnSpc>
                  <a:spcPct val="90000"/>
                </a:lnSpc>
                <a:spcBef>
                  <a:spcPct val="0"/>
                </a:spcBef>
                <a:spcAft>
                  <a:spcPts val="1800"/>
                </a:spcAft>
              </a:pPr>
              <a:r>
                <a:rPr lang="zh-CN" altLang="en-US" sz="2400" dirty="0">
                  <a:solidFill>
                    <a:srgbClr val="CB7D40"/>
                  </a:solidFill>
                  <a:latin typeface="黑体" panose="02010609060101010101" pitchFamily="49" charset="-122"/>
                  <a:ea typeface="黑体" panose="02010609060101010101" pitchFamily="49" charset="-122"/>
                </a:rPr>
                <a:t>课程教室申请</a:t>
              </a:r>
              <a:r>
                <a:rPr lang="en-US" altLang="zh-CN" sz="2800" dirty="0">
                  <a:solidFill>
                    <a:srgbClr val="CB7D40"/>
                  </a:solidFill>
                </a:rPr>
                <a:t>: </a:t>
              </a:r>
              <a:endParaRPr lang="en-US" altLang="zh-CN" sz="2400" dirty="0">
                <a:solidFill>
                  <a:srgbClr val="CB7D40"/>
                </a:solidFill>
              </a:endParaRPr>
            </a:p>
            <a:p>
              <a:pPr defTabSz="1155700">
                <a:lnSpc>
                  <a:spcPct val="90000"/>
                </a:lnSpc>
                <a:spcBef>
                  <a:spcPct val="0"/>
                </a:spcBef>
                <a:spcAft>
                  <a:spcPts val="1800"/>
                </a:spcAft>
              </a:pPr>
              <a:r>
                <a:rPr lang="zh-CN" altLang="en-US" dirty="0">
                  <a:solidFill>
                    <a:schemeClr val="tx1"/>
                  </a:solidFill>
                  <a:latin typeface="华文细黑" panose="02010600040101010101" pitchFamily="2" charset="-122"/>
                  <a:ea typeface="华文细黑" panose="02010600040101010101" pitchFamily="2" charset="-122"/>
                </a:rPr>
                <a:t>该申请只有一种形式，通过输入约束，得到可用教室列表，从中选择一个进行申请</a:t>
              </a:r>
              <a:endParaRPr lang="en-US" altLang="zh-CN" dirty="0">
                <a:solidFill>
                  <a:schemeClr val="tx1"/>
                </a:solidFill>
                <a:latin typeface="华文细黑" panose="02010600040101010101" pitchFamily="2" charset="-122"/>
                <a:ea typeface="华文细黑" panose="02010600040101010101" pitchFamily="2" charset="-122"/>
              </a:endParaRPr>
            </a:p>
          </p:txBody>
        </p:sp>
        <p:pic>
          <p:nvPicPr>
            <p:cNvPr id="8"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76141" y="1453940"/>
              <a:ext cx="2926080" cy="1945952"/>
            </a:xfrm>
            <a:prstGeom prst="rect">
              <a:avLst/>
            </a:prstGeom>
          </p:spPr>
        </p:pic>
        <p:pic>
          <p:nvPicPr>
            <p:cNvPr id="9"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65921" y="1452220"/>
              <a:ext cx="2922035" cy="1947672"/>
            </a:xfrm>
            <a:prstGeom prst="rect">
              <a:avLst/>
            </a:prstGeom>
          </p:spPr>
        </p:pic>
        <p:pic>
          <p:nvPicPr>
            <p:cNvPr id="10"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6585" y="1452220"/>
              <a:ext cx="2922035" cy="1947672"/>
            </a:xfrm>
            <a:prstGeom prst="rect">
              <a:avLst/>
            </a:prstGeom>
          </p:spPr>
        </p:pic>
        <p:pic>
          <p:nvPicPr>
            <p:cNvPr id="11"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87232" y="1453940"/>
              <a:ext cx="2926080" cy="1945952"/>
            </a:xfrm>
            <a:prstGeom prst="rect">
              <a:avLst/>
            </a:prstGeom>
          </p:spPr>
        </p:pic>
        <p:sp>
          <p:nvSpPr>
            <p:cNvPr id="12" name="Rectangle 18"/>
            <p:cNvSpPr/>
            <p:nvPr/>
          </p:nvSpPr>
          <p:spPr bwMode="auto">
            <a:xfrm>
              <a:off x="296585" y="1452220"/>
              <a:ext cx="2926080" cy="1947672"/>
            </a:xfrm>
            <a:prstGeom prst="rect">
              <a:avLst/>
            </a:prstGeom>
            <a:solidFill>
              <a:srgbClr val="6F8683">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latin typeface="Broadway" panose="04040905080B02020502" pitchFamily="82" charset="0"/>
                  <a:ea typeface="Segoe UI" pitchFamily="34" charset="0"/>
                  <a:cs typeface="Segoe UI" pitchFamily="34" charset="0"/>
                </a:rPr>
                <a:t>1</a:t>
              </a:r>
            </a:p>
          </p:txBody>
        </p:sp>
        <p:sp>
          <p:nvSpPr>
            <p:cNvPr id="13" name="Rectangle 103"/>
            <p:cNvSpPr/>
            <p:nvPr/>
          </p:nvSpPr>
          <p:spPr bwMode="auto">
            <a:xfrm>
              <a:off x="3287232" y="1452220"/>
              <a:ext cx="2926080" cy="1947672"/>
            </a:xfrm>
            <a:prstGeom prst="rect">
              <a:avLst/>
            </a:prstGeom>
            <a:solidFill>
              <a:srgbClr val="CB7D4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latin typeface="Broadway" panose="04040905080B02020502" pitchFamily="82" charset="0"/>
                  <a:ea typeface="Segoe UI" pitchFamily="34" charset="0"/>
                  <a:cs typeface="Segoe UI" pitchFamily="34" charset="0"/>
                </a:rPr>
                <a:t>2</a:t>
              </a:r>
            </a:p>
          </p:txBody>
        </p:sp>
        <p:sp>
          <p:nvSpPr>
            <p:cNvPr id="14" name="Rectangle 104"/>
            <p:cNvSpPr/>
            <p:nvPr/>
          </p:nvSpPr>
          <p:spPr bwMode="auto">
            <a:xfrm>
              <a:off x="6276141" y="1452220"/>
              <a:ext cx="2926080" cy="1947673"/>
            </a:xfrm>
            <a:prstGeom prst="rect">
              <a:avLst/>
            </a:prstGeom>
            <a:solidFill>
              <a:srgbClr val="A29266">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latin typeface="Broadway" panose="04040905080B02020502" pitchFamily="82" charset="0"/>
                  <a:ea typeface="Segoe UI" pitchFamily="34" charset="0"/>
                  <a:cs typeface="Segoe UI" pitchFamily="34" charset="0"/>
                </a:rPr>
                <a:t>3</a:t>
              </a:r>
            </a:p>
          </p:txBody>
        </p:sp>
        <p:sp>
          <p:nvSpPr>
            <p:cNvPr id="15" name="Rectangle 105"/>
            <p:cNvSpPr/>
            <p:nvPr/>
          </p:nvSpPr>
          <p:spPr bwMode="auto">
            <a:xfrm>
              <a:off x="9265920" y="1452220"/>
              <a:ext cx="2926080" cy="1947672"/>
            </a:xfrm>
            <a:prstGeom prst="rect">
              <a:avLst/>
            </a:prstGeom>
            <a:solidFill>
              <a:srgbClr val="A5A5A5">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latin typeface="Broadway" panose="04040905080B02020502" pitchFamily="82" charset="0"/>
                  <a:ea typeface="Segoe UI" pitchFamily="34" charset="0"/>
                  <a:cs typeface="Segoe UI" pitchFamily="34" charset="0"/>
                </a:rPr>
                <a:t>4</a:t>
              </a:r>
            </a:p>
          </p:txBody>
        </p:sp>
      </p:grpSp>
      <p:grpSp>
        <p:nvGrpSpPr>
          <p:cNvPr id="18" name="组合 17"/>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19" name="组合 18"/>
            <p:cNvGrpSpPr/>
            <p:nvPr/>
          </p:nvGrpSpPr>
          <p:grpSpPr>
            <a:xfrm flipV="1">
              <a:off x="2218037" y="6272597"/>
              <a:ext cx="1341734" cy="213582"/>
              <a:chOff x="2218037" y="5369771"/>
              <a:chExt cx="5671594" cy="902826"/>
            </a:xfrm>
          </p:grpSpPr>
          <p:sp>
            <p:nvSpPr>
              <p:cNvPr id="26" name="矩形 25"/>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3610482" y="6272597"/>
              <a:ext cx="1341734" cy="213582"/>
              <a:chOff x="2218037" y="5369771"/>
              <a:chExt cx="5671594" cy="902826"/>
            </a:xfrm>
          </p:grpSpPr>
          <p:sp>
            <p:nvSpPr>
              <p:cNvPr id="21" name="矩形 20"/>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1" name="文本框 30"/>
          <p:cNvSpPr txBox="1"/>
          <p:nvPr/>
        </p:nvSpPr>
        <p:spPr>
          <a:xfrm>
            <a:off x="670138" y="375131"/>
            <a:ext cx="233910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使用互斥与申请</a:t>
            </a:r>
          </a:p>
        </p:txBody>
      </p:sp>
      <p:sp>
        <p:nvSpPr>
          <p:cNvPr id="2" name="文本框 1">
            <a:extLst>
              <a:ext uri="{FF2B5EF4-FFF2-40B4-BE49-F238E27FC236}">
                <a16:creationId xmlns:a16="http://schemas.microsoft.com/office/drawing/2014/main" id="{8AA391BC-99EE-8705-E537-0889F5F71B03}"/>
              </a:ext>
            </a:extLst>
          </p:cNvPr>
          <p:cNvSpPr txBox="1"/>
          <p:nvPr/>
        </p:nvSpPr>
        <p:spPr>
          <a:xfrm>
            <a:off x="7848600" y="6108700"/>
            <a:ext cx="3644402"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所有的审核结束信息，都会发送一条审核信息到用户的主页</a:t>
            </a:r>
          </a:p>
        </p:txBody>
      </p:sp>
    </p:spTree>
    <p:extLst>
      <p:ext uri="{BB962C8B-B14F-4D97-AF65-F5344CB8AC3E}">
        <p14:creationId xmlns:p14="http://schemas.microsoft.com/office/powerpoint/2010/main" val="233434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28" name="组合 27"/>
            <p:cNvGrpSpPr/>
            <p:nvPr/>
          </p:nvGrpSpPr>
          <p:grpSpPr>
            <a:xfrm flipV="1">
              <a:off x="2218037" y="6272597"/>
              <a:ext cx="1341734" cy="213582"/>
              <a:chOff x="2218037" y="5369771"/>
              <a:chExt cx="5671594" cy="902826"/>
            </a:xfrm>
          </p:grpSpPr>
          <p:sp>
            <p:nvSpPr>
              <p:cNvPr id="35" name="矩形 34"/>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flipV="1">
              <a:off x="3610482" y="6272597"/>
              <a:ext cx="1341734" cy="213582"/>
              <a:chOff x="2218037" y="5369771"/>
              <a:chExt cx="5671594" cy="902826"/>
            </a:xfrm>
          </p:grpSpPr>
          <p:sp>
            <p:nvSpPr>
              <p:cNvPr id="30" name="矩形 29"/>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0" name="文本框 39"/>
          <p:cNvSpPr txBox="1"/>
          <p:nvPr/>
        </p:nvSpPr>
        <p:spPr>
          <a:xfrm>
            <a:off x="670138" y="375131"/>
            <a:ext cx="233910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被抢占与重分配</a:t>
            </a:r>
          </a:p>
        </p:txBody>
      </p:sp>
      <p:sp>
        <p:nvSpPr>
          <p:cNvPr id="21" name="任意多边形 35">
            <a:extLst>
              <a:ext uri="{FF2B5EF4-FFF2-40B4-BE49-F238E27FC236}">
                <a16:creationId xmlns:a16="http://schemas.microsoft.com/office/drawing/2014/main" id="{AF6B8827-B429-E6E4-296C-CD79E5F85A76}"/>
              </a:ext>
            </a:extLst>
          </p:cNvPr>
          <p:cNvSpPr/>
          <p:nvPr/>
        </p:nvSpPr>
        <p:spPr>
          <a:xfrm>
            <a:off x="1494596" y="1869733"/>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FC0072C-DF0F-C477-6898-489893D08C4A}"/>
              </a:ext>
            </a:extLst>
          </p:cNvPr>
          <p:cNvSpPr txBox="1"/>
          <p:nvPr/>
        </p:nvSpPr>
        <p:spPr>
          <a:xfrm>
            <a:off x="1805648" y="2274838"/>
            <a:ext cx="6889317" cy="2308324"/>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临时的使用会被课程使用抢占，在课程申请的可用教室中会忽略临时教室的使用。指针对已经申请且被同意的教室。</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对于课程使用抢占临时使用是无条件的。</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对于重分配的过程是：从使用表中提取出该使用的需求信息，再通过需求从可用教室列表中选取一个 没人申请的教室 分配给该用户，如果此时不满足该条件，该临时申请信息变为拒绝。</a:t>
            </a:r>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5779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23"/>
          <p:cNvSpPr/>
          <p:nvPr/>
        </p:nvSpPr>
        <p:spPr>
          <a:xfrm>
            <a:off x="1377373" y="1488347"/>
            <a:ext cx="9246177" cy="1812163"/>
          </a:xfrm>
          <a:prstGeom prst="rect">
            <a:avLst/>
          </a:prstGeom>
        </p:spPr>
        <p:txBody>
          <a:bodyPr wrap="square">
            <a:spAutoFit/>
          </a:bodyPr>
          <a:lstStyle/>
          <a:p>
            <a:pPr defTabSz="1243032" fontAlgn="base">
              <a:spcBef>
                <a:spcPct val="0"/>
              </a:spcBef>
              <a:spcAft>
                <a:spcPct val="0"/>
              </a:spcAft>
            </a:pPr>
            <a:r>
              <a:rPr lang="zh-CN" altLang="en-US" sz="2176" b="1" dirty="0">
                <a:ln w="3175">
                  <a:noFill/>
                </a:ln>
                <a:solidFill>
                  <a:srgbClr val="CB7D40"/>
                </a:solidFill>
                <a:latin typeface="黑体" panose="02010609060101010101" pitchFamily="49" charset="-122"/>
                <a:ea typeface="黑体" panose="02010609060101010101" pitchFamily="49" charset="-122"/>
                <a:cs typeface="Segoe UI" pitchFamily="34" charset="0"/>
              </a:rPr>
              <a:t>数据安全性与完整性</a:t>
            </a: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对于前端后端传输的数据，在前后端分别进行一次数据检查。</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对于后端与数据库传输的数据，在后端先进行一次检测，再传输至数据库中。实现过程中所有的</a:t>
            </a:r>
            <a:r>
              <a:rPr lang="en-US" altLang="zh-CN" dirty="0">
                <a:latin typeface="华文细黑" panose="02010600040101010101" pitchFamily="2" charset="-122"/>
                <a:ea typeface="华文细黑" panose="02010600040101010101" pitchFamily="2" charset="-122"/>
              </a:rPr>
              <a:t>select</a:t>
            </a:r>
            <a:r>
              <a:rPr lang="zh-CN" altLang="en-US" dirty="0">
                <a:latin typeface="华文细黑" panose="02010600040101010101" pitchFamily="2" charset="-122"/>
                <a:ea typeface="华文细黑" panose="02010600040101010101" pitchFamily="2" charset="-122"/>
              </a:rPr>
              <a:t>语句都在其他语句之前。</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通过</a:t>
            </a:r>
            <a:r>
              <a:rPr lang="en-US" altLang="zh-CN" sz="1800" dirty="0">
                <a:solidFill>
                  <a:srgbClr val="47CCB1"/>
                </a:solidFill>
                <a:effectLst/>
                <a:latin typeface="JetBrains Mono"/>
              </a:rPr>
              <a:t>@Transactional </a:t>
            </a:r>
            <a:r>
              <a:rPr lang="zh-CN" altLang="en-US" dirty="0">
                <a:latin typeface="华文细黑" panose="02010600040101010101" pitchFamily="2" charset="-122"/>
                <a:ea typeface="华文细黑" panose="02010600040101010101" pitchFamily="2" charset="-122"/>
              </a:rPr>
              <a:t>注解实现业务逻辑与事务隔离对应，减少并发对数据库的污染。</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对于教室的申请至少需要提前一天，申请临时教室的申请使用时间约束在两周以内。</a:t>
            </a:r>
            <a:endParaRPr lang="en-US" altLang="zh-CN" dirty="0">
              <a:latin typeface="华文细黑" panose="02010600040101010101" pitchFamily="2" charset="-122"/>
              <a:ea typeface="华文细黑" panose="02010600040101010101" pitchFamily="2" charset="-122"/>
            </a:endParaRPr>
          </a:p>
        </p:txBody>
      </p:sp>
      <p:sp>
        <p:nvSpPr>
          <p:cNvPr id="90" name="Rectangle 23"/>
          <p:cNvSpPr/>
          <p:nvPr/>
        </p:nvSpPr>
        <p:spPr>
          <a:xfrm>
            <a:off x="1377372" y="3772475"/>
            <a:ext cx="9246177" cy="704167"/>
          </a:xfrm>
          <a:prstGeom prst="rect">
            <a:avLst/>
          </a:prstGeom>
        </p:spPr>
        <p:txBody>
          <a:bodyPr wrap="square">
            <a:spAutoFit/>
          </a:bodyPr>
          <a:lstStyle/>
          <a:p>
            <a:pPr defTabSz="1243032" fontAlgn="base">
              <a:spcBef>
                <a:spcPct val="0"/>
              </a:spcBef>
              <a:spcAft>
                <a:spcPct val="0"/>
              </a:spcAft>
            </a:pPr>
            <a:r>
              <a:rPr lang="zh-CN" altLang="en-US" sz="2176" b="1" dirty="0">
                <a:ln w="3175">
                  <a:noFill/>
                </a:ln>
                <a:solidFill>
                  <a:srgbClr val="CB7D40"/>
                </a:solidFill>
                <a:latin typeface="黑体" panose="02010609060101010101" pitchFamily="49" charset="-122"/>
                <a:ea typeface="黑体" panose="02010609060101010101" pitchFamily="49" charset="-122"/>
                <a:cs typeface="Segoe UI" pitchFamily="34" charset="0"/>
              </a:rPr>
              <a:t>参照完整性</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通过完备的外键约束来保证参照完整性</a:t>
            </a:r>
            <a:endParaRPr lang="en-US" altLang="zh-CN" dirty="0">
              <a:latin typeface="华文细黑" panose="02010600040101010101" pitchFamily="2" charset="-122"/>
              <a:ea typeface="华文细黑" panose="02010600040101010101" pitchFamily="2" charset="-122"/>
            </a:endParaRPr>
          </a:p>
        </p:txBody>
      </p:sp>
      <p:sp>
        <p:nvSpPr>
          <p:cNvPr id="91" name="Rectangle 23"/>
          <p:cNvSpPr/>
          <p:nvPr/>
        </p:nvSpPr>
        <p:spPr>
          <a:xfrm>
            <a:off x="1286205" y="4717606"/>
            <a:ext cx="9246177" cy="704167"/>
          </a:xfrm>
          <a:prstGeom prst="rect">
            <a:avLst/>
          </a:prstGeom>
        </p:spPr>
        <p:txBody>
          <a:bodyPr wrap="square">
            <a:spAutoFit/>
          </a:bodyPr>
          <a:lstStyle/>
          <a:p>
            <a:pPr defTabSz="1243032" fontAlgn="base">
              <a:spcBef>
                <a:spcPct val="0"/>
              </a:spcBef>
              <a:spcAft>
                <a:spcPct val="0"/>
              </a:spcAft>
            </a:pPr>
            <a:r>
              <a:rPr lang="zh-CN" altLang="en-US" sz="2176" b="1" dirty="0">
                <a:ln w="3175">
                  <a:noFill/>
                </a:ln>
                <a:solidFill>
                  <a:srgbClr val="CB7D40"/>
                </a:solidFill>
                <a:latin typeface="黑体" panose="02010609060101010101" pitchFamily="49" charset="-122"/>
                <a:ea typeface="黑体" panose="02010609060101010101" pitchFamily="49" charset="-122"/>
                <a:cs typeface="Segoe UI" pitchFamily="34" charset="0"/>
              </a:rPr>
              <a:t>用户权限</a:t>
            </a: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通过对用户设置不同的权限，来实现每个决色实现对应功能。</a:t>
            </a:r>
            <a:endParaRPr lang="en-US" altLang="zh-CN" dirty="0">
              <a:latin typeface="华文细黑" panose="02010600040101010101" pitchFamily="2" charset="-122"/>
              <a:ea typeface="华文细黑" panose="02010600040101010101" pitchFamily="2" charset="-122"/>
            </a:endParaRPr>
          </a:p>
        </p:txBody>
      </p:sp>
      <p:grpSp>
        <p:nvGrpSpPr>
          <p:cNvPr id="106" name="组合 105"/>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107" name="组合 106"/>
            <p:cNvGrpSpPr/>
            <p:nvPr/>
          </p:nvGrpSpPr>
          <p:grpSpPr>
            <a:xfrm flipV="1">
              <a:off x="2218037" y="6272597"/>
              <a:ext cx="1341734" cy="213582"/>
              <a:chOff x="2218037" y="5369771"/>
              <a:chExt cx="5671594" cy="902826"/>
            </a:xfrm>
          </p:grpSpPr>
          <p:sp>
            <p:nvSpPr>
              <p:cNvPr id="114" name="矩形 11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flipV="1">
              <a:off x="3610482" y="6272597"/>
              <a:ext cx="1341734" cy="213582"/>
              <a:chOff x="2218037" y="5369771"/>
              <a:chExt cx="5671594" cy="902826"/>
            </a:xfrm>
          </p:grpSpPr>
          <p:sp>
            <p:nvSpPr>
              <p:cNvPr id="109" name="矩形 108"/>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9" name="文本框 118"/>
          <p:cNvSpPr txBox="1"/>
          <p:nvPr/>
        </p:nvSpPr>
        <p:spPr>
          <a:xfrm>
            <a:off x="670138" y="375131"/>
            <a:ext cx="3177962"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系统设计与功能实现</a:t>
            </a:r>
          </a:p>
        </p:txBody>
      </p:sp>
    </p:spTree>
    <p:extLst>
      <p:ext uri="{BB962C8B-B14F-4D97-AF65-F5344CB8AC3E}">
        <p14:creationId xmlns:p14="http://schemas.microsoft.com/office/powerpoint/2010/main" val="399583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FDFDFD"/>
            </a:gs>
            <a:gs pos="100000">
              <a:schemeClr val="bg1">
                <a:lumMod val="95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4" name="组合 3"/>
          <p:cNvGrpSpPr/>
          <p:nvPr/>
        </p:nvGrpSpPr>
        <p:grpSpPr>
          <a:xfrm>
            <a:off x="766763" y="1808278"/>
            <a:ext cx="5995750" cy="3857025"/>
            <a:chOff x="1968283" y="808132"/>
            <a:chExt cx="3119085" cy="2006486"/>
          </a:xfrm>
        </p:grpSpPr>
        <p:sp>
          <p:nvSpPr>
            <p:cNvPr id="5" name="矩形 4"/>
            <p:cNvSpPr/>
            <p:nvPr/>
          </p:nvSpPr>
          <p:spPr>
            <a:xfrm rot="2656728">
              <a:off x="2916744" y="1773523"/>
              <a:ext cx="2170624" cy="1041095"/>
            </a:xfrm>
            <a:prstGeom prst="rect">
              <a:avLst/>
            </a:prstGeom>
            <a:gradFill flip="none" rotWithShape="1">
              <a:gsLst>
                <a:gs pos="0">
                  <a:srgbClr val="FDFDFD">
                    <a:alpha val="6000"/>
                  </a:srgbClr>
                </a:gs>
                <a:gs pos="100000">
                  <a:srgbClr val="D7DBDC"/>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968283" y="808132"/>
              <a:ext cx="1499223" cy="1348030"/>
              <a:chOff x="2525103" y="467671"/>
              <a:chExt cx="2203995" cy="1981727"/>
            </a:xfrm>
          </p:grpSpPr>
          <p:grpSp>
            <p:nvGrpSpPr>
              <p:cNvPr id="7" name="组合 6"/>
              <p:cNvGrpSpPr/>
              <p:nvPr/>
            </p:nvGrpSpPr>
            <p:grpSpPr>
              <a:xfrm>
                <a:off x="2525103" y="467671"/>
                <a:ext cx="730654" cy="730654"/>
                <a:chOff x="2544981" y="467671"/>
                <a:chExt cx="730654" cy="730654"/>
              </a:xfrm>
            </p:grpSpPr>
            <p:sp>
              <p:nvSpPr>
                <p:cNvPr id="23" name="任意多边形 22"/>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8900000">
                <a:off x="2920247" y="618994"/>
                <a:ext cx="730654" cy="730654"/>
                <a:chOff x="2544981" y="467671"/>
                <a:chExt cx="730654" cy="730654"/>
              </a:xfrm>
            </p:grpSpPr>
            <p:sp>
              <p:nvSpPr>
                <p:cNvPr id="21" name="任意多边形 20"/>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3500000">
                <a:off x="3457473" y="1149242"/>
                <a:ext cx="730654" cy="730654"/>
                <a:chOff x="2544981" y="467671"/>
                <a:chExt cx="730654" cy="730654"/>
              </a:xfrm>
            </p:grpSpPr>
            <p:sp>
              <p:nvSpPr>
                <p:cNvPr id="19" name="任意多边形 18"/>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2700000">
                <a:off x="3458171" y="1172778"/>
                <a:ext cx="730654" cy="730654"/>
                <a:chOff x="2544981" y="467671"/>
                <a:chExt cx="730654" cy="730654"/>
              </a:xfrm>
            </p:grpSpPr>
            <p:sp>
              <p:nvSpPr>
                <p:cNvPr id="17" name="任意多边形 16"/>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rot="2700000">
                <a:off x="3992510" y="624829"/>
                <a:ext cx="730654" cy="730654"/>
                <a:chOff x="2544981" y="467671"/>
                <a:chExt cx="730654" cy="730654"/>
              </a:xfrm>
            </p:grpSpPr>
            <p:sp>
              <p:nvSpPr>
                <p:cNvPr id="15" name="任意多边形 14"/>
                <p:cNvSpPr/>
                <p:nvPr/>
              </p:nvSpPr>
              <p:spPr>
                <a:xfrm flipH="1">
                  <a:off x="2910308" y="467671"/>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8100000">
                <a:off x="3984389" y="1704690"/>
                <a:ext cx="744709" cy="744708"/>
                <a:chOff x="2544981" y="453616"/>
                <a:chExt cx="744709" cy="744708"/>
              </a:xfrm>
            </p:grpSpPr>
            <p:sp>
              <p:nvSpPr>
                <p:cNvPr id="13" name="任意多边形 12"/>
                <p:cNvSpPr/>
                <p:nvPr/>
              </p:nvSpPr>
              <p:spPr>
                <a:xfrm flipH="1">
                  <a:off x="2924363" y="453616"/>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CAB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5400000" flipH="1">
                  <a:off x="2727644" y="650334"/>
                  <a:ext cx="365327" cy="730654"/>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5" name="菱形 24"/>
          <p:cNvSpPr/>
          <p:nvPr/>
        </p:nvSpPr>
        <p:spPr>
          <a:xfrm>
            <a:off x="5403850" y="831850"/>
            <a:ext cx="901401" cy="945279"/>
          </a:xfrm>
          <a:prstGeom prst="diamond">
            <a:avLst/>
          </a:prstGeom>
          <a:solidFill>
            <a:srgbClr val="7D75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5403850" y="2062020"/>
            <a:ext cx="901401" cy="945279"/>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5403850" y="3292190"/>
            <a:ext cx="901401" cy="945279"/>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601748" y="871948"/>
            <a:ext cx="505603" cy="756782"/>
          </a:xfrm>
          <a:prstGeom prst="rect">
            <a:avLst/>
          </a:prstGeom>
          <a:noFill/>
        </p:spPr>
        <p:txBody>
          <a:bodyPr wrap="none" rtlCol="0">
            <a:spAutoFit/>
          </a:bodyPr>
          <a:lstStyle/>
          <a:p>
            <a:r>
              <a:rPr lang="en-US" altLang="zh-CN" sz="4800" dirty="0">
                <a:solidFill>
                  <a:schemeClr val="bg1"/>
                </a:solidFill>
                <a:latin typeface="Broadway" panose="04040905080B02020502" pitchFamily="82" charset="0"/>
              </a:rPr>
              <a:t>1</a:t>
            </a:r>
            <a:endParaRPr lang="zh-CN" altLang="en-US" sz="4800" dirty="0">
              <a:solidFill>
                <a:schemeClr val="bg1"/>
              </a:solidFill>
              <a:latin typeface="Broadway" panose="04040905080B02020502" pitchFamily="82" charset="0"/>
            </a:endParaRPr>
          </a:p>
        </p:txBody>
      </p:sp>
      <p:sp>
        <p:nvSpPr>
          <p:cNvPr id="32" name="文本框 31"/>
          <p:cNvSpPr txBox="1"/>
          <p:nvPr/>
        </p:nvSpPr>
        <p:spPr>
          <a:xfrm>
            <a:off x="5601748" y="2130032"/>
            <a:ext cx="505603" cy="756782"/>
          </a:xfrm>
          <a:prstGeom prst="rect">
            <a:avLst/>
          </a:prstGeom>
          <a:noFill/>
        </p:spPr>
        <p:txBody>
          <a:bodyPr wrap="none" rtlCol="0">
            <a:spAutoFit/>
          </a:bodyPr>
          <a:lstStyle/>
          <a:p>
            <a:r>
              <a:rPr lang="en-US" altLang="zh-CN" sz="4800" dirty="0">
                <a:solidFill>
                  <a:schemeClr val="bg1"/>
                </a:solidFill>
                <a:latin typeface="Broadway" panose="04040905080B02020502" pitchFamily="82" charset="0"/>
              </a:rPr>
              <a:t>2</a:t>
            </a:r>
            <a:endParaRPr lang="zh-CN" altLang="en-US" sz="4800" dirty="0">
              <a:solidFill>
                <a:schemeClr val="bg1"/>
              </a:solidFill>
              <a:latin typeface="Broadway" panose="04040905080B02020502" pitchFamily="82" charset="0"/>
            </a:endParaRPr>
          </a:p>
        </p:txBody>
      </p:sp>
      <p:sp>
        <p:nvSpPr>
          <p:cNvPr id="33" name="文本框 32"/>
          <p:cNvSpPr txBox="1"/>
          <p:nvPr/>
        </p:nvSpPr>
        <p:spPr>
          <a:xfrm>
            <a:off x="5601748" y="3320800"/>
            <a:ext cx="505603" cy="756782"/>
          </a:xfrm>
          <a:prstGeom prst="rect">
            <a:avLst/>
          </a:prstGeom>
          <a:noFill/>
        </p:spPr>
        <p:txBody>
          <a:bodyPr wrap="none" rtlCol="0">
            <a:spAutoFit/>
          </a:bodyPr>
          <a:lstStyle/>
          <a:p>
            <a:r>
              <a:rPr lang="en-US" altLang="zh-CN" sz="4800" dirty="0">
                <a:solidFill>
                  <a:schemeClr val="bg1"/>
                </a:solidFill>
                <a:latin typeface="Broadway" panose="04040905080B02020502" pitchFamily="82" charset="0"/>
              </a:rPr>
              <a:t>3</a:t>
            </a:r>
            <a:endParaRPr lang="zh-CN" altLang="en-US" sz="4800" dirty="0">
              <a:solidFill>
                <a:schemeClr val="bg1"/>
              </a:solidFill>
              <a:latin typeface="Broadway" panose="04040905080B02020502" pitchFamily="82" charset="0"/>
            </a:endParaRPr>
          </a:p>
        </p:txBody>
      </p:sp>
      <p:grpSp>
        <p:nvGrpSpPr>
          <p:cNvPr id="36" name="组合 35"/>
          <p:cNvGrpSpPr/>
          <p:nvPr/>
        </p:nvGrpSpPr>
        <p:grpSpPr>
          <a:xfrm>
            <a:off x="7043460" y="833879"/>
            <a:ext cx="3418008" cy="750765"/>
            <a:chOff x="6738730" y="1729409"/>
            <a:chExt cx="3935896" cy="795416"/>
          </a:xfrm>
        </p:grpSpPr>
        <p:sp>
          <p:nvSpPr>
            <p:cNvPr id="29" name="矩形 28"/>
            <p:cNvSpPr/>
            <p:nvPr/>
          </p:nvSpPr>
          <p:spPr>
            <a:xfrm>
              <a:off x="6738730" y="1729409"/>
              <a:ext cx="3935896" cy="795416"/>
            </a:xfrm>
            <a:prstGeom prst="rect">
              <a:avLst/>
            </a:prstGeom>
            <a:solidFill>
              <a:srgbClr val="7D75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5" name="文本框 34"/>
            <p:cNvSpPr txBox="1"/>
            <p:nvPr/>
          </p:nvSpPr>
          <p:spPr>
            <a:xfrm>
              <a:off x="6971048" y="1887937"/>
              <a:ext cx="1415772" cy="461665"/>
            </a:xfrm>
            <a:prstGeom prst="rect">
              <a:avLst/>
            </a:prstGeom>
            <a:noFill/>
          </p:spPr>
          <p:txBody>
            <a:bodyPr wrap="none" rtlCol="0">
              <a:spAutoFit/>
            </a:bodyPr>
            <a:lstStyle/>
            <a:p>
              <a:r>
                <a:rPr lang="zh-CN" altLang="en-US" sz="2400" dirty="0">
                  <a:solidFill>
                    <a:schemeClr val="bg1"/>
                  </a:solidFill>
                  <a:latin typeface="华文细黑" panose="02010600040101010101" pitchFamily="2" charset="-122"/>
                  <a:ea typeface="华文细黑" panose="02010600040101010101" pitchFamily="2" charset="-122"/>
                </a:rPr>
                <a:t>需求分析</a:t>
              </a:r>
            </a:p>
          </p:txBody>
        </p:sp>
      </p:grpSp>
      <p:grpSp>
        <p:nvGrpSpPr>
          <p:cNvPr id="37" name="组合 36"/>
          <p:cNvGrpSpPr/>
          <p:nvPr/>
        </p:nvGrpSpPr>
        <p:grpSpPr>
          <a:xfrm>
            <a:off x="7043460" y="2192590"/>
            <a:ext cx="3418008" cy="750765"/>
            <a:chOff x="6738730" y="1729409"/>
            <a:chExt cx="3935896" cy="795416"/>
          </a:xfrm>
          <a:solidFill>
            <a:srgbClr val="CB7D40"/>
          </a:solidFill>
        </p:grpSpPr>
        <p:sp>
          <p:nvSpPr>
            <p:cNvPr id="38" name="矩形 37"/>
            <p:cNvSpPr/>
            <p:nvPr/>
          </p:nvSpPr>
          <p:spPr>
            <a:xfrm>
              <a:off x="6738730" y="1729409"/>
              <a:ext cx="3935896" cy="795416"/>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9" name="文本框 38"/>
            <p:cNvSpPr txBox="1"/>
            <p:nvPr/>
          </p:nvSpPr>
          <p:spPr>
            <a:xfrm>
              <a:off x="6971048" y="1887937"/>
              <a:ext cx="1984697" cy="489122"/>
            </a:xfrm>
            <a:prstGeom prst="rect">
              <a:avLst/>
            </a:prstGeom>
            <a:noFill/>
          </p:spPr>
          <p:txBody>
            <a:bodyPr wrap="none" rtlCol="0">
              <a:spAutoFit/>
            </a:bodyPr>
            <a:lstStyle>
              <a:defPPr>
                <a:defRPr lang="zh-CN"/>
              </a:defPPr>
              <a:lvl1pPr>
                <a:defRPr sz="2400">
                  <a:solidFill>
                    <a:schemeClr val="bg1"/>
                  </a:solidFill>
                  <a:latin typeface="华文细黑" panose="02010600040101010101" pitchFamily="2" charset="-122"/>
                  <a:ea typeface="华文细黑" panose="02010600040101010101" pitchFamily="2" charset="-122"/>
                </a:defRPr>
              </a:lvl1pPr>
            </a:lstStyle>
            <a:p>
              <a:r>
                <a:rPr lang="zh-CN" altLang="en-US" dirty="0"/>
                <a:t>数据库设计</a:t>
              </a:r>
            </a:p>
          </p:txBody>
        </p:sp>
      </p:grpSp>
      <p:grpSp>
        <p:nvGrpSpPr>
          <p:cNvPr id="40" name="组合 39"/>
          <p:cNvGrpSpPr/>
          <p:nvPr/>
        </p:nvGrpSpPr>
        <p:grpSpPr>
          <a:xfrm>
            <a:off x="7043460" y="3489476"/>
            <a:ext cx="3418008" cy="750765"/>
            <a:chOff x="6738730" y="1729409"/>
            <a:chExt cx="3935896" cy="795416"/>
          </a:xfrm>
          <a:solidFill>
            <a:srgbClr val="6F8683"/>
          </a:solidFill>
        </p:grpSpPr>
        <p:sp>
          <p:nvSpPr>
            <p:cNvPr id="41" name="矩形 40"/>
            <p:cNvSpPr/>
            <p:nvPr/>
          </p:nvSpPr>
          <p:spPr>
            <a:xfrm>
              <a:off x="6738730" y="1729409"/>
              <a:ext cx="3935896" cy="795416"/>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2" name="文本框 41"/>
            <p:cNvSpPr txBox="1"/>
            <p:nvPr/>
          </p:nvSpPr>
          <p:spPr>
            <a:xfrm>
              <a:off x="6971048" y="1887937"/>
              <a:ext cx="3402337" cy="489122"/>
            </a:xfrm>
            <a:prstGeom prst="rect">
              <a:avLst/>
            </a:prstGeom>
            <a:noFill/>
          </p:spPr>
          <p:txBody>
            <a:bodyPr wrap="none" rtlCol="0">
              <a:spAutoFit/>
            </a:bodyPr>
            <a:lstStyle>
              <a:defPPr>
                <a:defRPr lang="zh-CN"/>
              </a:defPPr>
              <a:lvl1pPr>
                <a:defRPr sz="2400">
                  <a:solidFill>
                    <a:schemeClr val="bg1"/>
                  </a:solidFill>
                  <a:latin typeface="华文细黑" panose="02010600040101010101" pitchFamily="2" charset="-122"/>
                  <a:ea typeface="华文细黑" panose="02010600040101010101" pitchFamily="2" charset="-122"/>
                </a:defRPr>
              </a:lvl1pPr>
            </a:lstStyle>
            <a:p>
              <a:r>
                <a:rPr lang="zh-CN" altLang="en-US" dirty="0"/>
                <a:t>系统设计与功能实现</a:t>
              </a:r>
            </a:p>
          </p:txBody>
        </p:sp>
      </p:grpSp>
      <p:sp>
        <p:nvSpPr>
          <p:cNvPr id="34" name="菱形 33">
            <a:extLst>
              <a:ext uri="{FF2B5EF4-FFF2-40B4-BE49-F238E27FC236}">
                <a16:creationId xmlns:a16="http://schemas.microsoft.com/office/drawing/2014/main" id="{ED07FA23-2DB1-57A8-9C5B-14DC4A8C697B}"/>
              </a:ext>
            </a:extLst>
          </p:cNvPr>
          <p:cNvSpPr/>
          <p:nvPr/>
        </p:nvSpPr>
        <p:spPr>
          <a:xfrm>
            <a:off x="5403850" y="4522360"/>
            <a:ext cx="901401" cy="945279"/>
          </a:xfrm>
          <a:prstGeom prst="diamond">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a:extLst>
              <a:ext uri="{FF2B5EF4-FFF2-40B4-BE49-F238E27FC236}">
                <a16:creationId xmlns:a16="http://schemas.microsoft.com/office/drawing/2014/main" id="{E2B13EBE-78C4-C516-5864-80AA98BAF4AC}"/>
              </a:ext>
            </a:extLst>
          </p:cNvPr>
          <p:cNvSpPr txBox="1"/>
          <p:nvPr/>
        </p:nvSpPr>
        <p:spPr>
          <a:xfrm>
            <a:off x="5601748" y="4550970"/>
            <a:ext cx="582211" cy="830997"/>
          </a:xfrm>
          <a:prstGeom prst="rect">
            <a:avLst/>
          </a:prstGeom>
          <a:noFill/>
        </p:spPr>
        <p:txBody>
          <a:bodyPr wrap="none" rtlCol="0">
            <a:spAutoFit/>
          </a:bodyPr>
          <a:lstStyle/>
          <a:p>
            <a:r>
              <a:rPr lang="en-US" altLang="zh-CN" sz="4800" dirty="0">
                <a:solidFill>
                  <a:schemeClr val="bg1"/>
                </a:solidFill>
                <a:latin typeface="Broadway" panose="04040905080B02020502" pitchFamily="82" charset="0"/>
              </a:rPr>
              <a:t>4</a:t>
            </a:r>
            <a:endParaRPr lang="zh-CN" altLang="en-US" sz="4800" dirty="0">
              <a:solidFill>
                <a:schemeClr val="bg1"/>
              </a:solidFill>
              <a:latin typeface="Broadway" panose="04040905080B02020502" pitchFamily="82" charset="0"/>
            </a:endParaRPr>
          </a:p>
        </p:txBody>
      </p:sp>
      <p:grpSp>
        <p:nvGrpSpPr>
          <p:cNvPr id="45" name="组合 44">
            <a:extLst>
              <a:ext uri="{FF2B5EF4-FFF2-40B4-BE49-F238E27FC236}">
                <a16:creationId xmlns:a16="http://schemas.microsoft.com/office/drawing/2014/main" id="{E09E8A9B-3B7F-ED00-E918-0188C8A3E2EA}"/>
              </a:ext>
            </a:extLst>
          </p:cNvPr>
          <p:cNvGrpSpPr/>
          <p:nvPr/>
        </p:nvGrpSpPr>
        <p:grpSpPr>
          <a:xfrm>
            <a:off x="7043460" y="4719646"/>
            <a:ext cx="3418008" cy="750765"/>
            <a:chOff x="6738730" y="1729409"/>
            <a:chExt cx="3935896" cy="795416"/>
          </a:xfrm>
          <a:solidFill>
            <a:srgbClr val="6F8683"/>
          </a:solidFill>
        </p:grpSpPr>
        <p:sp>
          <p:nvSpPr>
            <p:cNvPr id="46" name="矩形 45">
              <a:extLst>
                <a:ext uri="{FF2B5EF4-FFF2-40B4-BE49-F238E27FC236}">
                  <a16:creationId xmlns:a16="http://schemas.microsoft.com/office/drawing/2014/main" id="{1643E7BD-18AF-72F7-7C8D-F2DFF2B310A9}"/>
                </a:ext>
              </a:extLst>
            </p:cNvPr>
            <p:cNvSpPr/>
            <p:nvPr/>
          </p:nvSpPr>
          <p:spPr>
            <a:xfrm>
              <a:off x="6738730" y="1729409"/>
              <a:ext cx="3935896" cy="795416"/>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7" name="文本框 46">
              <a:extLst>
                <a:ext uri="{FF2B5EF4-FFF2-40B4-BE49-F238E27FC236}">
                  <a16:creationId xmlns:a16="http://schemas.microsoft.com/office/drawing/2014/main" id="{37BBECB9-DB1D-2C8B-5E0F-929041ED96A7}"/>
                </a:ext>
              </a:extLst>
            </p:cNvPr>
            <p:cNvSpPr txBox="1"/>
            <p:nvPr/>
          </p:nvSpPr>
          <p:spPr>
            <a:xfrm>
              <a:off x="6971048" y="1887937"/>
              <a:ext cx="1984697" cy="489122"/>
            </a:xfrm>
            <a:prstGeom prst="rect">
              <a:avLst/>
            </a:prstGeom>
            <a:noFill/>
          </p:spPr>
          <p:txBody>
            <a:bodyPr wrap="none" rtlCol="0">
              <a:spAutoFit/>
            </a:bodyPr>
            <a:lstStyle>
              <a:defPPr>
                <a:defRPr lang="zh-CN"/>
              </a:defPPr>
              <a:lvl1pPr>
                <a:defRPr sz="2400">
                  <a:solidFill>
                    <a:schemeClr val="bg1"/>
                  </a:solidFill>
                  <a:latin typeface="华文细黑" panose="02010600040101010101" pitchFamily="2" charset="-122"/>
                  <a:ea typeface="华文细黑" panose="02010600040101010101" pitchFamily="2" charset="-122"/>
                </a:defRPr>
              </a:lvl1pPr>
            </a:lstStyle>
            <a:p>
              <a:r>
                <a:rPr lang="zh-CN" altLang="en-US" dirty="0"/>
                <a:t>总结与反思</a:t>
              </a:r>
            </a:p>
          </p:txBody>
        </p:sp>
      </p:grpSp>
    </p:spTree>
    <p:extLst>
      <p:ext uri="{BB962C8B-B14F-4D97-AF65-F5344CB8AC3E}">
        <p14:creationId xmlns:p14="http://schemas.microsoft.com/office/powerpoint/2010/main" val="3405925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23"/>
          <p:cNvSpPr/>
          <p:nvPr/>
        </p:nvSpPr>
        <p:spPr>
          <a:xfrm>
            <a:off x="1286205" y="2097947"/>
            <a:ext cx="9246177" cy="2089162"/>
          </a:xfrm>
          <a:prstGeom prst="rect">
            <a:avLst/>
          </a:prstGeom>
        </p:spPr>
        <p:txBody>
          <a:bodyPr wrap="square">
            <a:spAutoFit/>
          </a:bodyPr>
          <a:lstStyle/>
          <a:p>
            <a:pPr defTabSz="1243032" fontAlgn="base">
              <a:spcBef>
                <a:spcPct val="0"/>
              </a:spcBef>
              <a:spcAft>
                <a:spcPct val="0"/>
              </a:spcAft>
            </a:pPr>
            <a:r>
              <a:rPr lang="zh-CN" altLang="en-US" sz="2176" b="1" dirty="0">
                <a:ln w="3175">
                  <a:noFill/>
                </a:ln>
                <a:solidFill>
                  <a:srgbClr val="CB7D40"/>
                </a:solidFill>
                <a:latin typeface="黑体" panose="02010609060101010101" pitchFamily="49" charset="-122"/>
                <a:ea typeface="黑体" panose="02010609060101010101" pitchFamily="49" charset="-122"/>
                <a:cs typeface="Segoe UI" pitchFamily="34" charset="0"/>
              </a:rPr>
              <a:t>尽力优化用户体验</a:t>
            </a: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对于一些较为繁琐的工作通过减少前端用户的工作，将部分工作集成在后端，优化用户的部分使用体验</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通过一些图标一些提示，来使得用户在界面中可以更好地了解功能</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通过一些折叠表格与小型弹窗，减少部分无用信息的直接展示，优化用户界面观感。</a:t>
            </a:r>
            <a:endParaRPr lang="en-US" altLang="zh-CN" dirty="0">
              <a:latin typeface="华文细黑" panose="02010600040101010101" pitchFamily="2" charset="-122"/>
              <a:ea typeface="华文细黑" panose="02010600040101010101" pitchFamily="2" charset="-122"/>
            </a:endParaRPr>
          </a:p>
        </p:txBody>
      </p:sp>
      <p:grpSp>
        <p:nvGrpSpPr>
          <p:cNvPr id="106" name="组合 105"/>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107" name="组合 106"/>
            <p:cNvGrpSpPr/>
            <p:nvPr/>
          </p:nvGrpSpPr>
          <p:grpSpPr>
            <a:xfrm flipV="1">
              <a:off x="2218037" y="6272597"/>
              <a:ext cx="1341734" cy="213582"/>
              <a:chOff x="2218037" y="5369771"/>
              <a:chExt cx="5671594" cy="902826"/>
            </a:xfrm>
          </p:grpSpPr>
          <p:sp>
            <p:nvSpPr>
              <p:cNvPr id="114" name="矩形 11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flipV="1">
              <a:off x="3610482" y="6272597"/>
              <a:ext cx="1341734" cy="213582"/>
              <a:chOff x="2218037" y="5369771"/>
              <a:chExt cx="5671594" cy="902826"/>
            </a:xfrm>
          </p:grpSpPr>
          <p:sp>
            <p:nvSpPr>
              <p:cNvPr id="109" name="矩形 108"/>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9" name="文本框 118"/>
          <p:cNvSpPr txBox="1"/>
          <p:nvPr/>
        </p:nvSpPr>
        <p:spPr>
          <a:xfrm>
            <a:off x="670138" y="375131"/>
            <a:ext cx="3177962"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系统设计与功能实现</a:t>
            </a:r>
          </a:p>
        </p:txBody>
      </p:sp>
    </p:spTree>
    <p:extLst>
      <p:ext uri="{BB962C8B-B14F-4D97-AF65-F5344CB8AC3E}">
        <p14:creationId xmlns:p14="http://schemas.microsoft.com/office/powerpoint/2010/main" val="340548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658204" y="1999887"/>
            <a:ext cx="2945154" cy="2945154"/>
            <a:chOff x="4658204" y="1999887"/>
            <a:chExt cx="2945154" cy="2945154"/>
          </a:xfrm>
        </p:grpSpPr>
        <p:sp>
          <p:nvSpPr>
            <p:cNvPr id="13" name="菱形 12"/>
            <p:cNvSpPr/>
            <p:nvPr/>
          </p:nvSpPr>
          <p:spPr>
            <a:xfrm>
              <a:off x="4658204" y="1999887"/>
              <a:ext cx="2945154" cy="2945154"/>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p:cNvSpPr txBox="1"/>
            <p:nvPr/>
          </p:nvSpPr>
          <p:spPr>
            <a:xfrm>
              <a:off x="5753071" y="2438795"/>
              <a:ext cx="731290" cy="1107996"/>
            </a:xfrm>
            <a:prstGeom prst="rect">
              <a:avLst/>
            </a:prstGeom>
            <a:noFill/>
          </p:spPr>
          <p:txBody>
            <a:bodyPr wrap="none" rtlCol="0">
              <a:spAutoFit/>
            </a:bodyPr>
            <a:lstStyle/>
            <a:p>
              <a:r>
                <a:rPr lang="en-US" altLang="zh-CN" sz="6600" dirty="0">
                  <a:solidFill>
                    <a:schemeClr val="bg1"/>
                  </a:solidFill>
                  <a:latin typeface="Broadway" panose="04040905080B02020502" pitchFamily="82" charset="0"/>
                </a:rPr>
                <a:t>4</a:t>
              </a:r>
              <a:endParaRPr lang="zh-CN" altLang="en-US" sz="6600" dirty="0">
                <a:solidFill>
                  <a:schemeClr val="bg1"/>
                </a:solidFill>
                <a:latin typeface="Broadway" panose="04040905080B02020502" pitchFamily="82" charset="0"/>
              </a:endParaRPr>
            </a:p>
          </p:txBody>
        </p:sp>
        <p:cxnSp>
          <p:nvCxnSpPr>
            <p:cNvPr id="3" name="直接连接符 2"/>
            <p:cNvCxnSpPr/>
            <p:nvPr/>
          </p:nvCxnSpPr>
          <p:spPr>
            <a:xfrm>
              <a:off x="5211667" y="3472464"/>
              <a:ext cx="1838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461366" y="3729081"/>
              <a:ext cx="1338828" cy="369332"/>
            </a:xfrm>
            <a:prstGeom prst="rect">
              <a:avLst/>
            </a:prstGeom>
            <a:noFill/>
          </p:spPr>
          <p:txBody>
            <a:bodyPr wrap="none" rtlCol="0">
              <a:spAutoFit/>
            </a:bodyPr>
            <a:lstStyle/>
            <a:p>
              <a:r>
                <a:rPr lang="zh-CN" altLang="en-US" dirty="0">
                  <a:solidFill>
                    <a:schemeClr val="bg1"/>
                  </a:solidFill>
                  <a:latin typeface="黑体" panose="02010609060101010101" pitchFamily="49" charset="-122"/>
                  <a:ea typeface="黑体" panose="02010609060101010101" pitchFamily="49" charset="-122"/>
                </a:rPr>
                <a:t>总结与反思</a:t>
              </a:r>
            </a:p>
          </p:txBody>
        </p:sp>
      </p:gr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683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51" name="组合 50"/>
            <p:cNvGrpSpPr/>
            <p:nvPr/>
          </p:nvGrpSpPr>
          <p:grpSpPr>
            <a:xfrm flipV="1">
              <a:off x="2218037" y="6272597"/>
              <a:ext cx="1341734" cy="213582"/>
              <a:chOff x="2218037" y="5369771"/>
              <a:chExt cx="5671594" cy="902826"/>
            </a:xfrm>
          </p:grpSpPr>
          <p:sp>
            <p:nvSpPr>
              <p:cNvPr id="58" name="矩形 57"/>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flipV="1">
              <a:off x="3610482" y="6272597"/>
              <a:ext cx="1341734" cy="213582"/>
              <a:chOff x="2218037" y="5369771"/>
              <a:chExt cx="5671594" cy="902826"/>
            </a:xfrm>
          </p:grpSpPr>
          <p:sp>
            <p:nvSpPr>
              <p:cNvPr id="53" name="矩形 52"/>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3" name="文本框 62"/>
          <p:cNvSpPr txBox="1"/>
          <p:nvPr/>
        </p:nvSpPr>
        <p:spPr>
          <a:xfrm>
            <a:off x="670138" y="375131"/>
            <a:ext cx="141577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个人不足</a:t>
            </a:r>
          </a:p>
        </p:txBody>
      </p:sp>
      <p:sp>
        <p:nvSpPr>
          <p:cNvPr id="2" name="Rectangle 23">
            <a:extLst>
              <a:ext uri="{FF2B5EF4-FFF2-40B4-BE49-F238E27FC236}">
                <a16:creationId xmlns:a16="http://schemas.microsoft.com/office/drawing/2014/main" id="{BCB0B8A9-9CEB-88C8-94CE-C3E948C345CE}"/>
              </a:ext>
            </a:extLst>
          </p:cNvPr>
          <p:cNvSpPr/>
          <p:nvPr/>
        </p:nvSpPr>
        <p:spPr>
          <a:xfrm>
            <a:off x="949098" y="1327182"/>
            <a:ext cx="10582502" cy="4305153"/>
          </a:xfrm>
          <a:prstGeom prst="rect">
            <a:avLst/>
          </a:prstGeom>
        </p:spPr>
        <p:txBody>
          <a:bodyPr wrap="square">
            <a:spAutoFit/>
          </a:bodyPr>
          <a:lstStyle/>
          <a:p>
            <a:pPr defTabSz="1243032" fontAlgn="base">
              <a:spcBef>
                <a:spcPct val="0"/>
              </a:spcBef>
              <a:spcAft>
                <a:spcPct val="0"/>
              </a:spcAft>
            </a:pPr>
            <a:r>
              <a:rPr lang="zh-CN" altLang="en-US" sz="2176" b="1" dirty="0">
                <a:ln w="3175">
                  <a:noFill/>
                </a:ln>
                <a:solidFill>
                  <a:srgbClr val="CB7D40"/>
                </a:solidFill>
                <a:latin typeface="黑体" panose="02010609060101010101" pitchFamily="49" charset="-122"/>
                <a:ea typeface="黑体" panose="02010609060101010101" pitchFamily="49" charset="-122"/>
                <a:cs typeface="Segoe UI" pitchFamily="34" charset="0"/>
              </a:rPr>
              <a:t>该系统存在一些功能缺陷：</a:t>
            </a: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在该系统中，临时的教室使用调度无论是选择指定教室还是通过参数分配本质还需要管理员的审批，在这个系统中管理员只具备审批功能，不具备将一个 被拒绝的申请 分配一个可行教室的功能。</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对于消息的通知方面，只完成了在系统主页内的信息发送，并没有实现发送手机短信或邮件的功能，使得用户在不登陆系统时不能第一时间知道自己的申请信息的进度。</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在前端界面中对于教室的使用表，本意是对于每天每个教室制作一个使用时间线或者忙碌时间表来展示，使得用户更清晰的看到教室的使用情况，但最后并没有成功实现。</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参数分配与抢占后的重分配过程中，采用的基本为暴力搜索与匹配的算法，除了个别如容量一样的弹性参数，只能对应匹配。不仅效率不高，而且可扩展性小。</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存在大量的自主指定教室申请，在大量批准后，导致教室利用率不高，后期应当增加一个此前教室使用情况来作为参数，去提高教室使用率。</a:t>
            </a:r>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069718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80" name="组合 79"/>
            <p:cNvGrpSpPr/>
            <p:nvPr/>
          </p:nvGrpSpPr>
          <p:grpSpPr>
            <a:xfrm flipV="1">
              <a:off x="2218037" y="6272597"/>
              <a:ext cx="1341734" cy="213582"/>
              <a:chOff x="2218037" y="5369771"/>
              <a:chExt cx="5671594" cy="902826"/>
            </a:xfrm>
          </p:grpSpPr>
          <p:sp>
            <p:nvSpPr>
              <p:cNvPr id="87" name="矩形 86"/>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flipV="1">
              <a:off x="3610482" y="6272597"/>
              <a:ext cx="1341734" cy="213582"/>
              <a:chOff x="2218037" y="5369771"/>
              <a:chExt cx="5671594" cy="902826"/>
            </a:xfrm>
          </p:grpSpPr>
          <p:sp>
            <p:nvSpPr>
              <p:cNvPr id="82" name="矩形 81"/>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2" name="文本框 91"/>
          <p:cNvSpPr txBox="1"/>
          <p:nvPr/>
        </p:nvSpPr>
        <p:spPr>
          <a:xfrm>
            <a:off x="670138" y="375131"/>
            <a:ext cx="141577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个人心得</a:t>
            </a:r>
          </a:p>
        </p:txBody>
      </p:sp>
      <p:sp>
        <p:nvSpPr>
          <p:cNvPr id="2" name="Rectangle 23">
            <a:extLst>
              <a:ext uri="{FF2B5EF4-FFF2-40B4-BE49-F238E27FC236}">
                <a16:creationId xmlns:a16="http://schemas.microsoft.com/office/drawing/2014/main" id="{9FBBE554-5736-FDFE-DB0F-D63EA3EDE6E5}"/>
              </a:ext>
            </a:extLst>
          </p:cNvPr>
          <p:cNvSpPr/>
          <p:nvPr/>
        </p:nvSpPr>
        <p:spPr>
          <a:xfrm>
            <a:off x="904648" y="2717832"/>
            <a:ext cx="10582502" cy="2308324"/>
          </a:xfrm>
          <a:prstGeom prst="rect">
            <a:avLst/>
          </a:prstGeom>
        </p:spPr>
        <p:txBody>
          <a:bodyPr wrap="square">
            <a:spAutoFit/>
          </a:bodyPr>
          <a:lstStyle/>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本次实验我采用</a:t>
            </a:r>
            <a:r>
              <a:rPr lang="en-US" altLang="zh-CN" dirty="0" err="1">
                <a:latin typeface="华文细黑" panose="02010600040101010101" pitchFamily="2" charset="-122"/>
                <a:ea typeface="华文细黑" panose="02010600040101010101" pitchFamily="2" charset="-122"/>
              </a:rPr>
              <a:t>mybatis</a:t>
            </a:r>
            <a:r>
              <a:rPr lang="zh-CN" altLang="en-US" dirty="0">
                <a:latin typeface="华文细黑" panose="02010600040101010101" pitchFamily="2" charset="-122"/>
                <a:ea typeface="华文细黑" panose="02010600040101010101" pitchFamily="2" charset="-122"/>
              </a:rPr>
              <a:t>而没有采用用</a:t>
            </a:r>
            <a:r>
              <a:rPr lang="en-US" altLang="zh-CN" dirty="0" err="1">
                <a:latin typeface="华文细黑" panose="02010600040101010101" pitchFamily="2" charset="-122"/>
                <a:ea typeface="华文细黑" panose="02010600040101010101" pitchFamily="2" charset="-122"/>
              </a:rPr>
              <a:t>mybatis</a:t>
            </a:r>
            <a:r>
              <a:rPr lang="en-US" altLang="zh-CN" dirty="0">
                <a:latin typeface="华文细黑" panose="02010600040101010101" pitchFamily="2" charset="-122"/>
                <a:ea typeface="华文细黑" panose="02010600040101010101" pitchFamily="2" charset="-122"/>
              </a:rPr>
              <a:t>-plus</a:t>
            </a:r>
            <a:r>
              <a:rPr lang="zh-CN" altLang="en-US" dirty="0">
                <a:latin typeface="华文细黑" panose="02010600040101010101" pitchFamily="2" charset="-122"/>
                <a:ea typeface="华文细黑" panose="02010600040101010101" pitchFamily="2" charset="-122"/>
              </a:rPr>
              <a:t>，因此自己写了大量的</a:t>
            </a:r>
            <a:r>
              <a:rPr lang="en-US" altLang="zh-CN" dirty="0" err="1">
                <a:latin typeface="华文细黑" panose="02010600040101010101" pitchFamily="2" charset="-122"/>
                <a:ea typeface="华文细黑" panose="02010600040101010101" pitchFamily="2" charset="-122"/>
              </a:rPr>
              <a:t>sql</a:t>
            </a:r>
            <a:r>
              <a:rPr lang="zh-CN" altLang="en-US" dirty="0">
                <a:latin typeface="华文细黑" panose="02010600040101010101" pitchFamily="2" charset="-122"/>
                <a:ea typeface="华文细黑" panose="02010600040101010101" pitchFamily="2" charset="-122"/>
              </a:rPr>
              <a:t>语句，提高了自己对于数据库的认识，在对于一些事务进行分析的过程中重新思考了事务已经事务隔离级别这个知识点，提高了我对这些方面的认知。</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这次课程设计制作的并不完美，有些功能通过无数次的</a:t>
            </a:r>
            <a:r>
              <a:rPr lang="en-US" altLang="zh-CN" dirty="0">
                <a:latin typeface="华文细黑" panose="02010600040101010101" pitchFamily="2" charset="-122"/>
                <a:ea typeface="华文细黑" panose="02010600040101010101" pitchFamily="2" charset="-122"/>
              </a:rPr>
              <a:t>debug</a:t>
            </a:r>
            <a:r>
              <a:rPr lang="zh-CN" altLang="en-US" dirty="0">
                <a:latin typeface="华文细黑" panose="02010600040101010101" pitchFamily="2" charset="-122"/>
                <a:ea typeface="华文细黑" panose="02010600040101010101" pitchFamily="2" charset="-122"/>
              </a:rPr>
              <a:t>到现在也没有成功配置上，体现了自己的能力有所欠缺，还需要提高自己的代码能力。</a:t>
            </a: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endParaRPr lang="en-US" altLang="zh-CN"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自己一开始对模型的构建不够完善，导致后期工作在“面多了加水水多了加面”，整体效率不高。</a:t>
            </a:r>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399662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6171728" y="1110216"/>
            <a:ext cx="2709675" cy="2709675"/>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菱形 2"/>
          <p:cNvSpPr/>
          <p:nvPr/>
        </p:nvSpPr>
        <p:spPr>
          <a:xfrm>
            <a:off x="8001404" y="2546333"/>
            <a:ext cx="1992388" cy="1992388"/>
          </a:xfrm>
          <a:prstGeom prst="diamond">
            <a:avLst/>
          </a:pr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菱形 3"/>
          <p:cNvSpPr/>
          <p:nvPr/>
        </p:nvSpPr>
        <p:spPr>
          <a:xfrm>
            <a:off x="7279341" y="3636879"/>
            <a:ext cx="1247753" cy="1247753"/>
          </a:xfrm>
          <a:prstGeom prst="diamond">
            <a:avLst/>
          </a:prstGeom>
          <a:solidFill>
            <a:srgbClr val="A292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3528864" y="3188584"/>
            <a:ext cx="3360151" cy="707886"/>
          </a:xfrm>
          <a:prstGeom prst="rect">
            <a:avLst/>
          </a:prstGeom>
          <a:noFill/>
        </p:spPr>
        <p:txBody>
          <a:bodyPr wrap="none" rtlCol="0">
            <a:spAutoFit/>
          </a:bodyPr>
          <a:lstStyle/>
          <a:p>
            <a:r>
              <a:rPr lang="en-US" altLang="zh-CN" sz="4000" dirty="0">
                <a:solidFill>
                  <a:srgbClr val="6F4D39"/>
                </a:solidFill>
                <a:effectLst>
                  <a:outerShdw blurRad="38100" dist="38100" dir="2700000" algn="tl">
                    <a:srgbClr val="000000">
                      <a:alpha val="43137"/>
                    </a:srgbClr>
                  </a:outerShdw>
                </a:effectLst>
                <a:latin typeface="Broadway" panose="04040905080B02020502" pitchFamily="82" charset="0"/>
              </a:rPr>
              <a:t>Thank you!</a:t>
            </a:r>
            <a:endParaRPr lang="zh-CN" altLang="en-US" sz="4000" dirty="0">
              <a:solidFill>
                <a:srgbClr val="6F4D39"/>
              </a:solidFill>
              <a:effectLst>
                <a:outerShdw blurRad="38100" dist="38100" dir="2700000" algn="tl">
                  <a:srgbClr val="000000">
                    <a:alpha val="43137"/>
                  </a:srgbClr>
                </a:outerShdw>
              </a:effectLst>
              <a:latin typeface="Broadway" panose="04040905080B02020502" pitchFamily="82" charset="0"/>
            </a:endParaRPr>
          </a:p>
        </p:txBody>
      </p:sp>
      <p:grpSp>
        <p:nvGrpSpPr>
          <p:cNvPr id="6" name="组合 5"/>
          <p:cNvGrpSpPr/>
          <p:nvPr/>
        </p:nvGrpSpPr>
        <p:grpSpPr>
          <a:xfrm>
            <a:off x="3070008" y="6071439"/>
            <a:ext cx="6051983" cy="472753"/>
            <a:chOff x="2218037" y="6272597"/>
            <a:chExt cx="2734179" cy="213582"/>
          </a:xfrm>
          <a:effectLst>
            <a:outerShdw blurRad="50800" dist="38100" dir="2700000" algn="tl" rotWithShape="0">
              <a:prstClr val="black">
                <a:alpha val="40000"/>
              </a:prstClr>
            </a:outerShdw>
          </a:effectLst>
        </p:grpSpPr>
        <p:grpSp>
          <p:nvGrpSpPr>
            <p:cNvPr id="7" name="组合 6"/>
            <p:cNvGrpSpPr/>
            <p:nvPr/>
          </p:nvGrpSpPr>
          <p:grpSpPr>
            <a:xfrm flipV="1">
              <a:off x="2218037" y="6272597"/>
              <a:ext cx="1341734" cy="213582"/>
              <a:chOff x="2218037" y="5369771"/>
              <a:chExt cx="5671594" cy="902826"/>
            </a:xfrm>
          </p:grpSpPr>
          <p:sp>
            <p:nvSpPr>
              <p:cNvPr id="14" name="矩形 1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3610482" y="6272597"/>
              <a:ext cx="1341734" cy="213582"/>
              <a:chOff x="2218037" y="5369771"/>
              <a:chExt cx="5671594" cy="902826"/>
            </a:xfrm>
          </p:grpSpPr>
          <p:sp>
            <p:nvSpPr>
              <p:cNvPr id="9" name="矩形 8"/>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32752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菱形 12"/>
          <p:cNvSpPr/>
          <p:nvPr/>
        </p:nvSpPr>
        <p:spPr>
          <a:xfrm>
            <a:off x="4658204" y="1999887"/>
            <a:ext cx="2945154" cy="2945154"/>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53071" y="2438795"/>
            <a:ext cx="731290" cy="1107996"/>
          </a:xfrm>
          <a:prstGeom prst="rect">
            <a:avLst/>
          </a:prstGeom>
          <a:noFill/>
        </p:spPr>
        <p:txBody>
          <a:bodyPr wrap="none" rtlCol="0">
            <a:spAutoFit/>
          </a:bodyPr>
          <a:lstStyle/>
          <a:p>
            <a:r>
              <a:rPr lang="en-US" altLang="zh-CN" sz="6600" dirty="0">
                <a:solidFill>
                  <a:schemeClr val="bg1"/>
                </a:solidFill>
                <a:latin typeface="Broadway" panose="04040905080B02020502" pitchFamily="82" charset="0"/>
              </a:rPr>
              <a:t>1</a:t>
            </a:r>
            <a:endParaRPr lang="zh-CN" altLang="en-US" sz="6600" dirty="0">
              <a:solidFill>
                <a:schemeClr val="bg1"/>
              </a:solidFill>
              <a:latin typeface="Broadway" panose="04040905080B02020502" pitchFamily="82" charset="0"/>
            </a:endParaRPr>
          </a:p>
        </p:txBody>
      </p:sp>
      <p:cxnSp>
        <p:nvCxnSpPr>
          <p:cNvPr id="3" name="直接连接符 2"/>
          <p:cNvCxnSpPr/>
          <p:nvPr/>
        </p:nvCxnSpPr>
        <p:spPr>
          <a:xfrm>
            <a:off x="5211667" y="3472464"/>
            <a:ext cx="1838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576782" y="3691918"/>
            <a:ext cx="1107996" cy="369332"/>
          </a:xfrm>
          <a:prstGeom prst="rect">
            <a:avLst/>
          </a:prstGeom>
          <a:noFill/>
        </p:spPr>
        <p:txBody>
          <a:bodyPr wrap="none" rtlCol="0">
            <a:spAutoFit/>
          </a:bodyPr>
          <a:lstStyle/>
          <a:p>
            <a:r>
              <a:rPr lang="zh-CN" altLang="en-US" sz="1800" dirty="0">
                <a:solidFill>
                  <a:schemeClr val="bg1"/>
                </a:solidFill>
                <a:latin typeface="华文细黑" panose="02010600040101010101" pitchFamily="2" charset="-122"/>
                <a:ea typeface="华文细黑" panose="02010600040101010101" pitchFamily="2" charset="-122"/>
              </a:rPr>
              <a:t>需求分析</a:t>
            </a:r>
          </a:p>
        </p:txBody>
      </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21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35583" y="1733873"/>
            <a:ext cx="3577234" cy="281324"/>
            <a:chOff x="8243978" y="3111823"/>
            <a:chExt cx="3577234" cy="281324"/>
          </a:xfrm>
        </p:grpSpPr>
        <p:grpSp>
          <p:nvGrpSpPr>
            <p:cNvPr id="2" name="组合 1"/>
            <p:cNvGrpSpPr/>
            <p:nvPr/>
          </p:nvGrpSpPr>
          <p:grpSpPr>
            <a:xfrm>
              <a:off x="10053924" y="3111823"/>
              <a:ext cx="1767288" cy="281324"/>
              <a:chOff x="306609" y="643766"/>
              <a:chExt cx="5671594" cy="902826"/>
            </a:xfrm>
          </p:grpSpPr>
          <p:sp>
            <p:nvSpPr>
              <p:cNvPr id="17" name="矩形 16"/>
              <p:cNvSpPr/>
              <p:nvPr/>
            </p:nvSpPr>
            <p:spPr>
              <a:xfrm>
                <a:off x="306609" y="643766"/>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475652" y="643766"/>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44695" y="643766"/>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813738" y="643766"/>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982781" y="643766"/>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8243978" y="3111823"/>
              <a:ext cx="1767288" cy="281324"/>
              <a:chOff x="306609" y="643766"/>
              <a:chExt cx="5671594" cy="902826"/>
            </a:xfrm>
          </p:grpSpPr>
          <p:sp>
            <p:nvSpPr>
              <p:cNvPr id="24" name="矩形 23"/>
              <p:cNvSpPr/>
              <p:nvPr/>
            </p:nvSpPr>
            <p:spPr>
              <a:xfrm>
                <a:off x="306609" y="643766"/>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475652" y="643766"/>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644695" y="643766"/>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813738" y="643766"/>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982781" y="643766"/>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文本框 3"/>
          <p:cNvSpPr txBox="1"/>
          <p:nvPr/>
        </p:nvSpPr>
        <p:spPr>
          <a:xfrm>
            <a:off x="2704534" y="1042023"/>
            <a:ext cx="2339102" cy="523220"/>
          </a:xfrm>
          <a:prstGeom prst="rect">
            <a:avLst/>
          </a:prstGeom>
          <a:noFill/>
        </p:spPr>
        <p:txBody>
          <a:bodyPr wrap="none" rtlCol="0">
            <a:spAutoFit/>
          </a:bodyPr>
          <a:lstStyle/>
          <a:p>
            <a:pPr algn="r"/>
            <a:r>
              <a:rPr lang="zh-CN" altLang="en-US" sz="2800" dirty="0">
                <a:latin typeface="黑体" panose="02010609060101010101" pitchFamily="49" charset="-122"/>
                <a:ea typeface="黑体" panose="02010609060101010101" pitchFamily="49" charset="-122"/>
              </a:rPr>
              <a:t>教室调度背景</a:t>
            </a:r>
          </a:p>
        </p:txBody>
      </p:sp>
      <p:sp>
        <p:nvSpPr>
          <p:cNvPr id="31" name="文本框 30"/>
          <p:cNvSpPr txBox="1"/>
          <p:nvPr/>
        </p:nvSpPr>
        <p:spPr>
          <a:xfrm>
            <a:off x="6550979" y="2551837"/>
            <a:ext cx="3634032" cy="1754326"/>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在校园生活中，教室是我们上课和活动的重要场景。</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因此对于教室的合理分配调度，是学生生活和教师教学中重要的一个环节。</a:t>
            </a:r>
            <a:endParaRPr lang="en-US" altLang="zh-CN" dirty="0">
              <a:latin typeface="华文细黑" panose="02010600040101010101" pitchFamily="2" charset="-122"/>
              <a:ea typeface="华文细黑" panose="02010600040101010101" pitchFamily="2" charset="-122"/>
            </a:endParaRPr>
          </a:p>
        </p:txBody>
      </p:sp>
      <p:pic>
        <p:nvPicPr>
          <p:cNvPr id="1026" name="Picture 2" descr="教室场景建模渲染|三维|场景|Mr陈阿伦 - 原创作品 - 站酷 (ZCOOL)">
            <a:extLst>
              <a:ext uri="{FF2B5EF4-FFF2-40B4-BE49-F238E27FC236}">
                <a16:creationId xmlns:a16="http://schemas.microsoft.com/office/drawing/2014/main" id="{968A81CE-01E6-3FA4-F180-FD6B966B07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1236" y="2719405"/>
            <a:ext cx="39624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27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组合 110"/>
          <p:cNvGrpSpPr/>
          <p:nvPr/>
        </p:nvGrpSpPr>
        <p:grpSpPr>
          <a:xfrm>
            <a:off x="1259861" y="1096090"/>
            <a:ext cx="2117035" cy="165373"/>
            <a:chOff x="2218037" y="6272597"/>
            <a:chExt cx="2734179" cy="213582"/>
          </a:xfrm>
          <a:effectLst>
            <a:outerShdw blurRad="50800" dist="38100" dir="2700000" algn="tl" rotWithShape="0">
              <a:prstClr val="black">
                <a:alpha val="40000"/>
              </a:prstClr>
            </a:outerShdw>
          </a:effectLst>
        </p:grpSpPr>
        <p:grpSp>
          <p:nvGrpSpPr>
            <p:cNvPr id="92" name="组合 91"/>
            <p:cNvGrpSpPr/>
            <p:nvPr/>
          </p:nvGrpSpPr>
          <p:grpSpPr>
            <a:xfrm flipV="1">
              <a:off x="2218037" y="6272597"/>
              <a:ext cx="1341734" cy="213582"/>
              <a:chOff x="2218037" y="5369771"/>
              <a:chExt cx="5671594" cy="902826"/>
            </a:xfrm>
          </p:grpSpPr>
          <p:sp>
            <p:nvSpPr>
              <p:cNvPr id="66" name="矩形 65"/>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flipV="1">
              <a:off x="3610482" y="6272597"/>
              <a:ext cx="1341734" cy="213582"/>
              <a:chOff x="2218037" y="5369771"/>
              <a:chExt cx="5671594" cy="902826"/>
            </a:xfrm>
          </p:grpSpPr>
          <p:sp>
            <p:nvSpPr>
              <p:cNvPr id="94" name="矩形 9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4" name="文本框 123"/>
          <p:cNvSpPr txBox="1"/>
          <p:nvPr/>
        </p:nvSpPr>
        <p:spPr>
          <a:xfrm>
            <a:off x="1163236" y="613235"/>
            <a:ext cx="2646878"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教室使用情况分析</a:t>
            </a:r>
          </a:p>
        </p:txBody>
      </p:sp>
      <p:sp>
        <p:nvSpPr>
          <p:cNvPr id="127" name="任意多边形 126"/>
          <p:cNvSpPr/>
          <p:nvPr/>
        </p:nvSpPr>
        <p:spPr>
          <a:xfrm>
            <a:off x="5978964" y="1812391"/>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p:cNvSpPr txBox="1"/>
          <p:nvPr/>
        </p:nvSpPr>
        <p:spPr>
          <a:xfrm>
            <a:off x="5905500" y="2238611"/>
            <a:ext cx="4165600" cy="129266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主要针对学生和教师在教学生活中对于教室的周期性使用。</a:t>
            </a:r>
            <a:endParaRPr lang="en-US" altLang="zh-CN" b="1" dirty="0">
              <a:latin typeface="微软雅黑" panose="020B0503020204020204" pitchFamily="34" charset="-122"/>
              <a:ea typeface="微软雅黑" panose="020B0503020204020204" pitchFamily="34"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主要为对</a:t>
            </a:r>
            <a:r>
              <a:rPr lang="zh-CN" altLang="en-US" sz="2400" dirty="0">
                <a:solidFill>
                  <a:srgbClr val="FF0000"/>
                </a:solidFill>
                <a:latin typeface="华文细黑" panose="02010600040101010101" pitchFamily="2" charset="-122"/>
                <a:ea typeface="华文细黑" panose="02010600040101010101" pitchFamily="2" charset="-122"/>
              </a:rPr>
              <a:t>周期性使用</a:t>
            </a:r>
            <a:r>
              <a:rPr lang="zh-CN" altLang="en-US" dirty="0">
                <a:latin typeface="华文细黑" panose="02010600040101010101" pitchFamily="2" charset="-122"/>
                <a:ea typeface="华文细黑" panose="02010600040101010101" pitchFamily="2" charset="-122"/>
              </a:rPr>
              <a:t>设计</a:t>
            </a:r>
          </a:p>
        </p:txBody>
      </p:sp>
      <p:sp>
        <p:nvSpPr>
          <p:cNvPr id="129" name="文本框 128"/>
          <p:cNvSpPr txBox="1"/>
          <p:nvPr/>
        </p:nvSpPr>
        <p:spPr>
          <a:xfrm>
            <a:off x="6397055" y="1755547"/>
            <a:ext cx="3262431"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课程使用（周期性使用）</a:t>
            </a:r>
          </a:p>
        </p:txBody>
      </p:sp>
      <p:sp>
        <p:nvSpPr>
          <p:cNvPr id="2" name="任意多边形 126">
            <a:extLst>
              <a:ext uri="{FF2B5EF4-FFF2-40B4-BE49-F238E27FC236}">
                <a16:creationId xmlns:a16="http://schemas.microsoft.com/office/drawing/2014/main" id="{3D6702A6-95BF-3FEB-DBD6-7B5958519ACB}"/>
              </a:ext>
            </a:extLst>
          </p:cNvPr>
          <p:cNvSpPr/>
          <p:nvPr/>
        </p:nvSpPr>
        <p:spPr>
          <a:xfrm>
            <a:off x="1300896" y="1803367"/>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83323C-9081-96B0-92DC-3F95794A0CDC}"/>
              </a:ext>
            </a:extLst>
          </p:cNvPr>
          <p:cNvSpPr txBox="1"/>
          <p:nvPr/>
        </p:nvSpPr>
        <p:spPr>
          <a:xfrm>
            <a:off x="1228059" y="2395646"/>
            <a:ext cx="3587536" cy="2123658"/>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主要针对学生和教师在日常生活中对于教室的临时使用。</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dirty="0">
                <a:latin typeface="华文细黑" panose="02010600040101010101" pitchFamily="2" charset="-122"/>
                <a:ea typeface="华文细黑" panose="02010600040101010101" pitchFamily="2" charset="-122"/>
              </a:rPr>
              <a:t>例如学生在一段时间内需要某教室开展活动；教师需要在一段时间内需要某教室答疑。等对于教室的</a:t>
            </a:r>
            <a:r>
              <a:rPr lang="zh-CN" altLang="en-US" sz="2400" dirty="0">
                <a:solidFill>
                  <a:srgbClr val="FF0000"/>
                </a:solidFill>
                <a:latin typeface="华文细黑" panose="02010600040101010101" pitchFamily="2" charset="-122"/>
                <a:ea typeface="华文细黑" panose="02010600040101010101" pitchFamily="2" charset="-122"/>
              </a:rPr>
              <a:t>单次使用</a:t>
            </a:r>
            <a:r>
              <a:rPr lang="zh-CN" altLang="en-US" dirty="0">
                <a:latin typeface="华文细黑" panose="02010600040101010101" pitchFamily="2" charset="-122"/>
                <a:ea typeface="华文细黑" panose="02010600040101010101" pitchFamily="2" charset="-122"/>
              </a:rPr>
              <a:t>。</a:t>
            </a:r>
          </a:p>
        </p:txBody>
      </p:sp>
      <p:sp>
        <p:nvSpPr>
          <p:cNvPr id="5" name="文本框 4">
            <a:extLst>
              <a:ext uri="{FF2B5EF4-FFF2-40B4-BE49-F238E27FC236}">
                <a16:creationId xmlns:a16="http://schemas.microsoft.com/office/drawing/2014/main" id="{AED78B6A-D1FC-14C8-02AE-A30B193948FC}"/>
              </a:ext>
            </a:extLst>
          </p:cNvPr>
          <p:cNvSpPr txBox="1"/>
          <p:nvPr/>
        </p:nvSpPr>
        <p:spPr>
          <a:xfrm>
            <a:off x="1688136" y="1755547"/>
            <a:ext cx="326243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临时使用（单次使用）</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2079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组合 110"/>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92" name="组合 91"/>
            <p:cNvGrpSpPr/>
            <p:nvPr/>
          </p:nvGrpSpPr>
          <p:grpSpPr>
            <a:xfrm flipV="1">
              <a:off x="2218037" y="6272597"/>
              <a:ext cx="1341734" cy="213582"/>
              <a:chOff x="2218037" y="5369771"/>
              <a:chExt cx="5671594" cy="902826"/>
            </a:xfrm>
          </p:grpSpPr>
          <p:sp>
            <p:nvSpPr>
              <p:cNvPr id="66" name="矩形 65"/>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flipV="1">
              <a:off x="3610482" y="6272597"/>
              <a:ext cx="1341734" cy="213582"/>
              <a:chOff x="2218037" y="5369771"/>
              <a:chExt cx="5671594" cy="902826"/>
            </a:xfrm>
          </p:grpSpPr>
          <p:sp>
            <p:nvSpPr>
              <p:cNvPr id="94" name="矩形 9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4" name="文本框 123"/>
          <p:cNvSpPr txBox="1"/>
          <p:nvPr/>
        </p:nvSpPr>
        <p:spPr>
          <a:xfrm>
            <a:off x="670138" y="375131"/>
            <a:ext cx="2646878"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教室调度角色分析</a:t>
            </a:r>
          </a:p>
        </p:txBody>
      </p:sp>
      <p:sp>
        <p:nvSpPr>
          <p:cNvPr id="127" name="任意多边形 126"/>
          <p:cNvSpPr/>
          <p:nvPr/>
        </p:nvSpPr>
        <p:spPr>
          <a:xfrm>
            <a:off x="4300474" y="1501697"/>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p:cNvSpPr txBox="1"/>
          <p:nvPr/>
        </p:nvSpPr>
        <p:spPr>
          <a:xfrm>
            <a:off x="4227010" y="1927917"/>
            <a:ext cx="3202490" cy="3693319"/>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对于教师而言，涉及到临时使用和周期性使用</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对空闲教室的查询与申请。</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查询自己教室使用信息与</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教室申请信息。</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对于提出申请但为通过的申请信息进行撤回。</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为自己开设的课程申请一个周期性使用教室。</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查询课程申请教室与课程使用教室。</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endParaRPr lang="zh-CN" altLang="en-US" dirty="0">
              <a:latin typeface="华文细黑" panose="02010600040101010101" pitchFamily="2" charset="-122"/>
              <a:ea typeface="华文细黑" panose="02010600040101010101" pitchFamily="2" charset="-122"/>
            </a:endParaRPr>
          </a:p>
        </p:txBody>
      </p:sp>
      <p:sp>
        <p:nvSpPr>
          <p:cNvPr id="129" name="文本框 128"/>
          <p:cNvSpPr txBox="1"/>
          <p:nvPr/>
        </p:nvSpPr>
        <p:spPr>
          <a:xfrm>
            <a:off x="4747332" y="1475242"/>
            <a:ext cx="1569660"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对于老师</a:t>
            </a:r>
          </a:p>
        </p:txBody>
      </p:sp>
      <p:sp>
        <p:nvSpPr>
          <p:cNvPr id="2" name="任意多边形 126">
            <a:extLst>
              <a:ext uri="{FF2B5EF4-FFF2-40B4-BE49-F238E27FC236}">
                <a16:creationId xmlns:a16="http://schemas.microsoft.com/office/drawing/2014/main" id="{3D6702A6-95BF-3FEB-DBD6-7B5958519ACB}"/>
              </a:ext>
            </a:extLst>
          </p:cNvPr>
          <p:cNvSpPr/>
          <p:nvPr/>
        </p:nvSpPr>
        <p:spPr>
          <a:xfrm>
            <a:off x="931320" y="1475242"/>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83323C-9081-96B0-92DC-3F95794A0CDC}"/>
              </a:ext>
            </a:extLst>
          </p:cNvPr>
          <p:cNvSpPr txBox="1"/>
          <p:nvPr/>
        </p:nvSpPr>
        <p:spPr>
          <a:xfrm>
            <a:off x="857856" y="1901462"/>
            <a:ext cx="3091844" cy="2585323"/>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对于学生而言，仅仅涉及教室的临时使用。</a:t>
            </a:r>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其所需的功能有：</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对空闲教室的查询与申请。</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查询自己教室使用信息与</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教室申请信息。</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对于提出申请但为通过的申请信息进行撤回。</a:t>
            </a:r>
            <a:endParaRPr lang="en-US" altLang="zh-CN" dirty="0">
              <a:latin typeface="华文细黑" panose="02010600040101010101" pitchFamily="2" charset="-122"/>
              <a:ea typeface="华文细黑" panose="02010600040101010101" pitchFamily="2" charset="-122"/>
            </a:endParaRPr>
          </a:p>
        </p:txBody>
      </p:sp>
      <p:sp>
        <p:nvSpPr>
          <p:cNvPr id="5" name="文本框 4">
            <a:extLst>
              <a:ext uri="{FF2B5EF4-FFF2-40B4-BE49-F238E27FC236}">
                <a16:creationId xmlns:a16="http://schemas.microsoft.com/office/drawing/2014/main" id="{AED78B6A-D1FC-14C8-02AE-A30B193948FC}"/>
              </a:ext>
            </a:extLst>
          </p:cNvPr>
          <p:cNvSpPr txBox="1"/>
          <p:nvPr/>
        </p:nvSpPr>
        <p:spPr>
          <a:xfrm>
            <a:off x="1378178" y="1448787"/>
            <a:ext cx="110799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对于学生</a:t>
            </a:r>
          </a:p>
        </p:txBody>
      </p:sp>
      <p:sp>
        <p:nvSpPr>
          <p:cNvPr id="6" name="任意多边形 126">
            <a:extLst>
              <a:ext uri="{FF2B5EF4-FFF2-40B4-BE49-F238E27FC236}">
                <a16:creationId xmlns:a16="http://schemas.microsoft.com/office/drawing/2014/main" id="{E74C53F4-E95E-D81A-A757-521CF6489746}"/>
              </a:ext>
            </a:extLst>
          </p:cNvPr>
          <p:cNvSpPr/>
          <p:nvPr/>
        </p:nvSpPr>
        <p:spPr>
          <a:xfrm>
            <a:off x="8053324" y="1501697"/>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D332331-24D8-42EC-A247-807345AB6014}"/>
              </a:ext>
            </a:extLst>
          </p:cNvPr>
          <p:cNvSpPr txBox="1"/>
          <p:nvPr/>
        </p:nvSpPr>
        <p:spPr>
          <a:xfrm>
            <a:off x="7979860" y="1927917"/>
            <a:ext cx="3202490" cy="2585323"/>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对于管理员而言，</a:t>
            </a:r>
            <a:r>
              <a:rPr lang="zh-CN" altLang="en-US" b="1" dirty="0">
                <a:solidFill>
                  <a:srgbClr val="FF0000"/>
                </a:solidFill>
                <a:latin typeface="华文细黑" panose="02010600040101010101" pitchFamily="2" charset="-122"/>
                <a:ea typeface="华文细黑" panose="02010600040101010101" pitchFamily="2" charset="-122"/>
              </a:rPr>
              <a:t>不仅包含上述两种身份的所有功能</a:t>
            </a:r>
            <a:r>
              <a:rPr lang="zh-CN" altLang="en-US" dirty="0">
                <a:latin typeface="华文细黑" panose="02010600040101010101" pitchFamily="2" charset="-122"/>
                <a:ea typeface="华文细黑" panose="02010600040101010101" pitchFamily="2" charset="-122"/>
              </a:rPr>
              <a:t>，还需要以下功能：</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对所有申请的信息进行审批。</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r>
              <a:rPr lang="zh-CN" altLang="en-US" dirty="0">
                <a:latin typeface="华文细黑" panose="02010600040101010101" pitchFamily="2" charset="-122"/>
                <a:ea typeface="华文细黑" panose="02010600040101010101" pitchFamily="2" charset="-122"/>
              </a:rPr>
              <a:t>对于一些信息冲突提供一些处理方案。</a:t>
            </a:r>
            <a:endParaRPr lang="en-US" altLang="zh-CN" dirty="0">
              <a:latin typeface="华文细黑" panose="02010600040101010101" pitchFamily="2" charset="-122"/>
              <a:ea typeface="华文细黑" panose="02010600040101010101" pitchFamily="2" charset="-122"/>
            </a:endParaRPr>
          </a:p>
          <a:p>
            <a:pPr marL="342900" indent="-342900">
              <a:buFont typeface="+mj-ea"/>
              <a:buAutoNum type="circleNumDbPlain"/>
            </a:pPr>
            <a:endParaRPr lang="zh-CN" altLang="en-US" dirty="0">
              <a:latin typeface="华文细黑" panose="02010600040101010101" pitchFamily="2" charset="-122"/>
              <a:ea typeface="华文细黑" panose="02010600040101010101" pitchFamily="2" charset="-122"/>
            </a:endParaRPr>
          </a:p>
        </p:txBody>
      </p:sp>
      <p:sp>
        <p:nvSpPr>
          <p:cNvPr id="8" name="文本框 7">
            <a:extLst>
              <a:ext uri="{FF2B5EF4-FFF2-40B4-BE49-F238E27FC236}">
                <a16:creationId xmlns:a16="http://schemas.microsoft.com/office/drawing/2014/main" id="{F74C4AEA-37D8-A4B1-2E80-8AF5ACCCCD9B}"/>
              </a:ext>
            </a:extLst>
          </p:cNvPr>
          <p:cNvSpPr txBox="1"/>
          <p:nvPr/>
        </p:nvSpPr>
        <p:spPr>
          <a:xfrm>
            <a:off x="8500182" y="1475242"/>
            <a:ext cx="1569660"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对于管理员</a:t>
            </a:r>
          </a:p>
        </p:txBody>
      </p:sp>
    </p:spTree>
    <p:extLst>
      <p:ext uri="{BB962C8B-B14F-4D97-AF65-F5344CB8AC3E}">
        <p14:creationId xmlns:p14="http://schemas.microsoft.com/office/powerpoint/2010/main" val="71208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组合 110"/>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92" name="组合 91"/>
            <p:cNvGrpSpPr/>
            <p:nvPr/>
          </p:nvGrpSpPr>
          <p:grpSpPr>
            <a:xfrm flipV="1">
              <a:off x="2218037" y="6272597"/>
              <a:ext cx="1341734" cy="213582"/>
              <a:chOff x="2218037" y="5369771"/>
              <a:chExt cx="5671594" cy="902826"/>
            </a:xfrm>
          </p:grpSpPr>
          <p:sp>
            <p:nvSpPr>
              <p:cNvPr id="66" name="矩形 65"/>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flipV="1">
              <a:off x="3610482" y="6272597"/>
              <a:ext cx="1341734" cy="213582"/>
              <a:chOff x="2218037" y="5369771"/>
              <a:chExt cx="5671594" cy="902826"/>
            </a:xfrm>
          </p:grpSpPr>
          <p:sp>
            <p:nvSpPr>
              <p:cNvPr id="94" name="矩形 9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4" name="文本框 123"/>
          <p:cNvSpPr txBox="1"/>
          <p:nvPr/>
        </p:nvSpPr>
        <p:spPr>
          <a:xfrm>
            <a:off x="670138" y="375131"/>
            <a:ext cx="3416320"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教室调度</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教室占用分析</a:t>
            </a:r>
          </a:p>
        </p:txBody>
      </p:sp>
      <p:sp>
        <p:nvSpPr>
          <p:cNvPr id="127" name="任意多边形 126"/>
          <p:cNvSpPr/>
          <p:nvPr/>
        </p:nvSpPr>
        <p:spPr>
          <a:xfrm>
            <a:off x="980901" y="3876597"/>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p:cNvSpPr txBox="1"/>
          <p:nvPr/>
        </p:nvSpPr>
        <p:spPr>
          <a:xfrm>
            <a:off x="980900" y="4343978"/>
            <a:ext cx="9023977" cy="646331"/>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该使用方式</a:t>
            </a:r>
            <a:r>
              <a:rPr lang="zh-CN" altLang="en-US" b="1" dirty="0">
                <a:solidFill>
                  <a:srgbClr val="FF0000"/>
                </a:solidFill>
                <a:latin typeface="微软雅黑" panose="020B0503020204020204" pitchFamily="34" charset="-122"/>
                <a:ea typeface="微软雅黑" panose="020B0503020204020204" pitchFamily="34" charset="-122"/>
              </a:rPr>
              <a:t>优先级较高</a:t>
            </a:r>
            <a:r>
              <a:rPr lang="zh-CN" altLang="en-US" dirty="0">
                <a:latin typeface="华文细黑" panose="02010600040101010101" pitchFamily="2" charset="-122"/>
                <a:ea typeface="华文细黑" panose="02010600040101010101" pitchFamily="2" charset="-122"/>
              </a:rPr>
              <a:t>，与临时使用相同的是，同一时段彼此之间</a:t>
            </a:r>
            <a:r>
              <a:rPr lang="zh-CN" altLang="en-US" b="1" dirty="0">
                <a:solidFill>
                  <a:srgbClr val="FF0000"/>
                </a:solidFill>
                <a:latin typeface="微软雅黑" panose="020B0503020204020204" pitchFamily="34" charset="-122"/>
                <a:ea typeface="微软雅黑" panose="020B0503020204020204" pitchFamily="34" charset="-122"/>
              </a:rPr>
              <a:t>申请过程不互斥</a:t>
            </a:r>
            <a:r>
              <a:rPr lang="zh-CN" altLang="en-US" dirty="0">
                <a:latin typeface="华文细黑" panose="02010600040101010101" pitchFamily="2" charset="-122"/>
                <a:ea typeface="华文细黑" panose="02010600040101010101" pitchFamily="2" charset="-122"/>
              </a:rPr>
              <a:t>，</a:t>
            </a:r>
            <a:r>
              <a:rPr lang="zh-CN" altLang="en-US" b="1" dirty="0">
                <a:solidFill>
                  <a:srgbClr val="FF0000"/>
                </a:solidFill>
                <a:latin typeface="微软雅黑" panose="020B0503020204020204" pitchFamily="34" charset="-122"/>
                <a:ea typeface="微软雅黑" panose="020B0503020204020204" pitchFamily="34" charset="-122"/>
              </a:rPr>
              <a:t>使用过程互斥</a:t>
            </a:r>
            <a:r>
              <a:rPr lang="zh-CN" altLang="en-US" dirty="0">
                <a:latin typeface="华文细黑" panose="02010600040101010101" pitchFamily="2" charset="-122"/>
                <a:ea typeface="华文细黑" panose="02010600040101010101" pitchFamily="2" charset="-122"/>
              </a:rPr>
              <a:t>，可以抢占临时使用的教室。</a:t>
            </a:r>
          </a:p>
        </p:txBody>
      </p:sp>
      <p:sp>
        <p:nvSpPr>
          <p:cNvPr id="129" name="文本框 128"/>
          <p:cNvSpPr txBox="1"/>
          <p:nvPr/>
        </p:nvSpPr>
        <p:spPr>
          <a:xfrm>
            <a:off x="1427758" y="3850142"/>
            <a:ext cx="195679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对于周期性使用</a:t>
            </a:r>
          </a:p>
        </p:txBody>
      </p:sp>
      <p:sp>
        <p:nvSpPr>
          <p:cNvPr id="2" name="任意多边形 126">
            <a:extLst>
              <a:ext uri="{FF2B5EF4-FFF2-40B4-BE49-F238E27FC236}">
                <a16:creationId xmlns:a16="http://schemas.microsoft.com/office/drawing/2014/main" id="{3D6702A6-95BF-3FEB-DBD6-7B5958519ACB}"/>
              </a:ext>
            </a:extLst>
          </p:cNvPr>
          <p:cNvSpPr/>
          <p:nvPr/>
        </p:nvSpPr>
        <p:spPr>
          <a:xfrm>
            <a:off x="931320" y="1475242"/>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83323C-9081-96B0-92DC-3F95794A0CDC}"/>
              </a:ext>
            </a:extLst>
          </p:cNvPr>
          <p:cNvSpPr txBox="1"/>
          <p:nvPr/>
        </p:nvSpPr>
        <p:spPr>
          <a:xfrm>
            <a:off x="857855" y="1901462"/>
            <a:ext cx="9147023" cy="1754326"/>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临时使用教室需要被管理员审批，以此来保证对于教室的使用和分配是合理的。因此一个用户在一个时间段内申请后且未被批准的过程中，允许其他用户在该时间段内申请该教室，并由管理员决定对哪一位用户的申请进行同意，并将其余用户在涉及该时间段的使用进行拒绝。</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相对于周期性使用教室，临时使用的</a:t>
            </a:r>
            <a:r>
              <a:rPr lang="zh-CN" altLang="en-US" b="1" dirty="0">
                <a:solidFill>
                  <a:srgbClr val="FF0000"/>
                </a:solidFill>
                <a:latin typeface="微软雅黑" panose="020B0503020204020204" pitchFamily="34" charset="-122"/>
                <a:ea typeface="微软雅黑" panose="020B0503020204020204" pitchFamily="34" charset="-122"/>
              </a:rPr>
              <a:t>优先级较低</a:t>
            </a:r>
            <a:r>
              <a:rPr lang="zh-CN" altLang="en-US" dirty="0">
                <a:latin typeface="华文细黑" panose="02010600040101010101" pitchFamily="2" charset="-122"/>
                <a:ea typeface="华文细黑" panose="02010600040101010101" pitchFamily="2" charset="-122"/>
              </a:rPr>
              <a:t>，因此临时使用可以因周期性使用</a:t>
            </a:r>
            <a:r>
              <a:rPr lang="zh-CN" altLang="en-US" b="1" dirty="0">
                <a:solidFill>
                  <a:srgbClr val="FF0000"/>
                </a:solidFill>
                <a:latin typeface="微软雅黑" panose="020B0503020204020204" pitchFamily="34" charset="-122"/>
                <a:ea typeface="微软雅黑" panose="020B0503020204020204" pitchFamily="34" charset="-122"/>
              </a:rPr>
              <a:t>被抢占</a:t>
            </a:r>
            <a:r>
              <a:rPr lang="zh-CN" altLang="en-US" dirty="0">
                <a:latin typeface="华文细黑" panose="02010600040101010101" pitchFamily="2" charset="-122"/>
                <a:ea typeface="华文细黑" panose="02010600040101010101" pitchFamily="2" charset="-122"/>
              </a:rPr>
              <a:t>，抢占过后根据当下各教室使用情况来</a:t>
            </a:r>
            <a:r>
              <a:rPr lang="zh-CN" altLang="en-US" b="1" dirty="0">
                <a:solidFill>
                  <a:srgbClr val="FF0000"/>
                </a:solidFill>
                <a:latin typeface="微软雅黑" panose="020B0503020204020204" pitchFamily="34" charset="-122"/>
                <a:ea typeface="微软雅黑" panose="020B0503020204020204" pitchFamily="34" charset="-122"/>
              </a:rPr>
              <a:t>重分配</a:t>
            </a:r>
            <a:r>
              <a:rPr lang="zh-CN" altLang="en-US" dirty="0">
                <a:latin typeface="华文细黑" panose="02010600040101010101" pitchFamily="2" charset="-122"/>
                <a:ea typeface="华文细黑" panose="02010600040101010101" pitchFamily="2" charset="-122"/>
              </a:rPr>
              <a:t>其他教室。</a:t>
            </a:r>
            <a:endParaRPr lang="en-US" altLang="zh-CN" dirty="0">
              <a:latin typeface="华文细黑" panose="02010600040101010101" pitchFamily="2" charset="-122"/>
              <a:ea typeface="华文细黑" panose="02010600040101010101" pitchFamily="2" charset="-122"/>
            </a:endParaRPr>
          </a:p>
        </p:txBody>
      </p:sp>
      <p:sp>
        <p:nvSpPr>
          <p:cNvPr id="5" name="文本框 4">
            <a:extLst>
              <a:ext uri="{FF2B5EF4-FFF2-40B4-BE49-F238E27FC236}">
                <a16:creationId xmlns:a16="http://schemas.microsoft.com/office/drawing/2014/main" id="{AED78B6A-D1FC-14C8-02AE-A30B193948FC}"/>
              </a:ext>
            </a:extLst>
          </p:cNvPr>
          <p:cNvSpPr txBox="1"/>
          <p:nvPr/>
        </p:nvSpPr>
        <p:spPr>
          <a:xfrm>
            <a:off x="1378178" y="1448787"/>
            <a:ext cx="1569660"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对于临时使用</a:t>
            </a:r>
          </a:p>
        </p:txBody>
      </p:sp>
    </p:spTree>
    <p:extLst>
      <p:ext uri="{BB962C8B-B14F-4D97-AF65-F5344CB8AC3E}">
        <p14:creationId xmlns:p14="http://schemas.microsoft.com/office/powerpoint/2010/main" val="404730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组合 110"/>
          <p:cNvGrpSpPr/>
          <p:nvPr/>
        </p:nvGrpSpPr>
        <p:grpSpPr>
          <a:xfrm>
            <a:off x="766763" y="857986"/>
            <a:ext cx="2117035" cy="165373"/>
            <a:chOff x="2218037" y="6272597"/>
            <a:chExt cx="2734179" cy="213582"/>
          </a:xfrm>
          <a:effectLst>
            <a:outerShdw blurRad="50800" dist="38100" dir="2700000" algn="tl" rotWithShape="0">
              <a:prstClr val="black">
                <a:alpha val="40000"/>
              </a:prstClr>
            </a:outerShdw>
          </a:effectLst>
        </p:grpSpPr>
        <p:grpSp>
          <p:nvGrpSpPr>
            <p:cNvPr id="92" name="组合 91"/>
            <p:cNvGrpSpPr/>
            <p:nvPr/>
          </p:nvGrpSpPr>
          <p:grpSpPr>
            <a:xfrm flipV="1">
              <a:off x="2218037" y="6272597"/>
              <a:ext cx="1341734" cy="213582"/>
              <a:chOff x="2218037" y="5369771"/>
              <a:chExt cx="5671594" cy="902826"/>
            </a:xfrm>
          </p:grpSpPr>
          <p:sp>
            <p:nvSpPr>
              <p:cNvPr id="66" name="矩形 65"/>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flipV="1">
              <a:off x="3610482" y="6272597"/>
              <a:ext cx="1341734" cy="213582"/>
              <a:chOff x="2218037" y="5369771"/>
              <a:chExt cx="5671594" cy="902826"/>
            </a:xfrm>
          </p:grpSpPr>
          <p:sp>
            <p:nvSpPr>
              <p:cNvPr id="94" name="矩形 93"/>
              <p:cNvSpPr/>
              <p:nvPr/>
            </p:nvSpPr>
            <p:spPr>
              <a:xfrm>
                <a:off x="2218037" y="5369771"/>
                <a:ext cx="995422" cy="902826"/>
              </a:xfrm>
              <a:prstGeom prst="rect">
                <a:avLst/>
              </a:prstGeom>
              <a:solidFill>
                <a:srgbClr val="CB7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387080"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556123" y="5369771"/>
                <a:ext cx="995422" cy="902826"/>
              </a:xfrm>
              <a:prstGeom prst="rect">
                <a:avLst/>
              </a:prstGeom>
              <a:solidFill>
                <a:srgbClr val="E6B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725166" y="5369771"/>
                <a:ext cx="995422" cy="902826"/>
              </a:xfrm>
              <a:prstGeom prst="rect">
                <a:avLst/>
              </a:prstGeom>
              <a:solidFill>
                <a:srgbClr val="6F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4209" y="5369771"/>
                <a:ext cx="995422" cy="902826"/>
              </a:xfrm>
              <a:prstGeom prst="rect">
                <a:avLst/>
              </a:prstGeom>
              <a:solidFill>
                <a:srgbClr val="A29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4" name="文本框 123"/>
          <p:cNvSpPr txBox="1"/>
          <p:nvPr/>
        </p:nvSpPr>
        <p:spPr>
          <a:xfrm>
            <a:off x="670138" y="375131"/>
            <a:ext cx="2800767"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教室调度</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其他功能</a:t>
            </a:r>
          </a:p>
        </p:txBody>
      </p:sp>
      <p:sp>
        <p:nvSpPr>
          <p:cNvPr id="2" name="任意多边形 126">
            <a:extLst>
              <a:ext uri="{FF2B5EF4-FFF2-40B4-BE49-F238E27FC236}">
                <a16:creationId xmlns:a16="http://schemas.microsoft.com/office/drawing/2014/main" id="{3D6702A6-95BF-3FEB-DBD6-7B5958519ACB}"/>
              </a:ext>
            </a:extLst>
          </p:cNvPr>
          <p:cNvSpPr/>
          <p:nvPr/>
        </p:nvSpPr>
        <p:spPr>
          <a:xfrm>
            <a:off x="2905293" y="1907042"/>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ED78B6A-D1FC-14C8-02AE-A30B193948FC}"/>
              </a:ext>
            </a:extLst>
          </p:cNvPr>
          <p:cNvSpPr txBox="1"/>
          <p:nvPr/>
        </p:nvSpPr>
        <p:spPr>
          <a:xfrm>
            <a:off x="3352151" y="1880587"/>
            <a:ext cx="1223412"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登录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注册</a:t>
            </a:r>
          </a:p>
        </p:txBody>
      </p:sp>
      <p:sp>
        <p:nvSpPr>
          <p:cNvPr id="4" name="任意多边形 126">
            <a:extLst>
              <a:ext uri="{FF2B5EF4-FFF2-40B4-BE49-F238E27FC236}">
                <a16:creationId xmlns:a16="http://schemas.microsoft.com/office/drawing/2014/main" id="{AA9A51AB-574D-665A-3F3E-5B32841B0D3A}"/>
              </a:ext>
            </a:extLst>
          </p:cNvPr>
          <p:cNvSpPr/>
          <p:nvPr/>
        </p:nvSpPr>
        <p:spPr>
          <a:xfrm>
            <a:off x="2904488" y="2446792"/>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AAA197A-303C-019A-5067-E987BC00FED7}"/>
              </a:ext>
            </a:extLst>
          </p:cNvPr>
          <p:cNvSpPr txBox="1"/>
          <p:nvPr/>
        </p:nvSpPr>
        <p:spPr>
          <a:xfrm>
            <a:off x="3351346" y="2420337"/>
            <a:ext cx="5032147"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基本的学生、教室、教师、课程信息的增删改查</a:t>
            </a:r>
          </a:p>
        </p:txBody>
      </p:sp>
      <p:sp>
        <p:nvSpPr>
          <p:cNvPr id="7" name="任意多边形 126">
            <a:extLst>
              <a:ext uri="{FF2B5EF4-FFF2-40B4-BE49-F238E27FC236}">
                <a16:creationId xmlns:a16="http://schemas.microsoft.com/office/drawing/2014/main" id="{053D594A-908D-1E7C-76E5-0C35C9F1E5A7}"/>
              </a:ext>
            </a:extLst>
          </p:cNvPr>
          <p:cNvSpPr/>
          <p:nvPr/>
        </p:nvSpPr>
        <p:spPr>
          <a:xfrm>
            <a:off x="2902111" y="2986542"/>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3DA827C-F4A5-D069-49F1-BC2B7945F2D4}"/>
              </a:ext>
            </a:extLst>
          </p:cNvPr>
          <p:cNvSpPr txBox="1"/>
          <p:nvPr/>
        </p:nvSpPr>
        <p:spPr>
          <a:xfrm>
            <a:off x="3348969" y="2960087"/>
            <a:ext cx="2262158"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部分信息的导入导出</a:t>
            </a:r>
          </a:p>
        </p:txBody>
      </p:sp>
      <p:sp>
        <p:nvSpPr>
          <p:cNvPr id="9" name="任意多边形 126">
            <a:extLst>
              <a:ext uri="{FF2B5EF4-FFF2-40B4-BE49-F238E27FC236}">
                <a16:creationId xmlns:a16="http://schemas.microsoft.com/office/drawing/2014/main" id="{EBBCE6A5-6698-E3AF-F68E-3178843D9D5D}"/>
              </a:ext>
            </a:extLst>
          </p:cNvPr>
          <p:cNvSpPr/>
          <p:nvPr/>
        </p:nvSpPr>
        <p:spPr>
          <a:xfrm>
            <a:off x="2905293" y="3527926"/>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3B2DED9-CB7E-267A-CEB6-AE192A7DEBD7}"/>
              </a:ext>
            </a:extLst>
          </p:cNvPr>
          <p:cNvSpPr txBox="1"/>
          <p:nvPr/>
        </p:nvSpPr>
        <p:spPr>
          <a:xfrm>
            <a:off x="3352151" y="3501471"/>
            <a:ext cx="1569660"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信息通知功能</a:t>
            </a:r>
          </a:p>
        </p:txBody>
      </p:sp>
      <p:sp>
        <p:nvSpPr>
          <p:cNvPr id="11" name="任意多边形 126">
            <a:extLst>
              <a:ext uri="{FF2B5EF4-FFF2-40B4-BE49-F238E27FC236}">
                <a16:creationId xmlns:a16="http://schemas.microsoft.com/office/drawing/2014/main" id="{7E3D18E4-9201-F358-34C1-3F47358E0977}"/>
              </a:ext>
            </a:extLst>
          </p:cNvPr>
          <p:cNvSpPr/>
          <p:nvPr/>
        </p:nvSpPr>
        <p:spPr>
          <a:xfrm>
            <a:off x="2902111" y="4635515"/>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D0542F9-7CB3-E8DA-20A6-3720AEFA48E2}"/>
              </a:ext>
            </a:extLst>
          </p:cNvPr>
          <p:cNvSpPr txBox="1"/>
          <p:nvPr/>
        </p:nvSpPr>
        <p:spPr>
          <a:xfrm>
            <a:off x="3406119" y="4622494"/>
            <a:ext cx="415498" cy="369332"/>
          </a:xfrm>
          <a:prstGeom prst="rect">
            <a:avLst/>
          </a:prstGeom>
          <a:noFill/>
        </p:spPr>
        <p:txBody>
          <a:bodyPr wrap="none" rtlCol="0">
            <a:spAutoFit/>
          </a:bodyPr>
          <a:lstStyle/>
          <a:p>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13" name="任意多边形 126">
            <a:extLst>
              <a:ext uri="{FF2B5EF4-FFF2-40B4-BE49-F238E27FC236}">
                <a16:creationId xmlns:a16="http://schemas.microsoft.com/office/drawing/2014/main" id="{5E9AF609-F787-1121-0960-5CA22A39DE90}"/>
              </a:ext>
            </a:extLst>
          </p:cNvPr>
          <p:cNvSpPr/>
          <p:nvPr/>
        </p:nvSpPr>
        <p:spPr>
          <a:xfrm>
            <a:off x="2883798" y="4094131"/>
            <a:ext cx="347978" cy="347978"/>
          </a:xfrm>
          <a:custGeom>
            <a:avLst/>
            <a:gdLst>
              <a:gd name="connsiteX0" fmla="*/ 547602 w 1095204"/>
              <a:gd name="connsiteY0" fmla="*/ 190258 h 1095204"/>
              <a:gd name="connsiteX1" fmla="*/ 190258 w 1095204"/>
              <a:gd name="connsiteY1" fmla="*/ 547602 h 1095204"/>
              <a:gd name="connsiteX2" fmla="*/ 547602 w 1095204"/>
              <a:gd name="connsiteY2" fmla="*/ 904946 h 1095204"/>
              <a:gd name="connsiteX3" fmla="*/ 904946 w 1095204"/>
              <a:gd name="connsiteY3" fmla="*/ 547602 h 1095204"/>
              <a:gd name="connsiteX4" fmla="*/ 547602 w 1095204"/>
              <a:gd name="connsiteY4" fmla="*/ 190258 h 1095204"/>
              <a:gd name="connsiteX5" fmla="*/ 547602 w 1095204"/>
              <a:gd name="connsiteY5" fmla="*/ 0 h 1095204"/>
              <a:gd name="connsiteX6" fmla="*/ 1095204 w 1095204"/>
              <a:gd name="connsiteY6" fmla="*/ 547602 h 1095204"/>
              <a:gd name="connsiteX7" fmla="*/ 547602 w 1095204"/>
              <a:gd name="connsiteY7" fmla="*/ 1095204 h 1095204"/>
              <a:gd name="connsiteX8" fmla="*/ 0 w 1095204"/>
              <a:gd name="connsiteY8" fmla="*/ 547602 h 1095204"/>
              <a:gd name="connsiteX9" fmla="*/ 547602 w 1095204"/>
              <a:gd name="connsiteY9" fmla="*/ 0 h 10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204" h="1095204">
                <a:moveTo>
                  <a:pt x="547602" y="190258"/>
                </a:moveTo>
                <a:cubicBezTo>
                  <a:pt x="350246" y="190258"/>
                  <a:pt x="190258" y="350246"/>
                  <a:pt x="190258" y="547602"/>
                </a:cubicBezTo>
                <a:cubicBezTo>
                  <a:pt x="190258" y="744958"/>
                  <a:pt x="350246" y="904946"/>
                  <a:pt x="547602" y="904946"/>
                </a:cubicBezTo>
                <a:cubicBezTo>
                  <a:pt x="744958" y="904946"/>
                  <a:pt x="904946" y="744958"/>
                  <a:pt x="904946" y="547602"/>
                </a:cubicBezTo>
                <a:cubicBezTo>
                  <a:pt x="904946" y="350246"/>
                  <a:pt x="744958" y="190258"/>
                  <a:pt x="547602" y="190258"/>
                </a:cubicBezTo>
                <a:close/>
                <a:moveTo>
                  <a:pt x="547602" y="0"/>
                </a:moveTo>
                <a:cubicBezTo>
                  <a:pt x="850034" y="0"/>
                  <a:pt x="1095204" y="245170"/>
                  <a:pt x="1095204" y="547602"/>
                </a:cubicBezTo>
                <a:cubicBezTo>
                  <a:pt x="1095204" y="850034"/>
                  <a:pt x="850034" y="1095204"/>
                  <a:pt x="547602" y="1095204"/>
                </a:cubicBezTo>
                <a:cubicBezTo>
                  <a:pt x="245170" y="1095204"/>
                  <a:pt x="0" y="850034"/>
                  <a:pt x="0" y="547602"/>
                </a:cubicBezTo>
                <a:cubicBezTo>
                  <a:pt x="0" y="245170"/>
                  <a:pt x="245170" y="0"/>
                  <a:pt x="547602" y="0"/>
                </a:cubicBezTo>
                <a:close/>
              </a:path>
            </a:pathLst>
          </a:custGeom>
          <a:solidFill>
            <a:srgbClr val="6F868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6506490-5A34-ECD9-6962-A3C0865B4392}"/>
              </a:ext>
            </a:extLst>
          </p:cNvPr>
          <p:cNvSpPr txBox="1"/>
          <p:nvPr/>
        </p:nvSpPr>
        <p:spPr>
          <a:xfrm>
            <a:off x="3330656" y="4067676"/>
            <a:ext cx="2262158"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教室使用可视化展示</a:t>
            </a:r>
          </a:p>
        </p:txBody>
      </p:sp>
    </p:spTree>
    <p:extLst>
      <p:ext uri="{BB962C8B-B14F-4D97-AF65-F5344CB8AC3E}">
        <p14:creationId xmlns:p14="http://schemas.microsoft.com/office/powerpoint/2010/main" val="383431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10800000">
            <a:off x="11266026"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658204" y="1999887"/>
            <a:ext cx="2945154" cy="2945154"/>
            <a:chOff x="4658204" y="1999887"/>
            <a:chExt cx="2945154" cy="2945154"/>
          </a:xfrm>
        </p:grpSpPr>
        <p:sp>
          <p:nvSpPr>
            <p:cNvPr id="13" name="菱形 12"/>
            <p:cNvSpPr/>
            <p:nvPr/>
          </p:nvSpPr>
          <p:spPr>
            <a:xfrm>
              <a:off x="4658204" y="1999887"/>
              <a:ext cx="2945154" cy="2945154"/>
            </a:xfrm>
            <a:prstGeom prst="diamond">
              <a:avLst/>
            </a:prstGeom>
            <a:solidFill>
              <a:srgbClr val="CB7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p:cNvSpPr txBox="1"/>
            <p:nvPr/>
          </p:nvSpPr>
          <p:spPr>
            <a:xfrm>
              <a:off x="5753071" y="2438795"/>
              <a:ext cx="731290" cy="1107996"/>
            </a:xfrm>
            <a:prstGeom prst="rect">
              <a:avLst/>
            </a:prstGeom>
            <a:noFill/>
          </p:spPr>
          <p:txBody>
            <a:bodyPr wrap="none" rtlCol="0">
              <a:spAutoFit/>
            </a:bodyPr>
            <a:lstStyle/>
            <a:p>
              <a:r>
                <a:rPr lang="en-US" altLang="zh-CN" sz="6600" dirty="0">
                  <a:solidFill>
                    <a:schemeClr val="bg1"/>
                  </a:solidFill>
                  <a:latin typeface="Broadway" panose="04040905080B02020502" pitchFamily="82" charset="0"/>
                </a:rPr>
                <a:t>2</a:t>
              </a:r>
              <a:endParaRPr lang="zh-CN" altLang="en-US" sz="6600" dirty="0">
                <a:solidFill>
                  <a:schemeClr val="bg1"/>
                </a:solidFill>
                <a:latin typeface="Broadway" panose="04040905080B02020502" pitchFamily="82" charset="0"/>
              </a:endParaRPr>
            </a:p>
          </p:txBody>
        </p:sp>
        <p:cxnSp>
          <p:nvCxnSpPr>
            <p:cNvPr id="3" name="直接连接符 2"/>
            <p:cNvCxnSpPr/>
            <p:nvPr/>
          </p:nvCxnSpPr>
          <p:spPr>
            <a:xfrm>
              <a:off x="5211667" y="3472464"/>
              <a:ext cx="1838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461366" y="3729081"/>
              <a:ext cx="1338828" cy="369332"/>
            </a:xfrm>
            <a:prstGeom prst="rect">
              <a:avLst/>
            </a:prstGeom>
            <a:noFill/>
          </p:spPr>
          <p:txBody>
            <a:bodyPr wrap="none" rtlCol="0">
              <a:spAutoFit/>
            </a:bodyPr>
            <a:lstStyle/>
            <a:p>
              <a:r>
                <a:rPr lang="zh-CN" altLang="en-US" dirty="0">
                  <a:solidFill>
                    <a:schemeClr val="bg1"/>
                  </a:solidFill>
                  <a:latin typeface="黑体" panose="02010609060101010101" pitchFamily="49" charset="-122"/>
                  <a:ea typeface="黑体" panose="02010609060101010101" pitchFamily="49" charset="-122"/>
                </a:rPr>
                <a:t>数据库设计</a:t>
              </a:r>
            </a:p>
          </p:txBody>
        </p:sp>
      </p:grpSp>
      <p:sp>
        <p:nvSpPr>
          <p:cNvPr id="9" name="任意多边形 8"/>
          <p:cNvSpPr/>
          <p:nvPr/>
        </p:nvSpPr>
        <p:spPr>
          <a:xfrm>
            <a:off x="0" y="2539539"/>
            <a:ext cx="925974" cy="1851948"/>
          </a:xfrm>
          <a:custGeom>
            <a:avLst/>
            <a:gdLst>
              <a:gd name="connsiteX0" fmla="*/ 0 w 925974"/>
              <a:gd name="connsiteY0" fmla="*/ 0 h 1851948"/>
              <a:gd name="connsiteX1" fmla="*/ 925974 w 925974"/>
              <a:gd name="connsiteY1" fmla="*/ 925974 h 1851948"/>
              <a:gd name="connsiteX2" fmla="*/ 0 w 925974"/>
              <a:gd name="connsiteY2" fmla="*/ 1851948 h 1851948"/>
            </a:gdLst>
            <a:ahLst/>
            <a:cxnLst>
              <a:cxn ang="0">
                <a:pos x="connsiteX0" y="connsiteY0"/>
              </a:cxn>
              <a:cxn ang="0">
                <a:pos x="connsiteX1" y="connsiteY1"/>
              </a:cxn>
              <a:cxn ang="0">
                <a:pos x="connsiteX2" y="connsiteY2"/>
              </a:cxn>
            </a:cxnLst>
            <a:rect l="l" t="t" r="r" b="b"/>
            <a:pathLst>
              <a:path w="925974" h="1851948">
                <a:moveTo>
                  <a:pt x="0" y="0"/>
                </a:moveTo>
                <a:lnTo>
                  <a:pt x="925974" y="925974"/>
                </a:lnTo>
                <a:lnTo>
                  <a:pt x="0" y="1851948"/>
                </a:lnTo>
                <a:close/>
              </a:path>
            </a:pathLst>
          </a:custGeom>
          <a:solidFill>
            <a:srgbClr val="6F8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475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8C01639-CAA9-43D5-9EE2-71B884E6FAB8}">
  <we:reference id="wa104038830" version="1.0.0.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2682</TotalTime>
  <Words>1881</Words>
  <Application>Microsoft Office PowerPoint</Application>
  <PresentationFormat>宽屏</PresentationFormat>
  <Paragraphs>165</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JetBrains Mono</vt:lpstr>
      <vt:lpstr>黑体</vt:lpstr>
      <vt:lpstr>华文仿宋</vt:lpstr>
      <vt:lpstr>华文细黑</vt:lpstr>
      <vt:lpstr>微软雅黑</vt:lpstr>
      <vt:lpstr>Arial</vt:lpstr>
      <vt:lpstr>Broadway</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马 贵亮</cp:lastModifiedBy>
  <cp:revision>73</cp:revision>
  <dcterms:created xsi:type="dcterms:W3CDTF">2015-07-09T13:49:26Z</dcterms:created>
  <dcterms:modified xsi:type="dcterms:W3CDTF">2023-09-06T07:23:11Z</dcterms:modified>
</cp:coreProperties>
</file>