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ambria Math" panose="02040503050406030204" pitchFamily="18" charset="0"/>
      <p:regular r:id="rId19"/>
    </p:embeddedFont>
    <p:embeddedFont>
      <p:font typeface="Georgia" panose="02040502050405020303" pitchFamily="18" charset="0"/>
      <p:regular r:id="rId20"/>
      <p:bold r:id="rId21"/>
      <p:italic r:id="rId22"/>
      <p:boldItalic r:id="rId23"/>
    </p:embeddedFont>
    <p:embeddedFont>
      <p:font typeface="Nunito Sans"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1T8uU/WrNDzjtJ1Ck9grtMaB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ry Wei" userId="e2b07eb7-be99-46ad-a147-3f1c6b468418" providerId="ADAL" clId="{14127F62-313E-406C-BEA4-BA434328167B}"/>
    <pc:docChg chg="custSel modSld">
      <pc:chgData name="Jerry Wei" userId="e2b07eb7-be99-46ad-a147-3f1c6b468418" providerId="ADAL" clId="{14127F62-313E-406C-BEA4-BA434328167B}" dt="2023-01-18T07:17:07.343" v="80" actId="478"/>
      <pc:docMkLst>
        <pc:docMk/>
      </pc:docMkLst>
      <pc:sldChg chg="modSp mod">
        <pc:chgData name="Jerry Wei" userId="e2b07eb7-be99-46ad-a147-3f1c6b468418" providerId="ADAL" clId="{14127F62-313E-406C-BEA4-BA434328167B}" dt="2023-01-18T07:15:48.590" v="0" actId="20577"/>
        <pc:sldMkLst>
          <pc:docMk/>
          <pc:sldMk cId="0" sldId="256"/>
        </pc:sldMkLst>
        <pc:spChg chg="mod">
          <ac:chgData name="Jerry Wei" userId="e2b07eb7-be99-46ad-a147-3f1c6b468418" providerId="ADAL" clId="{14127F62-313E-406C-BEA4-BA434328167B}" dt="2023-01-18T07:15:48.590" v="0" actId="20577"/>
          <ac:spMkLst>
            <pc:docMk/>
            <pc:sldMk cId="0" sldId="256"/>
            <ac:spMk id="206" creationId="{00000000-0000-0000-0000-000000000000}"/>
          </ac:spMkLst>
        </pc:spChg>
      </pc:sldChg>
      <pc:sldChg chg="addSp delSp modSp mod">
        <pc:chgData name="Jerry Wei" userId="e2b07eb7-be99-46ad-a147-3f1c6b468418" providerId="ADAL" clId="{14127F62-313E-406C-BEA4-BA434328167B}" dt="2023-01-18T07:17:07.343" v="80" actId="478"/>
        <pc:sldMkLst>
          <pc:docMk/>
          <pc:sldMk cId="0" sldId="265"/>
        </pc:sldMkLst>
        <pc:spChg chg="add mod">
          <ac:chgData name="Jerry Wei" userId="e2b07eb7-be99-46ad-a147-3f1c6b468418" providerId="ADAL" clId="{14127F62-313E-406C-BEA4-BA434328167B}" dt="2023-01-18T07:16:46.171" v="77" actId="20577"/>
          <ac:spMkLst>
            <pc:docMk/>
            <pc:sldMk cId="0" sldId="265"/>
            <ac:spMk id="3" creationId="{FAAC7E78-8BD6-E272-5123-34E91DEF039D}"/>
          </ac:spMkLst>
        </pc:spChg>
        <pc:spChg chg="mod">
          <ac:chgData name="Jerry Wei" userId="e2b07eb7-be99-46ad-a147-3f1c6b468418" providerId="ADAL" clId="{14127F62-313E-406C-BEA4-BA434328167B}" dt="2023-01-18T07:16:28.232" v="35" actId="20577"/>
          <ac:spMkLst>
            <pc:docMk/>
            <pc:sldMk cId="0" sldId="265"/>
            <ac:spMk id="285" creationId="{00000000-0000-0000-0000-000000000000}"/>
          </ac:spMkLst>
        </pc:spChg>
        <pc:spChg chg="del">
          <ac:chgData name="Jerry Wei" userId="e2b07eb7-be99-46ad-a147-3f1c6b468418" providerId="ADAL" clId="{14127F62-313E-406C-BEA4-BA434328167B}" dt="2023-01-18T07:16:18.809" v="3" actId="478"/>
          <ac:spMkLst>
            <pc:docMk/>
            <pc:sldMk cId="0" sldId="265"/>
            <ac:spMk id="286" creationId="{00000000-0000-0000-0000-000000000000}"/>
          </ac:spMkLst>
        </pc:spChg>
        <pc:spChg chg="del">
          <ac:chgData name="Jerry Wei" userId="e2b07eb7-be99-46ad-a147-3f1c6b468418" providerId="ADAL" clId="{14127F62-313E-406C-BEA4-BA434328167B}" dt="2023-01-18T07:17:07.343" v="80" actId="478"/>
          <ac:spMkLst>
            <pc:docMk/>
            <pc:sldMk cId="0" sldId="265"/>
            <ac:spMk id="287" creationId="{00000000-0000-0000-0000-000000000000}"/>
          </ac:spMkLst>
        </pc:spChg>
        <pc:picChg chg="del">
          <ac:chgData name="Jerry Wei" userId="e2b07eb7-be99-46ad-a147-3f1c6b468418" providerId="ADAL" clId="{14127F62-313E-406C-BEA4-BA434328167B}" dt="2023-01-18T07:16:13.856" v="1" actId="478"/>
          <ac:picMkLst>
            <pc:docMk/>
            <pc:sldMk cId="0" sldId="265"/>
            <ac:picMk id="288" creationId="{00000000-0000-0000-0000-000000000000}"/>
          </ac:picMkLst>
        </pc:picChg>
      </pc:sldChg>
      <pc:sldChg chg="modSp mod">
        <pc:chgData name="Jerry Wei" userId="e2b07eb7-be99-46ad-a147-3f1c6b468418" providerId="ADAL" clId="{14127F62-313E-406C-BEA4-BA434328167B}" dt="2023-01-18T07:16:57.530" v="79" actId="20577"/>
        <pc:sldMkLst>
          <pc:docMk/>
          <pc:sldMk cId="0" sldId="266"/>
        </pc:sldMkLst>
        <pc:spChg chg="mod">
          <ac:chgData name="Jerry Wei" userId="e2b07eb7-be99-46ad-a147-3f1c6b468418" providerId="ADAL" clId="{14127F62-313E-406C-BEA4-BA434328167B}" dt="2023-01-18T07:16:57.530" v="79" actId="20577"/>
          <ac:spMkLst>
            <pc:docMk/>
            <pc:sldMk cId="0" sldId="266"/>
            <ac:spMk id="2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Review Ridge, Lasso regularization</a:t>
            </a:r>
            <a:endParaRPr/>
          </a:p>
        </p:txBody>
      </p:sp>
      <p:sp>
        <p:nvSpPr>
          <p:cNvPr id="210" name="Google Shape;21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regularization, at a high level this refers to a model that prevents overfitting and to do that we want to ensure that our coefficients of our model are not too large, we want to ensure that the coefficients fit every x, y data point that we train our model on</a:t>
            </a:r>
            <a:endParaRPr/>
          </a:p>
        </p:txBody>
      </p:sp>
      <p:sp>
        <p:nvSpPr>
          <p:cNvPr id="217" name="Google Shape;21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 there a few different ways to regularize, the 1) way we talked about was the sum of the coefficients but we what we learned might be wrong with that is that say you have a really large positive coefficient and a really big negative coefficient, when you add those together we get a small sum so this isnt a really good regularization technique- this leads us to the two other techniques we talked about in class- the sum of absolute values also known as the L1 norm which we use in LASSO regularization and the sum of squares also known as the L2 norm used in Ridge Regularization</a:t>
            </a:r>
            <a:endParaRPr/>
          </a:p>
          <a:p>
            <a:pPr marL="0" lvl="0" indent="0" algn="l" rtl="0">
              <a:lnSpc>
                <a:spcPct val="100000"/>
              </a:lnSpc>
              <a:spcBef>
                <a:spcPts val="0"/>
              </a:spcBef>
              <a:spcAft>
                <a:spcPts val="0"/>
              </a:spcAft>
              <a:buSzPts val="1400"/>
              <a:buNone/>
            </a:pPr>
            <a:endParaRPr/>
          </a:p>
        </p:txBody>
      </p:sp>
      <p:sp>
        <p:nvSpPr>
          <p:cNvPr id="225" name="Google Shape;22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Draw: L(w) = RSS(w)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 in Ridge regression we are minimizing our w hat equation where lambda is a hypertuning parameter that we have to set- so as recap what happens when we set lambda to be 0 -&gt; this just leads us with minimizing the RSS value like in Linear Regression-&gt; also note that this is often called ordinary least squares error so if you see OLS or LS it is referring to this, and so next what happens if lambda is infinity -&gt; this forces our quality metric to become 0 and the reason because of that is we are trying to minimize our equation so any number resulted from our L2 norm that is not 0 will result in a really large number so then 0 is our minimum and lastly so our lambda must be inbetween 0 and the minimized RSS values</a:t>
            </a:r>
            <a:endParaRPr/>
          </a:p>
        </p:txBody>
      </p:sp>
      <p:sp>
        <p:nvSpPr>
          <p:cNvPr id="244" name="Google Shape;2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 now moving onto LASSO, this is kind of the same thing as Ridge but we are using the L1 norm which is the absolute sum and so again we get the same minimized values with lambda equalling 0 and infinity as in Ridge, however the difference is that if you remember from lecture applying these to feature selection will give us very different looking graphs when seeing what features it will choose- LASSO will most likely find features and set them 0 while having other features with greater values but Ridge will most likely minimize all value but never having all values quite reach 0 and that is because Ridge uses L2 norm which is squared so when you square something it will always get smaller but never reach 0 and for LASSO it’s not squared so you don’t get that property</a:t>
            </a:r>
            <a:endParaRPr/>
          </a:p>
        </p:txBody>
      </p:sp>
      <p:sp>
        <p:nvSpPr>
          <p:cNvPr id="256" name="Google Shape;2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Can you describe the algorithm?</a:t>
            </a:r>
            <a:endParaRPr/>
          </a:p>
          <a:p>
            <a:pPr marL="0" marR="0" lvl="0" indent="0" algn="l" rtl="0">
              <a:lnSpc>
                <a:spcPct val="100000"/>
              </a:lnSpc>
              <a:spcBef>
                <a:spcPts val="0"/>
              </a:spcBef>
              <a:spcAft>
                <a:spcPts val="0"/>
              </a:spcAft>
              <a:buClr>
                <a:schemeClr val="dk1"/>
              </a:buClr>
              <a:buSzPts val="1200"/>
              <a:buFont typeface="Calibri"/>
              <a:buNone/>
            </a:pPr>
            <a:r>
              <a:rPr lang="en-US"/>
              <a:t>How do we choose the right value of </a:t>
            </a:r>
            <a:r>
              <a:rPr lang="en-US" b="0" i="0">
                <a:latin typeface="Cambria Math"/>
                <a:ea typeface="Cambria Math"/>
                <a:cs typeface="Cambria Math"/>
                <a:sym typeface="Cambria Math"/>
              </a:rPr>
              <a:t>𝜆</a:t>
            </a:r>
            <a:r>
              <a:rPr lang="en-US"/>
              <a:t>? We want the one that will do best on </a:t>
            </a:r>
            <a:r>
              <a:rPr lang="en-US" b="1"/>
              <a:t>future data. </a:t>
            </a:r>
            <a:r>
              <a:rPr lang="en-US"/>
              <a:t>This means we want to minimize error on the validation set.</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Here is just some quick psuedocode on how you would want to choose your hyperparameters, in other words lambda and so high level overview on how to do that, you will pick a lambda value and train you model with that HP and then get a prediction using the validation set- then you will save that value and at the end you want to use the model that had the lowest validation error and that’s how you can find the HP</a:t>
            </a:r>
            <a:endParaRPr/>
          </a:p>
        </p:txBody>
      </p:sp>
      <p:sp>
        <p:nvSpPr>
          <p:cNvPr id="277" name="Google Shape;27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8"/>
        <p:cNvGrpSpPr/>
        <p:nvPr/>
      </p:nvGrpSpPr>
      <p:grpSpPr>
        <a:xfrm>
          <a:off x="0" y="0"/>
          <a:ext cx="0" cy="0"/>
          <a:chOff x="0" y="0"/>
          <a:chExt cx="0" cy="0"/>
        </a:xfrm>
      </p:grpSpPr>
      <p:pic>
        <p:nvPicPr>
          <p:cNvPr id="89" name="Google Shape;89;p17"/>
          <p:cNvPicPr preferRelativeResize="0"/>
          <p:nvPr/>
        </p:nvPicPr>
        <p:blipFill rotWithShape="1">
          <a:blip r:embed="rId2">
            <a:alphaModFix/>
          </a:blip>
          <a:srcRect/>
          <a:stretch/>
        </p:blipFill>
        <p:spPr>
          <a:xfrm>
            <a:off x="1" y="5699245"/>
            <a:ext cx="3447299" cy="1158756"/>
          </a:xfrm>
          <a:prstGeom prst="rect">
            <a:avLst/>
          </a:prstGeom>
          <a:noFill/>
          <a:ln>
            <a:noFill/>
          </a:ln>
        </p:spPr>
      </p:pic>
      <p:sp>
        <p:nvSpPr>
          <p:cNvPr id="90" name="Google Shape;90;p17"/>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91" name="Google Shape;91;p17"/>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92" name="Google Shape;92;p17"/>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93" name="Google Shape;93;p17"/>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4" name="Google Shape;94;p17"/>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5"/>
        <p:cNvGrpSpPr/>
        <p:nvPr/>
      </p:nvGrpSpPr>
      <p:grpSpPr>
        <a:xfrm>
          <a:off x="0" y="0"/>
          <a:ext cx="0" cy="0"/>
          <a:chOff x="0" y="0"/>
          <a:chExt cx="0" cy="0"/>
        </a:xfrm>
      </p:grpSpPr>
      <p:pic>
        <p:nvPicPr>
          <p:cNvPr id="96" name="Google Shape;96;p27"/>
          <p:cNvPicPr preferRelativeResize="0"/>
          <p:nvPr/>
        </p:nvPicPr>
        <p:blipFill rotWithShape="1">
          <a:blip r:embed="rId2">
            <a:alphaModFix/>
          </a:blip>
          <a:srcRect/>
          <a:stretch/>
        </p:blipFill>
        <p:spPr>
          <a:xfrm>
            <a:off x="6092136" y="-400"/>
            <a:ext cx="6136105" cy="6858000"/>
          </a:xfrm>
          <a:prstGeom prst="rect">
            <a:avLst/>
          </a:prstGeom>
          <a:noFill/>
          <a:ln>
            <a:noFill/>
          </a:ln>
        </p:spPr>
      </p:pic>
      <p:sp>
        <p:nvSpPr>
          <p:cNvPr id="97" name="Google Shape;97;p27"/>
          <p:cNvSpPr/>
          <p:nvPr/>
        </p:nvSpPr>
        <p:spPr>
          <a:xfrm flipH="1">
            <a:off x="-917" y="0"/>
            <a:ext cx="6100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98" name="Google Shape;98;p27"/>
          <p:cNvSpPr txBox="1">
            <a:spLocks noGrp="1"/>
          </p:cNvSpPr>
          <p:nvPr>
            <p:ph type="ctrTitle"/>
          </p:nvPr>
        </p:nvSpPr>
        <p:spPr>
          <a:xfrm>
            <a:off x="625233" y="3183000"/>
            <a:ext cx="4848800" cy="301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67031"/>
              </a:buClr>
              <a:buSzPts val="3000"/>
              <a:buNone/>
              <a:defRPr sz="4000" b="1">
                <a:solidFill>
                  <a:srgbClr val="B57BA6"/>
                </a:solidFill>
              </a:defRPr>
            </a:lvl1pPr>
            <a:lvl2pPr lvl="1" algn="l">
              <a:lnSpc>
                <a:spcPct val="100000"/>
              </a:lnSpc>
              <a:spcBef>
                <a:spcPts val="0"/>
              </a:spcBef>
              <a:spcAft>
                <a:spcPts val="0"/>
              </a:spcAft>
              <a:buClr>
                <a:srgbClr val="F67031"/>
              </a:buClr>
              <a:buSzPts val="3000"/>
              <a:buNone/>
              <a:defRPr sz="4000" b="1">
                <a:solidFill>
                  <a:srgbClr val="F67031"/>
                </a:solidFill>
              </a:defRPr>
            </a:lvl2pPr>
            <a:lvl3pPr lvl="2" algn="l">
              <a:lnSpc>
                <a:spcPct val="100000"/>
              </a:lnSpc>
              <a:spcBef>
                <a:spcPts val="0"/>
              </a:spcBef>
              <a:spcAft>
                <a:spcPts val="0"/>
              </a:spcAft>
              <a:buClr>
                <a:srgbClr val="F67031"/>
              </a:buClr>
              <a:buSzPts val="3000"/>
              <a:buNone/>
              <a:defRPr sz="4000" b="1">
                <a:solidFill>
                  <a:srgbClr val="F67031"/>
                </a:solidFill>
              </a:defRPr>
            </a:lvl3pPr>
            <a:lvl4pPr lvl="3" algn="l">
              <a:lnSpc>
                <a:spcPct val="100000"/>
              </a:lnSpc>
              <a:spcBef>
                <a:spcPts val="0"/>
              </a:spcBef>
              <a:spcAft>
                <a:spcPts val="0"/>
              </a:spcAft>
              <a:buClr>
                <a:srgbClr val="F67031"/>
              </a:buClr>
              <a:buSzPts val="3000"/>
              <a:buNone/>
              <a:defRPr sz="4000" b="1">
                <a:solidFill>
                  <a:srgbClr val="F67031"/>
                </a:solidFill>
              </a:defRPr>
            </a:lvl4pPr>
            <a:lvl5pPr lvl="4" algn="l">
              <a:lnSpc>
                <a:spcPct val="100000"/>
              </a:lnSpc>
              <a:spcBef>
                <a:spcPts val="0"/>
              </a:spcBef>
              <a:spcAft>
                <a:spcPts val="0"/>
              </a:spcAft>
              <a:buClr>
                <a:srgbClr val="F67031"/>
              </a:buClr>
              <a:buSzPts val="3000"/>
              <a:buNone/>
              <a:defRPr sz="4000" b="1">
                <a:solidFill>
                  <a:srgbClr val="F67031"/>
                </a:solidFill>
              </a:defRPr>
            </a:lvl5pPr>
            <a:lvl6pPr lvl="5" algn="l">
              <a:lnSpc>
                <a:spcPct val="100000"/>
              </a:lnSpc>
              <a:spcBef>
                <a:spcPts val="0"/>
              </a:spcBef>
              <a:spcAft>
                <a:spcPts val="0"/>
              </a:spcAft>
              <a:buClr>
                <a:srgbClr val="F67031"/>
              </a:buClr>
              <a:buSzPts val="3000"/>
              <a:buNone/>
              <a:defRPr sz="4000" b="1">
                <a:solidFill>
                  <a:srgbClr val="F67031"/>
                </a:solidFill>
              </a:defRPr>
            </a:lvl6pPr>
            <a:lvl7pPr lvl="6" algn="l">
              <a:lnSpc>
                <a:spcPct val="100000"/>
              </a:lnSpc>
              <a:spcBef>
                <a:spcPts val="0"/>
              </a:spcBef>
              <a:spcAft>
                <a:spcPts val="0"/>
              </a:spcAft>
              <a:buClr>
                <a:srgbClr val="F67031"/>
              </a:buClr>
              <a:buSzPts val="3000"/>
              <a:buNone/>
              <a:defRPr sz="4000" b="1">
                <a:solidFill>
                  <a:srgbClr val="F67031"/>
                </a:solidFill>
              </a:defRPr>
            </a:lvl7pPr>
            <a:lvl8pPr lvl="7" algn="l">
              <a:lnSpc>
                <a:spcPct val="100000"/>
              </a:lnSpc>
              <a:spcBef>
                <a:spcPts val="0"/>
              </a:spcBef>
              <a:spcAft>
                <a:spcPts val="0"/>
              </a:spcAft>
              <a:buClr>
                <a:srgbClr val="F67031"/>
              </a:buClr>
              <a:buSzPts val="3000"/>
              <a:buNone/>
              <a:defRPr sz="4000" b="1">
                <a:solidFill>
                  <a:srgbClr val="F67031"/>
                </a:solidFill>
              </a:defRPr>
            </a:lvl8pPr>
            <a:lvl9pPr lvl="8" algn="l">
              <a:lnSpc>
                <a:spcPct val="100000"/>
              </a:lnSpc>
              <a:spcBef>
                <a:spcPts val="0"/>
              </a:spcBef>
              <a:spcAft>
                <a:spcPts val="0"/>
              </a:spcAft>
              <a:buClr>
                <a:srgbClr val="F67031"/>
              </a:buClr>
              <a:buSzPts val="3000"/>
              <a:buNone/>
              <a:defRPr sz="4000" b="1">
                <a:solidFill>
                  <a:srgbClr val="F67031"/>
                </a:solidFill>
              </a:defRPr>
            </a:lvl9pPr>
          </a:lstStyle>
          <a:p>
            <a:endParaRPr/>
          </a:p>
        </p:txBody>
      </p:sp>
      <p:sp>
        <p:nvSpPr>
          <p:cNvPr id="99" name="Google Shape;99;p27"/>
          <p:cNvSpPr/>
          <p:nvPr/>
        </p:nvSpPr>
        <p:spPr>
          <a:xfrm>
            <a:off x="6099867" y="-200"/>
            <a:ext cx="247200" cy="6858000"/>
          </a:xfrm>
          <a:prstGeom prst="rect">
            <a:avLst/>
          </a:prstGeom>
          <a:gradFill>
            <a:gsLst>
              <a:gs pos="0">
                <a:srgbClr val="000014">
                  <a:alpha val="48627"/>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0"/>
        <p:cNvGrpSpPr/>
        <p:nvPr/>
      </p:nvGrpSpPr>
      <p:grpSpPr>
        <a:xfrm>
          <a:off x="0" y="0"/>
          <a:ext cx="0" cy="0"/>
          <a:chOff x="0" y="0"/>
          <a:chExt cx="0" cy="0"/>
        </a:xfrm>
      </p:grpSpPr>
      <p:sp>
        <p:nvSpPr>
          <p:cNvPr id="101" name="Google Shape;101;p28"/>
          <p:cNvSpPr/>
          <p:nvPr/>
        </p:nvSpPr>
        <p:spPr>
          <a:xfrm flipH="1">
            <a:off x="-9500" y="0"/>
            <a:ext cx="3456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02" name="Google Shape;102;p28"/>
          <p:cNvSpPr/>
          <p:nvPr/>
        </p:nvSpPr>
        <p:spPr>
          <a:xfrm>
            <a:off x="3447304"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03" name="Google Shape;103;p28"/>
          <p:cNvSpPr txBox="1">
            <a:spLocks noGrp="1"/>
          </p:cNvSpPr>
          <p:nvPr>
            <p:ph type="ctrTitle"/>
          </p:nvPr>
        </p:nvSpPr>
        <p:spPr>
          <a:xfrm>
            <a:off x="369467" y="378933"/>
            <a:ext cx="2698800" cy="4904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67031"/>
              </a:buClr>
              <a:buSzPts val="2400"/>
              <a:buNone/>
              <a:defRPr>
                <a:solidFill>
                  <a:srgbClr val="B57BA6"/>
                </a:solidFill>
              </a:defRPr>
            </a:lvl1pPr>
            <a:lvl2pPr lvl="1" algn="l">
              <a:lnSpc>
                <a:spcPct val="100000"/>
              </a:lnSpc>
              <a:spcBef>
                <a:spcPts val="0"/>
              </a:spcBef>
              <a:spcAft>
                <a:spcPts val="0"/>
              </a:spcAft>
              <a:buClr>
                <a:srgbClr val="F67031"/>
              </a:buClr>
              <a:buSzPts val="2400"/>
              <a:buNone/>
              <a:defRPr>
                <a:solidFill>
                  <a:srgbClr val="F67031"/>
                </a:solidFill>
              </a:defRPr>
            </a:lvl2pPr>
            <a:lvl3pPr lvl="2" algn="l">
              <a:lnSpc>
                <a:spcPct val="100000"/>
              </a:lnSpc>
              <a:spcBef>
                <a:spcPts val="0"/>
              </a:spcBef>
              <a:spcAft>
                <a:spcPts val="0"/>
              </a:spcAft>
              <a:buClr>
                <a:srgbClr val="F67031"/>
              </a:buClr>
              <a:buSzPts val="2400"/>
              <a:buNone/>
              <a:defRPr>
                <a:solidFill>
                  <a:srgbClr val="F67031"/>
                </a:solidFill>
              </a:defRPr>
            </a:lvl3pPr>
            <a:lvl4pPr lvl="3" algn="l">
              <a:lnSpc>
                <a:spcPct val="100000"/>
              </a:lnSpc>
              <a:spcBef>
                <a:spcPts val="0"/>
              </a:spcBef>
              <a:spcAft>
                <a:spcPts val="0"/>
              </a:spcAft>
              <a:buClr>
                <a:srgbClr val="F67031"/>
              </a:buClr>
              <a:buSzPts val="2400"/>
              <a:buNone/>
              <a:defRPr>
                <a:solidFill>
                  <a:srgbClr val="F67031"/>
                </a:solidFill>
              </a:defRPr>
            </a:lvl4pPr>
            <a:lvl5pPr lvl="4" algn="l">
              <a:lnSpc>
                <a:spcPct val="100000"/>
              </a:lnSpc>
              <a:spcBef>
                <a:spcPts val="0"/>
              </a:spcBef>
              <a:spcAft>
                <a:spcPts val="0"/>
              </a:spcAft>
              <a:buClr>
                <a:srgbClr val="F67031"/>
              </a:buClr>
              <a:buSzPts val="2400"/>
              <a:buNone/>
              <a:defRPr>
                <a:solidFill>
                  <a:srgbClr val="F67031"/>
                </a:solidFill>
              </a:defRPr>
            </a:lvl5pPr>
            <a:lvl6pPr lvl="5" algn="l">
              <a:lnSpc>
                <a:spcPct val="100000"/>
              </a:lnSpc>
              <a:spcBef>
                <a:spcPts val="0"/>
              </a:spcBef>
              <a:spcAft>
                <a:spcPts val="0"/>
              </a:spcAft>
              <a:buClr>
                <a:srgbClr val="F67031"/>
              </a:buClr>
              <a:buSzPts val="2400"/>
              <a:buNone/>
              <a:defRPr>
                <a:solidFill>
                  <a:srgbClr val="F67031"/>
                </a:solidFill>
              </a:defRPr>
            </a:lvl6pPr>
            <a:lvl7pPr lvl="6" algn="l">
              <a:lnSpc>
                <a:spcPct val="100000"/>
              </a:lnSpc>
              <a:spcBef>
                <a:spcPts val="0"/>
              </a:spcBef>
              <a:spcAft>
                <a:spcPts val="0"/>
              </a:spcAft>
              <a:buClr>
                <a:srgbClr val="F67031"/>
              </a:buClr>
              <a:buSzPts val="2400"/>
              <a:buNone/>
              <a:defRPr>
                <a:solidFill>
                  <a:srgbClr val="F67031"/>
                </a:solidFill>
              </a:defRPr>
            </a:lvl7pPr>
            <a:lvl8pPr lvl="7" algn="l">
              <a:lnSpc>
                <a:spcPct val="100000"/>
              </a:lnSpc>
              <a:spcBef>
                <a:spcPts val="0"/>
              </a:spcBef>
              <a:spcAft>
                <a:spcPts val="0"/>
              </a:spcAft>
              <a:buClr>
                <a:srgbClr val="F67031"/>
              </a:buClr>
              <a:buSzPts val="2400"/>
              <a:buNone/>
              <a:defRPr>
                <a:solidFill>
                  <a:srgbClr val="F67031"/>
                </a:solidFill>
              </a:defRPr>
            </a:lvl8pPr>
            <a:lvl9pPr lvl="8" algn="l">
              <a:lnSpc>
                <a:spcPct val="100000"/>
              </a:lnSpc>
              <a:spcBef>
                <a:spcPts val="0"/>
              </a:spcBef>
              <a:spcAft>
                <a:spcPts val="0"/>
              </a:spcAft>
              <a:buClr>
                <a:srgbClr val="F67031"/>
              </a:buClr>
              <a:buSzPts val="2400"/>
              <a:buNone/>
              <a:defRPr>
                <a:solidFill>
                  <a:srgbClr val="F67031"/>
                </a:solidFill>
              </a:defRPr>
            </a:lvl9pPr>
          </a:lstStyle>
          <a:p>
            <a:endParaRPr/>
          </a:p>
        </p:txBody>
      </p:sp>
      <p:sp>
        <p:nvSpPr>
          <p:cNvPr id="104" name="Google Shape;104;p28"/>
          <p:cNvSpPr txBox="1">
            <a:spLocks noGrp="1"/>
          </p:cNvSpPr>
          <p:nvPr>
            <p:ph type="subTitle" idx="1"/>
          </p:nvPr>
        </p:nvSpPr>
        <p:spPr>
          <a:xfrm>
            <a:off x="369467" y="5310733"/>
            <a:ext cx="2698800" cy="1046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2pPr>
            <a:lvl3pPr lvl="2"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3pPr>
            <a:lvl4pPr lvl="3"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4pPr>
            <a:lvl5pPr lvl="4"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5pPr>
            <a:lvl6pPr lvl="5"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6pPr>
            <a:lvl7pPr lvl="6"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7pPr>
            <a:lvl8pPr lvl="7"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8pPr>
            <a:lvl9pPr lvl="8" algn="l">
              <a:lnSpc>
                <a:spcPct val="115000"/>
              </a:lnSpc>
              <a:spcBef>
                <a:spcPts val="0"/>
              </a:spcBef>
              <a:spcAft>
                <a:spcPts val="0"/>
              </a:spcAft>
              <a:buClr>
                <a:srgbClr val="999999"/>
              </a:buClr>
              <a:buSzPts val="3000"/>
              <a:buFont typeface="Georgia"/>
              <a:buNone/>
              <a:defRPr sz="4000" i="1">
                <a:solidFill>
                  <a:srgbClr val="999999"/>
                </a:solidFill>
                <a:latin typeface="Georgia"/>
                <a:ea typeface="Georgia"/>
                <a:cs typeface="Georgia"/>
                <a:sym typeface="Georgia"/>
              </a:defRPr>
            </a:lvl9pPr>
          </a:lstStyle>
          <a:p>
            <a:endParaRPr/>
          </a:p>
        </p:txBody>
      </p:sp>
      <p:sp>
        <p:nvSpPr>
          <p:cNvPr id="105" name="Google Shape;105;p28"/>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1pPr>
            <a:lvl2pPr marL="0" marR="0" lvl="1"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2pPr>
            <a:lvl3pPr marL="0" marR="0" lvl="2"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3pPr>
            <a:lvl4pPr marL="0" marR="0" lvl="3"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4pPr>
            <a:lvl5pPr marL="0" marR="0" lvl="4"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5pPr>
            <a:lvl6pPr marL="0" marR="0" lvl="5"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6pPr>
            <a:lvl7pPr marL="0" marR="0" lvl="6"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7pPr>
            <a:lvl8pPr marL="0" marR="0" lvl="7"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8pPr>
            <a:lvl9pPr marL="0" marR="0" lvl="8" indent="0" algn="r">
              <a:lnSpc>
                <a:spcPct val="100000"/>
              </a:lnSpc>
              <a:spcBef>
                <a:spcPts val="0"/>
              </a:spcBef>
              <a:spcAft>
                <a:spcPts val="0"/>
              </a:spcAft>
              <a:buClr>
                <a:srgbClr val="FFFFFF"/>
              </a:buClr>
              <a:buSzPts val="1333"/>
              <a:buFont typeface="Nunito Sans"/>
              <a:buNone/>
              <a:defRPr sz="1333" b="0" i="0" u="none" strike="noStrike" cap="none">
                <a:solidFill>
                  <a:srgbClr val="FFFFFF"/>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p:cSld name="1_Title + 1 column">
    <p:bg>
      <p:bgPr>
        <a:solidFill>
          <a:srgbClr val="D89F39"/>
        </a:solidFill>
        <a:effectLst/>
      </p:bgPr>
    </p:bg>
    <p:spTree>
      <p:nvGrpSpPr>
        <p:cNvPr id="1" name="Shape 106"/>
        <p:cNvGrpSpPr/>
        <p:nvPr/>
      </p:nvGrpSpPr>
      <p:grpSpPr>
        <a:xfrm>
          <a:off x="0" y="0"/>
          <a:ext cx="0" cy="0"/>
          <a:chOff x="0" y="0"/>
          <a:chExt cx="0" cy="0"/>
        </a:xfrm>
      </p:grpSpPr>
      <p:sp>
        <p:nvSpPr>
          <p:cNvPr id="107" name="Google Shape;107;p29"/>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08" name="Google Shape;108;p29"/>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09" name="Google Shape;109;p29"/>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10" name="Google Shape;110;p29"/>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1" name="Google Shape;111;p29"/>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llEverywhere - Pair">
  <p:cSld name="PollEverywhere - Pair">
    <p:bg>
      <p:bgPr>
        <a:solidFill>
          <a:srgbClr val="6093C5"/>
        </a:solidFill>
        <a:effectLst/>
      </p:bgPr>
    </p:bg>
    <p:spTree>
      <p:nvGrpSpPr>
        <p:cNvPr id="1" name="Shape 112"/>
        <p:cNvGrpSpPr/>
        <p:nvPr/>
      </p:nvGrpSpPr>
      <p:grpSpPr>
        <a:xfrm>
          <a:off x="0" y="0"/>
          <a:ext cx="0" cy="0"/>
          <a:chOff x="0" y="0"/>
          <a:chExt cx="0" cy="0"/>
        </a:xfrm>
      </p:grpSpPr>
      <p:pic>
        <p:nvPicPr>
          <p:cNvPr id="113" name="Google Shape;113;p30"/>
          <p:cNvPicPr preferRelativeResize="0"/>
          <p:nvPr/>
        </p:nvPicPr>
        <p:blipFill rotWithShape="1">
          <a:blip r:embed="rId2">
            <a:alphaModFix/>
          </a:blip>
          <a:srcRect/>
          <a:stretch/>
        </p:blipFill>
        <p:spPr>
          <a:xfrm>
            <a:off x="1" y="0"/>
            <a:ext cx="3447300" cy="1809824"/>
          </a:xfrm>
          <a:prstGeom prst="rect">
            <a:avLst/>
          </a:prstGeom>
          <a:noFill/>
          <a:ln>
            <a:noFill/>
          </a:ln>
        </p:spPr>
      </p:pic>
      <p:sp>
        <p:nvSpPr>
          <p:cNvPr id="114" name="Google Shape;114;p30"/>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15" name="Google Shape;115;p30"/>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6" name="Google Shape;116;p30"/>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30"/>
          <p:cNvSpPr txBox="1">
            <a:spLocks noGrp="1"/>
          </p:cNvSpPr>
          <p:nvPr>
            <p:ph type="title"/>
          </p:nvPr>
        </p:nvSpPr>
        <p:spPr>
          <a:xfrm>
            <a:off x="359433" y="2267100"/>
            <a:ext cx="27284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18" name="Google Shape;118;p30"/>
          <p:cNvSpPr/>
          <p:nvPr/>
        </p:nvSpPr>
        <p:spPr>
          <a:xfrm>
            <a:off x="1882173" y="1645942"/>
            <a:ext cx="243851" cy="26009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19" name="Google Shape;119;p30"/>
          <p:cNvPicPr preferRelativeResize="0"/>
          <p:nvPr/>
        </p:nvPicPr>
        <p:blipFill rotWithShape="1">
          <a:blip r:embed="rId3">
            <a:alphaModFix/>
          </a:blip>
          <a:srcRect t="5435" b="5433"/>
          <a:stretch/>
        </p:blipFill>
        <p:spPr>
          <a:xfrm>
            <a:off x="1" y="4527139"/>
            <a:ext cx="3447299" cy="2330861"/>
          </a:xfrm>
          <a:prstGeom prst="rect">
            <a:avLst/>
          </a:prstGeom>
          <a:noFill/>
          <a:ln>
            <a:noFill/>
          </a:ln>
        </p:spPr>
      </p:pic>
      <p:sp>
        <p:nvSpPr>
          <p:cNvPr id="120" name="Google Shape;120;p30"/>
          <p:cNvSpPr txBox="1"/>
          <p:nvPr/>
        </p:nvSpPr>
        <p:spPr>
          <a:xfrm>
            <a:off x="33" y="5238400"/>
            <a:ext cx="3447200" cy="6740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FFFFFF"/>
              </a:buClr>
              <a:buSzPts val="2267"/>
              <a:buFont typeface="Nunito Sans"/>
              <a:buNone/>
            </a:pPr>
            <a:r>
              <a:rPr lang="en-US" sz="2267" b="1" i="0" u="none" strike="noStrike" cap="none">
                <a:solidFill>
                  <a:srgbClr val="FFFFFF"/>
                </a:solidFill>
                <a:latin typeface="Nunito Sans"/>
                <a:ea typeface="Nunito Sans"/>
                <a:cs typeface="Nunito Sans"/>
                <a:sym typeface="Nunito Sans"/>
              </a:rPr>
              <a:t>pollev.com/cs416</a:t>
            </a:r>
            <a:endParaRPr sz="2267" b="1" i="0" u="none" strike="noStrike" cap="none">
              <a:solidFill>
                <a:srgbClr val="FFFFFF"/>
              </a:solidFill>
              <a:latin typeface="Nunito Sans"/>
              <a:ea typeface="Nunito Sans"/>
              <a:cs typeface="Nunito Sans"/>
              <a:sym typeface="Nunito Sans"/>
            </a:endParaRPr>
          </a:p>
        </p:txBody>
      </p:sp>
      <p:sp>
        <p:nvSpPr>
          <p:cNvPr id="121" name="Google Shape;121;p30"/>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22" name="Google Shape;122;p30"/>
          <p:cNvSpPr txBox="1"/>
          <p:nvPr/>
        </p:nvSpPr>
        <p:spPr>
          <a:xfrm>
            <a:off x="309300" y="1403420"/>
            <a:ext cx="2728400" cy="918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Think</a:t>
            </a:r>
            <a:endParaRPr sz="3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Arial"/>
              <a:ea typeface="Arial"/>
              <a:cs typeface="Arial"/>
              <a:sym typeface="Arial"/>
            </a:endParaRPr>
          </a:p>
        </p:txBody>
      </p:sp>
      <p:sp>
        <p:nvSpPr>
          <p:cNvPr id="123" name="Google Shape;123;p30"/>
          <p:cNvSpPr txBox="1"/>
          <p:nvPr/>
        </p:nvSpPr>
        <p:spPr>
          <a:xfrm>
            <a:off x="309300" y="1403420"/>
            <a:ext cx="2728400" cy="9180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Think</a:t>
            </a:r>
            <a:endParaRPr sz="3200" b="0"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Arial"/>
              <a:ea typeface="Arial"/>
              <a:cs typeface="Arial"/>
              <a:sym typeface="Arial"/>
            </a:endParaRPr>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llEverywhere - Pair">
  <p:cSld name="1_PollEverywhere - Pair">
    <p:bg>
      <p:bgPr>
        <a:solidFill>
          <a:srgbClr val="6093C5"/>
        </a:solidFill>
        <a:effectLst/>
      </p:bgPr>
    </p:bg>
    <p:spTree>
      <p:nvGrpSpPr>
        <p:cNvPr id="1" name="Shape 124"/>
        <p:cNvGrpSpPr/>
        <p:nvPr/>
      </p:nvGrpSpPr>
      <p:grpSpPr>
        <a:xfrm>
          <a:off x="0" y="0"/>
          <a:ext cx="0" cy="0"/>
          <a:chOff x="0" y="0"/>
          <a:chExt cx="0" cy="0"/>
        </a:xfrm>
      </p:grpSpPr>
      <p:sp>
        <p:nvSpPr>
          <p:cNvPr id="125" name="Google Shape;125;p31"/>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26" name="Google Shape;126;p31"/>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pic>
        <p:nvPicPr>
          <p:cNvPr id="127" name="Google Shape;127;p31"/>
          <p:cNvPicPr preferRelativeResize="0"/>
          <p:nvPr/>
        </p:nvPicPr>
        <p:blipFill rotWithShape="1">
          <a:blip r:embed="rId2">
            <a:alphaModFix/>
          </a:blip>
          <a:srcRect/>
          <a:stretch/>
        </p:blipFill>
        <p:spPr>
          <a:xfrm>
            <a:off x="1" y="0"/>
            <a:ext cx="3447300" cy="1809824"/>
          </a:xfrm>
          <a:prstGeom prst="rect">
            <a:avLst/>
          </a:prstGeom>
          <a:noFill/>
          <a:ln>
            <a:noFill/>
          </a:ln>
        </p:spPr>
      </p:pic>
      <p:sp>
        <p:nvSpPr>
          <p:cNvPr id="128" name="Google Shape;128;p31"/>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31"/>
          <p:cNvSpPr txBox="1">
            <a:spLocks noGrp="1"/>
          </p:cNvSpPr>
          <p:nvPr>
            <p:ph type="title"/>
          </p:nvPr>
        </p:nvSpPr>
        <p:spPr>
          <a:xfrm>
            <a:off x="359433" y="2267100"/>
            <a:ext cx="2728400" cy="52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30" name="Google Shape;130;p31"/>
          <p:cNvSpPr/>
          <p:nvPr/>
        </p:nvSpPr>
        <p:spPr>
          <a:xfrm>
            <a:off x="2126024" y="1467790"/>
            <a:ext cx="243851" cy="26009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31" name="Google Shape;131;p31"/>
          <p:cNvSpPr/>
          <p:nvPr/>
        </p:nvSpPr>
        <p:spPr>
          <a:xfrm>
            <a:off x="2212765" y="1775988"/>
            <a:ext cx="243851" cy="26009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32" name="Google Shape;132;p31"/>
          <p:cNvPicPr preferRelativeResize="0"/>
          <p:nvPr/>
        </p:nvPicPr>
        <p:blipFill rotWithShape="1">
          <a:blip r:embed="rId3">
            <a:alphaModFix/>
          </a:blip>
          <a:srcRect t="5435" b="5433"/>
          <a:stretch/>
        </p:blipFill>
        <p:spPr>
          <a:xfrm>
            <a:off x="1" y="4527139"/>
            <a:ext cx="3447299" cy="2330861"/>
          </a:xfrm>
          <a:prstGeom prst="rect">
            <a:avLst/>
          </a:prstGeom>
          <a:noFill/>
          <a:ln>
            <a:noFill/>
          </a:ln>
        </p:spPr>
      </p:pic>
      <p:sp>
        <p:nvSpPr>
          <p:cNvPr id="133" name="Google Shape;133;p31"/>
          <p:cNvSpPr txBox="1"/>
          <p:nvPr/>
        </p:nvSpPr>
        <p:spPr>
          <a:xfrm>
            <a:off x="33" y="5238400"/>
            <a:ext cx="3447200" cy="6740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FFFFFF"/>
              </a:buClr>
              <a:buSzPts val="2267"/>
              <a:buFont typeface="Nunito Sans"/>
              <a:buNone/>
            </a:pPr>
            <a:r>
              <a:rPr lang="en-US" sz="2267" b="1" i="0" u="none" strike="noStrike" cap="none">
                <a:solidFill>
                  <a:srgbClr val="FFFFFF"/>
                </a:solidFill>
                <a:latin typeface="Nunito Sans"/>
                <a:ea typeface="Nunito Sans"/>
                <a:cs typeface="Nunito Sans"/>
                <a:sym typeface="Nunito Sans"/>
              </a:rPr>
              <a:t>pollev.com/cs416</a:t>
            </a:r>
            <a:endParaRPr sz="2267" b="1" i="0" u="none" strike="noStrike" cap="none">
              <a:solidFill>
                <a:srgbClr val="FFFFFF"/>
              </a:solidFill>
              <a:latin typeface="Nunito Sans"/>
              <a:ea typeface="Nunito Sans"/>
              <a:cs typeface="Nunito Sans"/>
              <a:sym typeface="Nunito Sans"/>
            </a:endParaRPr>
          </a:p>
        </p:txBody>
      </p:sp>
      <p:sp>
        <p:nvSpPr>
          <p:cNvPr id="134" name="Google Shape;134;p31"/>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35" name="Google Shape;135;p31"/>
          <p:cNvSpPr/>
          <p:nvPr/>
        </p:nvSpPr>
        <p:spPr>
          <a:xfrm>
            <a:off x="1882173" y="1645942"/>
            <a:ext cx="243851" cy="26009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36" name="Google Shape;136;p31"/>
          <p:cNvSpPr/>
          <p:nvPr/>
        </p:nvSpPr>
        <p:spPr>
          <a:xfrm>
            <a:off x="2456368" y="1530432"/>
            <a:ext cx="243851" cy="26009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37" name="Google Shape;137;p31"/>
          <p:cNvSpPr txBox="1"/>
          <p:nvPr/>
        </p:nvSpPr>
        <p:spPr>
          <a:xfrm>
            <a:off x="312600" y="1401467"/>
            <a:ext cx="2728400" cy="94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Group</a:t>
            </a:r>
            <a:endParaRPr sz="3200" b="0" i="0" u="none" strike="noStrike" cap="none">
              <a:solidFill>
                <a:srgbClr val="FFFFFF"/>
              </a:solidFill>
              <a:latin typeface="Arial"/>
              <a:ea typeface="Arial"/>
              <a:cs typeface="Arial"/>
              <a:sym typeface="Arial"/>
            </a:endParaRPr>
          </a:p>
        </p:txBody>
      </p:sp>
    </p:spTree>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p:cSld name="1_Title + 1 column 2">
    <p:spTree>
      <p:nvGrpSpPr>
        <p:cNvPr id="1" name="Shape 138"/>
        <p:cNvGrpSpPr/>
        <p:nvPr/>
      </p:nvGrpSpPr>
      <p:grpSpPr>
        <a:xfrm>
          <a:off x="0" y="0"/>
          <a:ext cx="0" cy="0"/>
          <a:chOff x="0" y="0"/>
          <a:chExt cx="0" cy="0"/>
        </a:xfrm>
      </p:grpSpPr>
      <p:pic>
        <p:nvPicPr>
          <p:cNvPr id="139" name="Google Shape;139;p32"/>
          <p:cNvPicPr preferRelativeResize="0"/>
          <p:nvPr/>
        </p:nvPicPr>
        <p:blipFill rotWithShape="1">
          <a:blip r:embed="rId2">
            <a:alphaModFix/>
          </a:blip>
          <a:srcRect/>
          <a:stretch/>
        </p:blipFill>
        <p:spPr>
          <a:xfrm>
            <a:off x="1" y="5699245"/>
            <a:ext cx="3447299" cy="1158756"/>
          </a:xfrm>
          <a:prstGeom prst="rect">
            <a:avLst/>
          </a:prstGeom>
          <a:noFill/>
          <a:ln>
            <a:noFill/>
          </a:ln>
        </p:spPr>
      </p:pic>
      <p:sp>
        <p:nvSpPr>
          <p:cNvPr id="140" name="Google Shape;140;p32"/>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41" name="Google Shape;141;p32"/>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42" name="Google Shape;142;p32"/>
          <p:cNvSpPr txBox="1">
            <a:spLocks noGrp="1"/>
          </p:cNvSpPr>
          <p:nvPr>
            <p:ph type="title"/>
          </p:nvPr>
        </p:nvSpPr>
        <p:spPr>
          <a:xfrm>
            <a:off x="312600" y="767334"/>
            <a:ext cx="2728400" cy="485747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43" name="Google Shape;143;p32"/>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4" name="Google Shape;144;p32"/>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grpSp>
        <p:nvGrpSpPr>
          <p:cNvPr id="145" name="Google Shape;145;p32"/>
          <p:cNvGrpSpPr/>
          <p:nvPr/>
        </p:nvGrpSpPr>
        <p:grpSpPr>
          <a:xfrm>
            <a:off x="312597" y="4914837"/>
            <a:ext cx="405345" cy="435351"/>
            <a:chOff x="616425" y="2329600"/>
            <a:chExt cx="361700" cy="388475"/>
          </a:xfrm>
        </p:grpSpPr>
        <p:sp>
          <p:nvSpPr>
            <p:cNvPr id="146" name="Google Shape;146;p32"/>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47" name="Google Shape;147;p32"/>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48" name="Google Shape;148;p32"/>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49" name="Google Shape;149;p32"/>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0" name="Google Shape;150;p32"/>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1" name="Google Shape;151;p32"/>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2" name="Google Shape;152;p32"/>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3" name="Google Shape;153;p32"/>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p:cSld name="1_Title + 1 column 3">
    <p:spTree>
      <p:nvGrpSpPr>
        <p:cNvPr id="1" name="Shape 154"/>
        <p:cNvGrpSpPr/>
        <p:nvPr/>
      </p:nvGrpSpPr>
      <p:grpSpPr>
        <a:xfrm>
          <a:off x="0" y="0"/>
          <a:ext cx="0" cy="0"/>
          <a:chOff x="0" y="0"/>
          <a:chExt cx="0" cy="0"/>
        </a:xfrm>
      </p:grpSpPr>
      <p:sp>
        <p:nvSpPr>
          <p:cNvPr id="155" name="Google Shape;155;p33"/>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56" name="Google Shape;156;p33"/>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57" name="Google Shape;157;p33"/>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58" name="Google Shape;158;p33"/>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grpSp>
        <p:nvGrpSpPr>
          <p:cNvPr id="159" name="Google Shape;159;p33"/>
          <p:cNvGrpSpPr/>
          <p:nvPr/>
        </p:nvGrpSpPr>
        <p:grpSpPr>
          <a:xfrm>
            <a:off x="312601" y="818212"/>
            <a:ext cx="496792" cy="480401"/>
            <a:chOff x="1247825" y="5001950"/>
            <a:chExt cx="443300" cy="428675"/>
          </a:xfrm>
        </p:grpSpPr>
        <p:sp>
          <p:nvSpPr>
            <p:cNvPr id="160" name="Google Shape;160;p3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61" name="Google Shape;161;p3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62" name="Google Shape;162;p3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63" name="Google Shape;163;p3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64" name="Google Shape;164;p3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65" name="Google Shape;165;p3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166" name="Google Shape;166;p33"/>
          <p:cNvSpPr txBox="1"/>
          <p:nvPr/>
        </p:nvSpPr>
        <p:spPr>
          <a:xfrm>
            <a:off x="867685" y="848298"/>
            <a:ext cx="2173316" cy="502766"/>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Open Sans"/>
                <a:ea typeface="Open Sans"/>
                <a:cs typeface="Open Sans"/>
                <a:sym typeface="Open Sans"/>
              </a:rPr>
              <a:t>Brain Break</a:t>
            </a:r>
            <a:endParaRPr sz="1400" b="0" i="0" u="none" strike="noStrike" cap="none">
              <a:solidFill>
                <a:srgbClr val="000000"/>
              </a:solidFill>
              <a:latin typeface="Arial"/>
              <a:ea typeface="Arial"/>
              <a:cs typeface="Arial"/>
              <a:sym typeface="Arial"/>
            </a:endParaRPr>
          </a:p>
        </p:txBody>
      </p:sp>
      <p:pic>
        <p:nvPicPr>
          <p:cNvPr id="167" name="Google Shape;167;p33"/>
          <p:cNvPicPr preferRelativeResize="0"/>
          <p:nvPr/>
        </p:nvPicPr>
        <p:blipFill rotWithShape="1">
          <a:blip r:embed="rId2">
            <a:alphaModFix/>
          </a:blip>
          <a:srcRect/>
          <a:stretch/>
        </p:blipFill>
        <p:spPr>
          <a:xfrm>
            <a:off x="1" y="5699245"/>
            <a:ext cx="3447299" cy="1158756"/>
          </a:xfrm>
          <a:prstGeom prst="rect">
            <a:avLst/>
          </a:prstGeom>
          <a:noFill/>
          <a:ln>
            <a:noFill/>
          </a:ln>
        </p:spPr>
      </p:pic>
      <p:sp>
        <p:nvSpPr>
          <p:cNvPr id="168" name="Google Shape;168;p33"/>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69" name="Google Shape;169;p33"/>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170" name="Google Shape;170;p33"/>
          <p:cNvGrpSpPr/>
          <p:nvPr/>
        </p:nvGrpSpPr>
        <p:grpSpPr>
          <a:xfrm>
            <a:off x="312601" y="818212"/>
            <a:ext cx="496792" cy="480401"/>
            <a:chOff x="1247825" y="5001950"/>
            <a:chExt cx="443300" cy="428675"/>
          </a:xfrm>
        </p:grpSpPr>
        <p:sp>
          <p:nvSpPr>
            <p:cNvPr id="171" name="Google Shape;171;p33"/>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2" name="Google Shape;172;p33"/>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3" name="Google Shape;173;p33"/>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4" name="Google Shape;174;p33"/>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5" name="Google Shape;175;p33"/>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76" name="Google Shape;176;p33"/>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177" name="Google Shape;177;p33"/>
          <p:cNvSpPr txBox="1"/>
          <p:nvPr/>
        </p:nvSpPr>
        <p:spPr>
          <a:xfrm>
            <a:off x="867685" y="848298"/>
            <a:ext cx="2173316" cy="502766"/>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Open Sans"/>
                <a:ea typeface="Open Sans"/>
                <a:cs typeface="Open Sans"/>
                <a:sym typeface="Open Sans"/>
              </a:rPr>
              <a:t>Brain Break</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8"/>
        <p:cNvGrpSpPr/>
        <p:nvPr/>
      </p:nvGrpSpPr>
      <p:grpSpPr>
        <a:xfrm>
          <a:off x="0" y="0"/>
          <a:ext cx="0" cy="0"/>
          <a:chOff x="0" y="0"/>
          <a:chExt cx="0" cy="0"/>
        </a:xfrm>
      </p:grpSpPr>
      <p:pic>
        <p:nvPicPr>
          <p:cNvPr id="179" name="Google Shape;179;p34"/>
          <p:cNvPicPr preferRelativeResize="0"/>
          <p:nvPr/>
        </p:nvPicPr>
        <p:blipFill rotWithShape="1">
          <a:blip r:embed="rId2">
            <a:alphaModFix/>
          </a:blip>
          <a:srcRect/>
          <a:stretch/>
        </p:blipFill>
        <p:spPr>
          <a:xfrm>
            <a:off x="1" y="5699245"/>
            <a:ext cx="3447299" cy="1158756"/>
          </a:xfrm>
          <a:prstGeom prst="rect">
            <a:avLst/>
          </a:prstGeom>
          <a:noFill/>
          <a:ln>
            <a:noFill/>
          </a:ln>
        </p:spPr>
      </p:pic>
      <p:sp>
        <p:nvSpPr>
          <p:cNvPr id="180" name="Google Shape;180;p34"/>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1" name="Google Shape;181;p34"/>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82" name="Google Shape;182;p34"/>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83" name="Google Shape;183;p34"/>
          <p:cNvSpPr txBox="1">
            <a:spLocks noGrp="1"/>
          </p:cNvSpPr>
          <p:nvPr>
            <p:ph type="body" idx="1"/>
          </p:nvPr>
        </p:nvSpPr>
        <p:spPr>
          <a:xfrm>
            <a:off x="4082933" y="767333"/>
            <a:ext cx="3640000" cy="53080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800"/>
              </a:spcBef>
              <a:spcAft>
                <a:spcPts val="0"/>
              </a:spcAft>
              <a:buSzPts val="1100"/>
              <a:buChar char="▪"/>
              <a:defRPr sz="1467"/>
            </a:lvl1pPr>
            <a:lvl2pPr marL="914400" lvl="1" indent="-298450" algn="l">
              <a:lnSpc>
                <a:spcPct val="115000"/>
              </a:lnSpc>
              <a:spcBef>
                <a:spcPts val="0"/>
              </a:spcBef>
              <a:spcAft>
                <a:spcPts val="0"/>
              </a:spcAft>
              <a:buSzPts val="1100"/>
              <a:buChar char="-"/>
              <a:defRPr sz="1467"/>
            </a:lvl2pPr>
            <a:lvl3pPr marL="1371600" lvl="2" indent="-298450" algn="l">
              <a:lnSpc>
                <a:spcPct val="115000"/>
              </a:lnSpc>
              <a:spcBef>
                <a:spcPts val="0"/>
              </a:spcBef>
              <a:spcAft>
                <a:spcPts val="0"/>
              </a:spcAft>
              <a:buSzPts val="1100"/>
              <a:buChar char="-"/>
              <a:defRPr sz="1467"/>
            </a:lvl3pPr>
            <a:lvl4pPr marL="1828800" lvl="3" indent="-298450" algn="l">
              <a:lnSpc>
                <a:spcPct val="115000"/>
              </a:lnSpc>
              <a:spcBef>
                <a:spcPts val="0"/>
              </a:spcBef>
              <a:spcAft>
                <a:spcPts val="0"/>
              </a:spcAft>
              <a:buSzPts val="1100"/>
              <a:buChar char="-"/>
              <a:defRPr sz="1467"/>
            </a:lvl4pPr>
            <a:lvl5pPr marL="2286000" lvl="4" indent="-298450" algn="l">
              <a:lnSpc>
                <a:spcPct val="115000"/>
              </a:lnSpc>
              <a:spcBef>
                <a:spcPts val="0"/>
              </a:spcBef>
              <a:spcAft>
                <a:spcPts val="0"/>
              </a:spcAft>
              <a:buSzPts val="1100"/>
              <a:buChar char="-"/>
              <a:defRPr sz="1467"/>
            </a:lvl5pPr>
            <a:lvl6pPr marL="2743200" lvl="5" indent="-298450" algn="l">
              <a:lnSpc>
                <a:spcPct val="115000"/>
              </a:lnSpc>
              <a:spcBef>
                <a:spcPts val="0"/>
              </a:spcBef>
              <a:spcAft>
                <a:spcPts val="0"/>
              </a:spcAft>
              <a:buSzPts val="1100"/>
              <a:buChar char="-"/>
              <a:defRPr sz="1467"/>
            </a:lvl6pPr>
            <a:lvl7pPr marL="3200400" lvl="6" indent="-298450" algn="l">
              <a:lnSpc>
                <a:spcPct val="115000"/>
              </a:lnSpc>
              <a:spcBef>
                <a:spcPts val="0"/>
              </a:spcBef>
              <a:spcAft>
                <a:spcPts val="0"/>
              </a:spcAft>
              <a:buSzPts val="1100"/>
              <a:buChar char="-"/>
              <a:defRPr sz="1467"/>
            </a:lvl7pPr>
            <a:lvl8pPr marL="3657600" lvl="7" indent="-298450" algn="l">
              <a:lnSpc>
                <a:spcPct val="115000"/>
              </a:lnSpc>
              <a:spcBef>
                <a:spcPts val="0"/>
              </a:spcBef>
              <a:spcAft>
                <a:spcPts val="0"/>
              </a:spcAft>
              <a:buSzPts val="1100"/>
              <a:buChar char="-"/>
              <a:defRPr sz="1467"/>
            </a:lvl8pPr>
            <a:lvl9pPr marL="4114800" lvl="8" indent="-298450" algn="l">
              <a:lnSpc>
                <a:spcPct val="115000"/>
              </a:lnSpc>
              <a:spcBef>
                <a:spcPts val="0"/>
              </a:spcBef>
              <a:spcAft>
                <a:spcPts val="0"/>
              </a:spcAft>
              <a:buSzPts val="1100"/>
              <a:buChar char="-"/>
              <a:defRPr sz="1467"/>
            </a:lvl9pPr>
          </a:lstStyle>
          <a:p>
            <a:endParaRPr/>
          </a:p>
        </p:txBody>
      </p:sp>
      <p:sp>
        <p:nvSpPr>
          <p:cNvPr id="184" name="Google Shape;184;p34"/>
          <p:cNvSpPr txBox="1">
            <a:spLocks noGrp="1"/>
          </p:cNvSpPr>
          <p:nvPr>
            <p:ph type="body" idx="2"/>
          </p:nvPr>
        </p:nvSpPr>
        <p:spPr>
          <a:xfrm>
            <a:off x="7942268" y="767333"/>
            <a:ext cx="3640000" cy="5308000"/>
          </a:xfrm>
          <a:prstGeom prst="rect">
            <a:avLst/>
          </a:prstGeom>
          <a:noFill/>
          <a:ln>
            <a:noFill/>
          </a:ln>
        </p:spPr>
        <p:txBody>
          <a:bodyPr spcFirstLastPara="1" wrap="square" lIns="91425" tIns="91425" rIns="91425" bIns="91425" anchor="t" anchorCtr="0">
            <a:noAutofit/>
          </a:bodyPr>
          <a:lstStyle>
            <a:lvl1pPr marL="457200" lvl="0" indent="-298450" algn="l">
              <a:lnSpc>
                <a:spcPct val="115000"/>
              </a:lnSpc>
              <a:spcBef>
                <a:spcPts val="800"/>
              </a:spcBef>
              <a:spcAft>
                <a:spcPts val="0"/>
              </a:spcAft>
              <a:buSzPts val="1100"/>
              <a:buChar char="▪"/>
              <a:defRPr sz="1467"/>
            </a:lvl1pPr>
            <a:lvl2pPr marL="914400" lvl="1" indent="-298450" algn="l">
              <a:lnSpc>
                <a:spcPct val="115000"/>
              </a:lnSpc>
              <a:spcBef>
                <a:spcPts val="0"/>
              </a:spcBef>
              <a:spcAft>
                <a:spcPts val="0"/>
              </a:spcAft>
              <a:buSzPts val="1100"/>
              <a:buChar char="-"/>
              <a:defRPr sz="1467"/>
            </a:lvl2pPr>
            <a:lvl3pPr marL="1371600" lvl="2" indent="-298450" algn="l">
              <a:lnSpc>
                <a:spcPct val="115000"/>
              </a:lnSpc>
              <a:spcBef>
                <a:spcPts val="0"/>
              </a:spcBef>
              <a:spcAft>
                <a:spcPts val="0"/>
              </a:spcAft>
              <a:buSzPts val="1100"/>
              <a:buChar char="-"/>
              <a:defRPr sz="1467"/>
            </a:lvl3pPr>
            <a:lvl4pPr marL="1828800" lvl="3" indent="-298450" algn="l">
              <a:lnSpc>
                <a:spcPct val="115000"/>
              </a:lnSpc>
              <a:spcBef>
                <a:spcPts val="0"/>
              </a:spcBef>
              <a:spcAft>
                <a:spcPts val="0"/>
              </a:spcAft>
              <a:buSzPts val="1100"/>
              <a:buChar char="-"/>
              <a:defRPr sz="1467"/>
            </a:lvl4pPr>
            <a:lvl5pPr marL="2286000" lvl="4" indent="-298450" algn="l">
              <a:lnSpc>
                <a:spcPct val="115000"/>
              </a:lnSpc>
              <a:spcBef>
                <a:spcPts val="0"/>
              </a:spcBef>
              <a:spcAft>
                <a:spcPts val="0"/>
              </a:spcAft>
              <a:buSzPts val="1100"/>
              <a:buChar char="-"/>
              <a:defRPr sz="1467"/>
            </a:lvl5pPr>
            <a:lvl6pPr marL="2743200" lvl="5" indent="-298450" algn="l">
              <a:lnSpc>
                <a:spcPct val="115000"/>
              </a:lnSpc>
              <a:spcBef>
                <a:spcPts val="0"/>
              </a:spcBef>
              <a:spcAft>
                <a:spcPts val="0"/>
              </a:spcAft>
              <a:buSzPts val="1100"/>
              <a:buChar char="-"/>
              <a:defRPr sz="1467"/>
            </a:lvl6pPr>
            <a:lvl7pPr marL="3200400" lvl="6" indent="-298450" algn="l">
              <a:lnSpc>
                <a:spcPct val="115000"/>
              </a:lnSpc>
              <a:spcBef>
                <a:spcPts val="0"/>
              </a:spcBef>
              <a:spcAft>
                <a:spcPts val="0"/>
              </a:spcAft>
              <a:buSzPts val="1100"/>
              <a:buChar char="-"/>
              <a:defRPr sz="1467"/>
            </a:lvl7pPr>
            <a:lvl8pPr marL="3657600" lvl="7" indent="-298450" algn="l">
              <a:lnSpc>
                <a:spcPct val="115000"/>
              </a:lnSpc>
              <a:spcBef>
                <a:spcPts val="0"/>
              </a:spcBef>
              <a:spcAft>
                <a:spcPts val="0"/>
              </a:spcAft>
              <a:buSzPts val="1100"/>
              <a:buChar char="-"/>
              <a:defRPr sz="1467"/>
            </a:lvl8pPr>
            <a:lvl9pPr marL="4114800" lvl="8" indent="-298450" algn="l">
              <a:lnSpc>
                <a:spcPct val="115000"/>
              </a:lnSpc>
              <a:spcBef>
                <a:spcPts val="0"/>
              </a:spcBef>
              <a:spcAft>
                <a:spcPts val="0"/>
              </a:spcAft>
              <a:buSzPts val="1100"/>
              <a:buChar char="-"/>
              <a:defRPr sz="1467"/>
            </a:lvl9pPr>
          </a:lstStyle>
          <a:p>
            <a:endParaRPr/>
          </a:p>
        </p:txBody>
      </p:sp>
      <p:sp>
        <p:nvSpPr>
          <p:cNvPr id="185" name="Google Shape;185;p34"/>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p:cSld name="1_Title + 1 column 4">
    <p:spTree>
      <p:nvGrpSpPr>
        <p:cNvPr id="1" name="Shape 186"/>
        <p:cNvGrpSpPr/>
        <p:nvPr/>
      </p:nvGrpSpPr>
      <p:grpSpPr>
        <a:xfrm>
          <a:off x="0" y="0"/>
          <a:ext cx="0" cy="0"/>
          <a:chOff x="0" y="0"/>
          <a:chExt cx="0" cy="0"/>
        </a:xfrm>
      </p:grpSpPr>
      <p:sp>
        <p:nvSpPr>
          <p:cNvPr id="187" name="Google Shape;187;p35"/>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88" name="Google Shape;188;p35"/>
          <p:cNvSpPr/>
          <p:nvPr/>
        </p:nvSpPr>
        <p:spPr>
          <a:xfrm>
            <a:off x="3447300" y="0"/>
            <a:ext cx="8744800" cy="68580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89" name="Google Shape;189;p35"/>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80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0" name="Google Shape;190;p35"/>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grpSp>
        <p:nvGrpSpPr>
          <p:cNvPr id="191" name="Google Shape;191;p35"/>
          <p:cNvGrpSpPr/>
          <p:nvPr/>
        </p:nvGrpSpPr>
        <p:grpSpPr>
          <a:xfrm>
            <a:off x="312601" y="818212"/>
            <a:ext cx="496792" cy="480401"/>
            <a:chOff x="1247825" y="5001950"/>
            <a:chExt cx="443300" cy="428675"/>
          </a:xfrm>
        </p:grpSpPr>
        <p:sp>
          <p:nvSpPr>
            <p:cNvPr id="192" name="Google Shape;192;p35"/>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93" name="Google Shape;193;p35"/>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94" name="Google Shape;194;p35"/>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95" name="Google Shape;195;p35"/>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96" name="Google Shape;196;p35"/>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sp>
          <p:nvSpPr>
            <p:cNvPr id="197" name="Google Shape;197;p35"/>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198" name="Google Shape;198;p35"/>
          <p:cNvSpPr txBox="1"/>
          <p:nvPr/>
        </p:nvSpPr>
        <p:spPr>
          <a:xfrm>
            <a:off x="867685" y="848298"/>
            <a:ext cx="2173316" cy="502766"/>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Open Sans"/>
                <a:ea typeface="Open Sans"/>
                <a:cs typeface="Open Sans"/>
                <a:sym typeface="Open Sans"/>
              </a:rPr>
              <a:t>Brain Break</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p:cSld name="1_Blank">
    <p:bg>
      <p:bgPr>
        <a:solidFill>
          <a:schemeClr val="lt1"/>
        </a:solidFill>
        <a:effectLst/>
      </p:bgPr>
    </p:bg>
    <p:spTree>
      <p:nvGrpSpPr>
        <p:cNvPr id="1" name="Shape 199"/>
        <p:cNvGrpSpPr/>
        <p:nvPr/>
      </p:nvGrpSpPr>
      <p:grpSpPr>
        <a:xfrm>
          <a:off x="0" y="0"/>
          <a:ext cx="0" cy="0"/>
          <a:chOff x="0" y="0"/>
          <a:chExt cx="0" cy="0"/>
        </a:xfrm>
      </p:grpSpPr>
      <p:sp>
        <p:nvSpPr>
          <p:cNvPr id="200" name="Google Shape;200;p36"/>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a:lnSpc>
                <a:spcPct val="100000"/>
              </a:lnSpc>
              <a:spcBef>
                <a:spcPts val="0"/>
              </a:spcBef>
              <a:spcAft>
                <a:spcPts val="0"/>
              </a:spcAft>
              <a:buClr>
                <a:srgbClr val="CCCCCC"/>
              </a:buClr>
              <a:buSzPts val="1300"/>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pic" idx="2"/>
          </p:nvPr>
        </p:nvSpPr>
        <p:spPr>
          <a:xfrm>
            <a:off x="5183188" y="987425"/>
            <a:ext cx="6172200" cy="4873625"/>
          </a:xfrm>
          <a:prstGeom prst="rect">
            <a:avLst/>
          </a:prstGeom>
          <a:noFill/>
          <a:ln>
            <a:noFill/>
          </a:ln>
        </p:spPr>
      </p:sp>
      <p:sp>
        <p:nvSpPr>
          <p:cNvPr id="68" name="Google Shape;68;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B57BA6"/>
        </a:solidFill>
        <a:effectLst/>
      </p:bgPr>
    </p:bg>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6" name="Google Shape;86;p16"/>
          <p:cNvSpPr txBox="1">
            <a:spLocks noGrp="1"/>
          </p:cNvSpPr>
          <p:nvPr>
            <p:ph type="body" idx="1"/>
          </p:nvPr>
        </p:nvSpPr>
        <p:spPr>
          <a:xfrm>
            <a:off x="4120833" y="767333"/>
            <a:ext cx="7461600" cy="5308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60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867" b="0" i="0" u="none" strike="noStrike" cap="none">
                <a:solidFill>
                  <a:srgbClr val="666666"/>
                </a:solidFill>
                <a:latin typeface="Nunito Sans"/>
                <a:ea typeface="Nunito Sans"/>
                <a:cs typeface="Nunito Sans"/>
                <a:sym typeface="Nunito Sans"/>
              </a:defRPr>
            </a:lvl9pPr>
          </a:lstStyle>
          <a:p>
            <a:endParaRPr/>
          </a:p>
        </p:txBody>
      </p:sp>
      <p:sp>
        <p:nvSpPr>
          <p:cNvPr id="87" name="Google Shape;87;p16"/>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CCCCCC"/>
              </a:buClr>
              <a:buSzPts val="1333"/>
              <a:buFont typeface="Nunito Sans"/>
              <a:buNone/>
              <a:defRPr sz="1333" b="0" i="0" u="none" strike="noStrike" cap="none">
                <a:solidFill>
                  <a:srgbClr val="CCCCCC"/>
                </a:solidFill>
                <a:latin typeface="Nunito Sans"/>
                <a:ea typeface="Nunito Sans"/>
                <a:cs typeface="Nunito Sans"/>
                <a:sym typeface="Nuni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04"/>
        <p:cNvGrpSpPr/>
        <p:nvPr/>
      </p:nvGrpSpPr>
      <p:grpSpPr>
        <a:xfrm>
          <a:off x="0" y="0"/>
          <a:ext cx="0" cy="0"/>
          <a:chOff x="0" y="0"/>
          <a:chExt cx="0" cy="0"/>
        </a:xfrm>
      </p:grpSpPr>
      <p:sp>
        <p:nvSpPr>
          <p:cNvPr id="205" name="Google Shape;205;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7030A0"/>
              </a:buClr>
              <a:buSzPts val="6000"/>
              <a:buFont typeface="Calibri"/>
              <a:buNone/>
            </a:pPr>
            <a:r>
              <a:rPr lang="en-US" b="1">
                <a:solidFill>
                  <a:srgbClr val="7030A0"/>
                </a:solidFill>
              </a:rPr>
              <a:t>Section 2: Ridge &amp; LASSO</a:t>
            </a:r>
            <a:endParaRPr/>
          </a:p>
        </p:txBody>
      </p:sp>
      <p:sp>
        <p:nvSpPr>
          <p:cNvPr id="206" name="Google Shape;206;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TA: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84"/>
        <p:cNvGrpSpPr/>
        <p:nvPr/>
      </p:nvGrpSpPr>
      <p:grpSpPr>
        <a:xfrm>
          <a:off x="0" y="0"/>
          <a:ext cx="0" cy="0"/>
          <a:chOff x="0" y="0"/>
          <a:chExt cx="0" cy="0"/>
        </a:xfrm>
      </p:grpSpPr>
      <p:sp>
        <p:nvSpPr>
          <p:cNvPr id="285" name="Google Shape;28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dirty="0">
                <a:solidFill>
                  <a:srgbClr val="7030A0"/>
                </a:solidFill>
              </a:rPr>
              <a:t>Time for Python Demo</a:t>
            </a:r>
            <a:endParaRPr dirty="0"/>
          </a:p>
        </p:txBody>
      </p:sp>
      <p:sp>
        <p:nvSpPr>
          <p:cNvPr id="3" name="Text Placeholder 2">
            <a:extLst>
              <a:ext uri="{FF2B5EF4-FFF2-40B4-BE49-F238E27FC236}">
                <a16:creationId xmlns:a16="http://schemas.microsoft.com/office/drawing/2014/main" id="{FAAC7E78-8BD6-E272-5123-34E91DEF039D}"/>
              </a:ext>
            </a:extLst>
          </p:cNvPr>
          <p:cNvSpPr>
            <a:spLocks noGrp="1"/>
          </p:cNvSpPr>
          <p:nvPr>
            <p:ph type="body" idx="1"/>
          </p:nvPr>
        </p:nvSpPr>
        <p:spPr/>
        <p:txBody>
          <a:bodyPr/>
          <a:lstStyle/>
          <a:p>
            <a:r>
              <a:rPr lang="en-US" dirty="0"/>
              <a:t>Links to the materials on Canvas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92"/>
        <p:cNvGrpSpPr/>
        <p:nvPr/>
      </p:nvGrpSpPr>
      <p:grpSpPr>
        <a:xfrm>
          <a:off x="0" y="0"/>
          <a:ext cx="0" cy="0"/>
          <a:chOff x="0" y="0"/>
          <a:chExt cx="0" cy="0"/>
        </a:xfrm>
      </p:grpSpPr>
      <p:sp>
        <p:nvSpPr>
          <p:cNvPr id="293" name="Google Shape;29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Closing Thoughts</a:t>
            </a:r>
            <a:endParaRPr/>
          </a:p>
        </p:txBody>
      </p:sp>
      <p:sp>
        <p:nvSpPr>
          <p:cNvPr id="294" name="Google Shape;294;p12"/>
          <p:cNvSpPr txBox="1">
            <a:spLocks noGrp="1"/>
          </p:cNvSpPr>
          <p:nvPr>
            <p:ph type="body" idx="1"/>
          </p:nvPr>
        </p:nvSpPr>
        <p:spPr>
          <a:xfrm>
            <a:off x="838200" y="139700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Let me know if you have…</a:t>
            </a:r>
            <a:endParaRPr dirty="0"/>
          </a:p>
          <a:p>
            <a:pPr marL="228600" lvl="0" indent="-228600" algn="l" rtl="0">
              <a:lnSpc>
                <a:spcPct val="90000"/>
              </a:lnSpc>
              <a:spcBef>
                <a:spcPts val="1000"/>
              </a:spcBef>
              <a:spcAft>
                <a:spcPts val="0"/>
              </a:spcAft>
              <a:buClr>
                <a:schemeClr val="dk1"/>
              </a:buClr>
              <a:buSzPts val="2800"/>
              <a:buChar char="•"/>
            </a:pPr>
            <a:r>
              <a:rPr lang="en-US" dirty="0"/>
              <a:t>Questions (content or otherwise)</a:t>
            </a:r>
            <a:endParaRPr dirty="0"/>
          </a:p>
          <a:p>
            <a:pPr marL="228600" lvl="0" indent="-228600" algn="l" rtl="0">
              <a:lnSpc>
                <a:spcPct val="90000"/>
              </a:lnSpc>
              <a:spcBef>
                <a:spcPts val="1000"/>
              </a:spcBef>
              <a:spcAft>
                <a:spcPts val="0"/>
              </a:spcAft>
              <a:buClr>
                <a:schemeClr val="dk1"/>
              </a:buClr>
              <a:buSzPts val="2800"/>
              <a:buChar char="•"/>
            </a:pPr>
            <a:r>
              <a:rPr lang="en-US" dirty="0"/>
              <a:t>Feedback on how section is run </a:t>
            </a:r>
          </a:p>
          <a:p>
            <a:pPr marL="228600" lvl="0" indent="-228600" algn="l" rtl="0">
              <a:lnSpc>
                <a:spcPct val="90000"/>
              </a:lnSpc>
              <a:spcBef>
                <a:spcPts val="1000"/>
              </a:spcBef>
              <a:spcAft>
                <a:spcPts val="0"/>
              </a:spcAft>
              <a:buClr>
                <a:schemeClr val="dk1"/>
              </a:buClr>
              <a:buSzPts val="2800"/>
              <a:buChar char="•"/>
            </a:pPr>
            <a:r>
              <a:rPr lang="en-US" dirty="0"/>
              <a:t>Cool ML research/applications you want to share (maybe we could incorporate it into the lesson plan!)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1"/>
        <p:cNvGrpSpPr/>
        <p:nvPr/>
      </p:nvGrpSpPr>
      <p:grpSpPr>
        <a:xfrm>
          <a:off x="0" y="0"/>
          <a:ext cx="0" cy="0"/>
          <a:chOff x="0" y="0"/>
          <a:chExt cx="0" cy="0"/>
        </a:xfrm>
      </p:grpSpPr>
      <p:sp>
        <p:nvSpPr>
          <p:cNvPr id="212" name="Google Shape;2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Agenda</a:t>
            </a:r>
            <a:endParaRPr/>
          </a:p>
        </p:txBody>
      </p:sp>
      <p:sp>
        <p:nvSpPr>
          <p:cNvPr id="213" name="Google Shape;2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endParaRPr/>
          </a:p>
          <a:p>
            <a:pPr marL="228600" lvl="0" indent="-228600" algn="l" rtl="0">
              <a:lnSpc>
                <a:spcPct val="90000"/>
              </a:lnSpc>
              <a:spcBef>
                <a:spcPts val="1000"/>
              </a:spcBef>
              <a:spcAft>
                <a:spcPts val="0"/>
              </a:spcAft>
              <a:buClr>
                <a:schemeClr val="dk1"/>
              </a:buClr>
              <a:buSzPts val="2800"/>
              <a:buChar char="•"/>
            </a:pPr>
            <a:r>
              <a:rPr lang="en-US"/>
              <a:t>Review Regularization with Ridge and Lasso</a:t>
            </a:r>
            <a:endParaRPr/>
          </a:p>
          <a:p>
            <a:pPr marL="228600" lvl="0" indent="-228600" algn="l" rtl="0">
              <a:lnSpc>
                <a:spcPct val="90000"/>
              </a:lnSpc>
              <a:spcBef>
                <a:spcPts val="1000"/>
              </a:spcBef>
              <a:spcAft>
                <a:spcPts val="0"/>
              </a:spcAft>
              <a:buClr>
                <a:schemeClr val="dk1"/>
              </a:buClr>
              <a:buSzPts val="2800"/>
              <a:buChar char="•"/>
            </a:pPr>
            <a:r>
              <a:rPr lang="en-US"/>
              <a:t>Ed Notebook</a:t>
            </a:r>
            <a:endParaRPr/>
          </a:p>
          <a:p>
            <a:pPr marL="685800" lvl="1" indent="-228600" algn="l" rtl="0">
              <a:lnSpc>
                <a:spcPct val="90000"/>
              </a:lnSpc>
              <a:spcBef>
                <a:spcPts val="500"/>
              </a:spcBef>
              <a:spcAft>
                <a:spcPts val="0"/>
              </a:spcAft>
              <a:buClr>
                <a:schemeClr val="dk1"/>
              </a:buClr>
              <a:buSzPts val="2400"/>
              <a:buChar char="•"/>
            </a:pPr>
            <a:r>
              <a:rPr lang="en-US"/>
              <a:t>Standard Scalar (</a:t>
            </a:r>
            <a:r>
              <a:rPr lang="en-US" i="1"/>
              <a:t>documentation</a:t>
            </a:r>
            <a:r>
              <a:rPr lang="en-US"/>
              <a:t>)</a:t>
            </a:r>
            <a:endParaRPr/>
          </a:p>
          <a:p>
            <a:pPr marL="685800" lvl="1" indent="-228600" algn="l" rtl="0">
              <a:lnSpc>
                <a:spcPct val="90000"/>
              </a:lnSpc>
              <a:spcBef>
                <a:spcPts val="500"/>
              </a:spcBef>
              <a:spcAft>
                <a:spcPts val="0"/>
              </a:spcAft>
              <a:buClr>
                <a:schemeClr val="dk1"/>
              </a:buClr>
              <a:buSzPts val="2400"/>
              <a:buChar char="•"/>
            </a:pPr>
            <a:r>
              <a:rPr lang="en-US"/>
              <a:t>Ridge, Lasso code (</a:t>
            </a:r>
            <a:r>
              <a:rPr lang="en-US" i="1"/>
              <a:t>documentation</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8"/>
        <p:cNvGrpSpPr/>
        <p:nvPr/>
      </p:nvGrpSpPr>
      <p:grpSpPr>
        <a:xfrm>
          <a:off x="0" y="0"/>
          <a:ext cx="0" cy="0"/>
          <a:chOff x="0" y="0"/>
          <a:chExt cx="0" cy="0"/>
        </a:xfrm>
      </p:grpSpPr>
      <p:sp>
        <p:nvSpPr>
          <p:cNvPr id="219" name="Google Shape;219;p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Regularization</a:t>
            </a:r>
            <a:endParaRPr/>
          </a:p>
        </p:txBody>
      </p:sp>
      <p:sp>
        <p:nvSpPr>
          <p:cNvPr id="220" name="Google Shape;220;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Model self-regulates to prevent overfitting</a:t>
            </a:r>
            <a:endParaRPr/>
          </a:p>
          <a:p>
            <a:pPr marL="228600" lvl="0" indent="-228600" algn="l" rtl="0">
              <a:lnSpc>
                <a:spcPct val="90000"/>
              </a:lnSpc>
              <a:spcBef>
                <a:spcPts val="1000"/>
              </a:spcBef>
              <a:spcAft>
                <a:spcPts val="0"/>
              </a:spcAft>
              <a:buClr>
                <a:schemeClr val="dk1"/>
              </a:buClr>
              <a:buSzPts val="2800"/>
              <a:buChar char="•"/>
            </a:pPr>
            <a:r>
              <a:rPr lang="en-US"/>
              <a:t>Ensures coefficients are not “too large”</a:t>
            </a:r>
            <a:endParaRPr/>
          </a:p>
        </p:txBody>
      </p:sp>
      <p:pic>
        <p:nvPicPr>
          <p:cNvPr id="221" name="Google Shape;221;p4"/>
          <p:cNvPicPr preferRelativeResize="0"/>
          <p:nvPr/>
        </p:nvPicPr>
        <p:blipFill rotWithShape="1">
          <a:blip r:embed="rId3">
            <a:alphaModFix/>
          </a:blip>
          <a:srcRect t="6890" r="21230"/>
          <a:stretch/>
        </p:blipFill>
        <p:spPr>
          <a:xfrm>
            <a:off x="3524313" y="3043557"/>
            <a:ext cx="5143374" cy="34493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Regularization</a:t>
            </a:r>
            <a:endParaRPr/>
          </a:p>
        </p:txBody>
      </p:sp>
      <p:sp>
        <p:nvSpPr>
          <p:cNvPr id="228" name="Google Shape;228;p5"/>
          <p:cNvSpPr txBox="1"/>
          <p:nvPr/>
        </p:nvSpPr>
        <p:spPr>
          <a:xfrm>
            <a:off x="5266281" y="2877000"/>
            <a:ext cx="5596200" cy="3981000"/>
          </a:xfrm>
          <a:prstGeom prst="rect">
            <a:avLst/>
          </a:prstGeom>
          <a:noFill/>
          <a:ln>
            <a:noFill/>
          </a:ln>
        </p:spPr>
        <p:txBody>
          <a:bodyPr spcFirstLastPara="1" wrap="square" lIns="91425" tIns="45700" rIns="91425" bIns="45700" anchor="t" anchorCtr="0">
            <a:normAutofit/>
          </a:bodyPr>
          <a:lstStyle/>
          <a:p>
            <a:pPr marL="139700" marR="0" lvl="0" indent="0" algn="l"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Sum? </a:t>
            </a:r>
            <a:endParaRPr sz="1400" b="0" i="0" u="none" strike="noStrike" cap="none">
              <a:solidFill>
                <a:srgbClr val="000000"/>
              </a:solidFill>
              <a:latin typeface="Arial"/>
              <a:ea typeface="Arial"/>
              <a:cs typeface="Arial"/>
              <a:sym typeface="Arial"/>
            </a:endParaRPr>
          </a:p>
          <a:p>
            <a:pPr marL="13970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139700" marR="0" lvl="0" indent="0" algn="l"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Sum of absolute values?</a:t>
            </a:r>
            <a:endParaRPr sz="1400" b="0" i="0" u="none" strike="noStrike" cap="none">
              <a:solidFill>
                <a:srgbClr val="000000"/>
              </a:solidFill>
              <a:latin typeface="Arial"/>
              <a:ea typeface="Arial"/>
              <a:cs typeface="Arial"/>
              <a:sym typeface="Arial"/>
            </a:endParaRPr>
          </a:p>
          <a:p>
            <a:pPr marL="139700" marR="0" lvl="0" indent="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139700" marR="0" lvl="0" indent="0" algn="l"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Sum of squares?</a:t>
            </a:r>
            <a:endParaRPr sz="1400" b="0" i="0" u="none" strike="noStrike" cap="none">
              <a:solidFill>
                <a:srgbClr val="000000"/>
              </a:solidFill>
              <a:latin typeface="Arial"/>
              <a:ea typeface="Arial"/>
              <a:cs typeface="Arial"/>
              <a:sym typeface="Arial"/>
            </a:endParaRPr>
          </a:p>
        </p:txBody>
      </p:sp>
      <p:sp>
        <p:nvSpPr>
          <p:cNvPr id="229" name="Google Shape;229;p5"/>
          <p:cNvSpPr txBox="1"/>
          <p:nvPr/>
        </p:nvSpPr>
        <p:spPr>
          <a:xfrm>
            <a:off x="838200" y="1690688"/>
            <a:ext cx="4493217" cy="1815882"/>
          </a:xfrm>
          <a:prstGeom prst="rect">
            <a:avLst/>
          </a:prstGeom>
          <a:blipFill rotWithShape="1">
            <a:blip r:embed="rId3">
              <a:alphaModFix/>
            </a:blip>
            <a:stretch>
              <a:fillRect l="-2845" t="-3017" r="-420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30" name="Google Shape;230;p5"/>
          <p:cNvPicPr preferRelativeResize="0"/>
          <p:nvPr/>
        </p:nvPicPr>
        <p:blipFill rotWithShape="1">
          <a:blip r:embed="rId4">
            <a:alphaModFix/>
          </a:blip>
          <a:srcRect/>
          <a:stretch/>
        </p:blipFill>
        <p:spPr>
          <a:xfrm>
            <a:off x="6455250" y="2690600"/>
            <a:ext cx="2291458" cy="931275"/>
          </a:xfrm>
          <a:prstGeom prst="rect">
            <a:avLst/>
          </a:prstGeom>
          <a:noFill/>
          <a:ln>
            <a:noFill/>
          </a:ln>
        </p:spPr>
      </p:pic>
      <p:pic>
        <p:nvPicPr>
          <p:cNvPr id="231" name="Google Shape;231;p5"/>
          <p:cNvPicPr preferRelativeResize="0"/>
          <p:nvPr/>
        </p:nvPicPr>
        <p:blipFill rotWithShape="1">
          <a:blip r:embed="rId5">
            <a:alphaModFix/>
          </a:blip>
          <a:srcRect/>
          <a:stretch/>
        </p:blipFill>
        <p:spPr>
          <a:xfrm>
            <a:off x="9080500" y="3848100"/>
            <a:ext cx="2708275" cy="661825"/>
          </a:xfrm>
          <a:prstGeom prst="rect">
            <a:avLst/>
          </a:prstGeom>
          <a:noFill/>
          <a:ln>
            <a:noFill/>
          </a:ln>
        </p:spPr>
      </p:pic>
      <p:pic>
        <p:nvPicPr>
          <p:cNvPr id="232" name="Google Shape;232;p5"/>
          <p:cNvPicPr preferRelativeResize="0"/>
          <p:nvPr/>
        </p:nvPicPr>
        <p:blipFill rotWithShape="1">
          <a:blip r:embed="rId6">
            <a:alphaModFix/>
          </a:blip>
          <a:srcRect/>
          <a:stretch/>
        </p:blipFill>
        <p:spPr>
          <a:xfrm>
            <a:off x="8048625" y="4795125"/>
            <a:ext cx="3921125" cy="9312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6"/>
          <p:cNvSpPr txBox="1">
            <a:spLocks noGrp="1"/>
          </p:cNvSpPr>
          <p:nvPr>
            <p:ph type="title"/>
          </p:nvPr>
        </p:nvSpPr>
        <p:spPr>
          <a:xfrm>
            <a:off x="312600" y="767333"/>
            <a:ext cx="2728400" cy="530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933"/>
              <a:t>Recap: Regularization</a:t>
            </a:r>
            <a:endParaRPr/>
          </a:p>
        </p:txBody>
      </p:sp>
      <p:sp>
        <p:nvSpPr>
          <p:cNvPr id="238" name="Google Shape;238;p6"/>
          <p:cNvSpPr txBox="1">
            <a:spLocks noGrp="1"/>
          </p:cNvSpPr>
          <p:nvPr>
            <p:ph type="body" idx="1"/>
          </p:nvPr>
        </p:nvSpPr>
        <p:spPr>
          <a:xfrm>
            <a:off x="4120833" y="767333"/>
            <a:ext cx="7461600" cy="5308000"/>
          </a:xfrm>
          <a:prstGeom prst="rect">
            <a:avLst/>
          </a:prstGeom>
          <a:blipFill rotWithShape="1">
            <a:blip r:embed="rId3">
              <a:alphaModFix/>
            </a:blip>
            <a:stretch>
              <a:fillRect/>
            </a:stretch>
          </a:blipFill>
          <a:ln>
            <a:noFill/>
          </a:ln>
        </p:spPr>
        <p:txBody>
          <a:bodyPr spcFirstLastPara="1" wrap="square" lIns="91425" tIns="91425" rIns="91425" bIns="91425" anchor="t" anchorCtr="0">
            <a:noAutofit/>
          </a:bodyPr>
          <a:lstStyle/>
          <a:p>
            <a:pPr marL="609585" lvl="0" indent="-423323" algn="l" rtl="0">
              <a:lnSpc>
                <a:spcPct val="115000"/>
              </a:lnSpc>
              <a:spcBef>
                <a:spcPts val="800"/>
              </a:spcBef>
              <a:spcAft>
                <a:spcPts val="0"/>
              </a:spcAft>
              <a:buSzPts val="1400"/>
              <a:buChar char="▪"/>
            </a:pPr>
            <a:r>
              <a:rPr lang="en-US"/>
              <a:t> </a:t>
            </a:r>
            <a:endParaRPr/>
          </a:p>
        </p:txBody>
      </p:sp>
      <p:sp>
        <p:nvSpPr>
          <p:cNvPr id="239" name="Google Shape;239;p6"/>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300"/>
              <a:buFont typeface="Nunito Sans"/>
              <a:buNone/>
            </a:pPr>
            <a:fld id="{00000000-1234-1234-1234-123412341234}" type="slidenum">
              <a:rPr lang="en-US"/>
              <a:t>5</a:t>
            </a:fld>
            <a:endParaRPr/>
          </a:p>
        </p:txBody>
      </p:sp>
      <p:sp>
        <p:nvSpPr>
          <p:cNvPr id="240" name="Google Shape;240;p6"/>
          <p:cNvSpPr txBox="1"/>
          <p:nvPr/>
        </p:nvSpPr>
        <p:spPr>
          <a:xfrm>
            <a:off x="5673970" y="5310553"/>
            <a:ext cx="184731" cy="379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45"/>
        <p:cNvGrpSpPr/>
        <p:nvPr/>
      </p:nvGrpSpPr>
      <p:grpSpPr>
        <a:xfrm>
          <a:off x="0" y="0"/>
          <a:ext cx="0" cy="0"/>
          <a:chOff x="0" y="0"/>
          <a:chExt cx="0" cy="0"/>
        </a:xfrm>
      </p:grpSpPr>
      <p:sp>
        <p:nvSpPr>
          <p:cNvPr id="246" name="Google Shape;2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Ridge Regression</a:t>
            </a:r>
            <a:endParaRPr/>
          </a:p>
        </p:txBody>
      </p:sp>
      <p:sp>
        <p:nvSpPr>
          <p:cNvPr id="247" name="Google Shape;247;p7"/>
          <p:cNvSpPr txBox="1"/>
          <p:nvPr/>
        </p:nvSpPr>
        <p:spPr>
          <a:xfrm>
            <a:off x="3892200" y="2385994"/>
            <a:ext cx="7461600" cy="5308000"/>
          </a:xfrm>
          <a:prstGeom prst="rect">
            <a:avLst/>
          </a:prstGeom>
          <a:blipFill rotWithShape="1">
            <a:blip r:embed="rId3">
              <a:alphaModFix/>
            </a:blip>
            <a:stretch>
              <a:fillRect t="-16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48" name="Google Shape;248;p7"/>
          <p:cNvSpPr txBox="1"/>
          <p:nvPr/>
        </p:nvSpPr>
        <p:spPr>
          <a:xfrm>
            <a:off x="387947" y="1690688"/>
            <a:ext cx="3504253" cy="2658228"/>
          </a:xfrm>
          <a:prstGeom prst="rect">
            <a:avLst/>
          </a:prstGeom>
          <a:blipFill rotWithShape="1">
            <a:blip r:embed="rId4">
              <a:alphaModFix/>
            </a:blip>
            <a:stretch>
              <a:fillRect t="-1143" r="-243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49" name="Google Shape;249;p7"/>
          <p:cNvPicPr preferRelativeResize="0"/>
          <p:nvPr/>
        </p:nvPicPr>
        <p:blipFill rotWithShape="1">
          <a:blip r:embed="rId5">
            <a:alphaModFix/>
          </a:blip>
          <a:srcRect/>
          <a:stretch/>
        </p:blipFill>
        <p:spPr>
          <a:xfrm>
            <a:off x="5216525" y="2892425"/>
            <a:ext cx="3981450" cy="723900"/>
          </a:xfrm>
          <a:prstGeom prst="rect">
            <a:avLst/>
          </a:prstGeom>
          <a:noFill/>
          <a:ln>
            <a:noFill/>
          </a:ln>
        </p:spPr>
      </p:pic>
      <p:pic>
        <p:nvPicPr>
          <p:cNvPr id="250" name="Google Shape;250;p7"/>
          <p:cNvPicPr preferRelativeResize="0"/>
          <p:nvPr/>
        </p:nvPicPr>
        <p:blipFill rotWithShape="1">
          <a:blip r:embed="rId6">
            <a:alphaModFix/>
          </a:blip>
          <a:srcRect/>
          <a:stretch/>
        </p:blipFill>
        <p:spPr>
          <a:xfrm>
            <a:off x="6308725" y="3821871"/>
            <a:ext cx="1032600" cy="527050"/>
          </a:xfrm>
          <a:prstGeom prst="rect">
            <a:avLst/>
          </a:prstGeom>
          <a:noFill/>
          <a:ln>
            <a:noFill/>
          </a:ln>
        </p:spPr>
      </p:pic>
      <p:pic>
        <p:nvPicPr>
          <p:cNvPr id="251" name="Google Shape;251;p7"/>
          <p:cNvPicPr preferRelativeResize="0"/>
          <p:nvPr/>
        </p:nvPicPr>
        <p:blipFill rotWithShape="1">
          <a:blip r:embed="rId7">
            <a:alphaModFix/>
          </a:blip>
          <a:srcRect/>
          <a:stretch/>
        </p:blipFill>
        <p:spPr>
          <a:xfrm>
            <a:off x="6083718" y="6010275"/>
            <a:ext cx="4476331" cy="723900"/>
          </a:xfrm>
          <a:prstGeom prst="rect">
            <a:avLst/>
          </a:prstGeom>
          <a:noFill/>
          <a:ln>
            <a:noFill/>
          </a:ln>
        </p:spPr>
      </p:pic>
      <p:pic>
        <p:nvPicPr>
          <p:cNvPr id="252" name="Google Shape;252;p7"/>
          <p:cNvPicPr preferRelativeResize="0"/>
          <p:nvPr/>
        </p:nvPicPr>
        <p:blipFill rotWithShape="1">
          <a:blip r:embed="rId8">
            <a:alphaModFix/>
          </a:blip>
          <a:srcRect/>
          <a:stretch/>
        </p:blipFill>
        <p:spPr>
          <a:xfrm>
            <a:off x="5339575" y="4516825"/>
            <a:ext cx="6101910" cy="132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57"/>
        <p:cNvGrpSpPr/>
        <p:nvPr/>
      </p:nvGrpSpPr>
      <p:grpSpPr>
        <a:xfrm>
          <a:off x="0" y="0"/>
          <a:ext cx="0" cy="0"/>
          <a:chOff x="0" y="0"/>
          <a:chExt cx="0" cy="0"/>
        </a:xfrm>
      </p:grpSpPr>
      <p:sp>
        <p:nvSpPr>
          <p:cNvPr id="258" name="Google Shape;25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Lasso </a:t>
            </a:r>
            <a:endParaRPr/>
          </a:p>
        </p:txBody>
      </p:sp>
      <p:sp>
        <p:nvSpPr>
          <p:cNvPr id="259" name="Google Shape;259;p8"/>
          <p:cNvSpPr txBox="1"/>
          <p:nvPr/>
        </p:nvSpPr>
        <p:spPr>
          <a:xfrm>
            <a:off x="4283520" y="2255171"/>
            <a:ext cx="7461600" cy="5308000"/>
          </a:xfrm>
          <a:prstGeom prst="rect">
            <a:avLst/>
          </a:prstGeom>
          <a:blipFill rotWithShape="1">
            <a:blip r:embed="rId3">
              <a:alphaModFix/>
            </a:blip>
            <a:stretch>
              <a:fillRect t="-16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60" name="Google Shape;260;p8"/>
          <p:cNvSpPr txBox="1"/>
          <p:nvPr/>
        </p:nvSpPr>
        <p:spPr>
          <a:xfrm>
            <a:off x="387947" y="1690688"/>
            <a:ext cx="3504253" cy="2658228"/>
          </a:xfrm>
          <a:prstGeom prst="rect">
            <a:avLst/>
          </a:prstGeom>
          <a:blipFill rotWithShape="1">
            <a:blip r:embed="rId4">
              <a:alphaModFix/>
            </a:blip>
            <a:stretch>
              <a:fillRect t="-1143" r="-243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61" name="Google Shape;261;p8"/>
          <p:cNvPicPr preferRelativeResize="0"/>
          <p:nvPr/>
        </p:nvPicPr>
        <p:blipFill rotWithShape="1">
          <a:blip r:embed="rId5">
            <a:alphaModFix/>
          </a:blip>
          <a:srcRect/>
          <a:stretch/>
        </p:blipFill>
        <p:spPr>
          <a:xfrm>
            <a:off x="6661150" y="2255166"/>
            <a:ext cx="3978719" cy="723404"/>
          </a:xfrm>
          <a:prstGeom prst="rect">
            <a:avLst/>
          </a:prstGeom>
          <a:noFill/>
          <a:ln>
            <a:noFill/>
          </a:ln>
        </p:spPr>
      </p:pic>
      <p:pic>
        <p:nvPicPr>
          <p:cNvPr id="262" name="Google Shape;262;p8"/>
          <p:cNvPicPr preferRelativeResize="0"/>
          <p:nvPr/>
        </p:nvPicPr>
        <p:blipFill rotWithShape="1">
          <a:blip r:embed="rId6">
            <a:alphaModFix/>
          </a:blip>
          <a:srcRect/>
          <a:stretch/>
        </p:blipFill>
        <p:spPr>
          <a:xfrm>
            <a:off x="6661150" y="3723441"/>
            <a:ext cx="1828800" cy="933450"/>
          </a:xfrm>
          <a:prstGeom prst="rect">
            <a:avLst/>
          </a:prstGeom>
          <a:noFill/>
          <a:ln>
            <a:noFill/>
          </a:ln>
        </p:spPr>
      </p:pic>
      <p:pic>
        <p:nvPicPr>
          <p:cNvPr id="263" name="Google Shape;263;p8"/>
          <p:cNvPicPr preferRelativeResize="0"/>
          <p:nvPr/>
        </p:nvPicPr>
        <p:blipFill rotWithShape="1">
          <a:blip r:embed="rId7">
            <a:alphaModFix/>
          </a:blip>
          <a:srcRect/>
          <a:stretch/>
        </p:blipFill>
        <p:spPr>
          <a:xfrm>
            <a:off x="6508750" y="5610225"/>
            <a:ext cx="5054600" cy="99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68"/>
        <p:cNvGrpSpPr/>
        <p:nvPr/>
      </p:nvGrpSpPr>
      <p:grpSpPr>
        <a:xfrm>
          <a:off x="0" y="0"/>
          <a:ext cx="0" cy="0"/>
          <a:chOff x="0" y="0"/>
          <a:chExt cx="0" cy="0"/>
        </a:xfrm>
      </p:grpSpPr>
      <p:sp>
        <p:nvSpPr>
          <p:cNvPr id="269" name="Google Shape;26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Comparison </a:t>
            </a:r>
            <a:endParaRPr/>
          </a:p>
        </p:txBody>
      </p:sp>
      <p:pic>
        <p:nvPicPr>
          <p:cNvPr id="270" name="Google Shape;270;p10" descr="coef_path_ridge_scaled.eps"/>
          <p:cNvPicPr preferRelativeResize="0"/>
          <p:nvPr/>
        </p:nvPicPr>
        <p:blipFill rotWithShape="1">
          <a:blip r:embed="rId3">
            <a:alphaModFix/>
          </a:blip>
          <a:srcRect l="3875" t="12560" b="9557"/>
          <a:stretch/>
        </p:blipFill>
        <p:spPr>
          <a:xfrm>
            <a:off x="591793" y="2351454"/>
            <a:ext cx="5324792" cy="2943986"/>
          </a:xfrm>
          <a:prstGeom prst="rect">
            <a:avLst/>
          </a:prstGeom>
          <a:noFill/>
          <a:ln>
            <a:noFill/>
          </a:ln>
        </p:spPr>
      </p:pic>
      <p:pic>
        <p:nvPicPr>
          <p:cNvPr id="271" name="Google Shape;271;p10" descr="coeff_path_lass_scaled.eps"/>
          <p:cNvPicPr preferRelativeResize="0"/>
          <p:nvPr/>
        </p:nvPicPr>
        <p:blipFill rotWithShape="1">
          <a:blip r:embed="rId4">
            <a:alphaModFix/>
          </a:blip>
          <a:srcRect l="3523" t="12582" b="9524"/>
          <a:stretch/>
        </p:blipFill>
        <p:spPr>
          <a:xfrm>
            <a:off x="6436390" y="2351453"/>
            <a:ext cx="5343501" cy="2943987"/>
          </a:xfrm>
          <a:prstGeom prst="rect">
            <a:avLst/>
          </a:prstGeom>
          <a:noFill/>
          <a:ln>
            <a:noFill/>
          </a:ln>
        </p:spPr>
      </p:pic>
      <p:sp>
        <p:nvSpPr>
          <p:cNvPr id="272" name="Google Shape;272;p10"/>
          <p:cNvSpPr txBox="1"/>
          <p:nvPr/>
        </p:nvSpPr>
        <p:spPr>
          <a:xfrm>
            <a:off x="1938989" y="5370168"/>
            <a:ext cx="26304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Ridge Coefficient Paths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2) Train with best features</a:t>
            </a:r>
            <a:endParaRPr sz="1400" b="0" i="0" u="none" strike="noStrike" cap="none">
              <a:solidFill>
                <a:srgbClr val="000000"/>
              </a:solidFill>
              <a:latin typeface="Arial"/>
              <a:ea typeface="Arial"/>
              <a:cs typeface="Arial"/>
              <a:sym typeface="Arial"/>
            </a:endParaRPr>
          </a:p>
        </p:txBody>
      </p:sp>
      <p:sp>
        <p:nvSpPr>
          <p:cNvPr id="273" name="Google Shape;273;p10"/>
          <p:cNvSpPr txBox="1"/>
          <p:nvPr/>
        </p:nvSpPr>
        <p:spPr>
          <a:xfrm>
            <a:off x="7925348" y="5370168"/>
            <a:ext cx="236558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Lasso Coefficient Paths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 Feature selection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78"/>
        <p:cNvGrpSpPr/>
        <p:nvPr/>
      </p:nvGrpSpPr>
      <p:grpSpPr>
        <a:xfrm>
          <a:off x="0" y="0"/>
          <a:ext cx="0" cy="0"/>
          <a:chOff x="0" y="0"/>
          <a:chExt cx="0" cy="0"/>
        </a:xfrm>
      </p:grpSpPr>
      <p:sp>
        <p:nvSpPr>
          <p:cNvPr id="279" name="Google Shape;27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7030A0"/>
              </a:buClr>
              <a:buSzPts val="4400"/>
              <a:buFont typeface="Calibri"/>
              <a:buNone/>
            </a:pPr>
            <a:r>
              <a:rPr lang="en-US" b="1">
                <a:solidFill>
                  <a:srgbClr val="7030A0"/>
                </a:solidFill>
              </a:rPr>
              <a:t>Hyperparameters </a:t>
            </a:r>
            <a:endParaRPr/>
          </a:p>
        </p:txBody>
      </p:sp>
      <p:sp>
        <p:nvSpPr>
          <p:cNvPr id="280" name="Google Shape;280;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How to tune hyperparameters?</a:t>
            </a:r>
            <a:endParaRPr>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for each setting of HPs:</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train model with current HP</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validate predictor (cross validation)</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	track HPs with lowest validation error</a:t>
            </a:r>
            <a:endParaRPr/>
          </a:p>
          <a:p>
            <a:pPr marL="0" lvl="0" indent="0" algn="l" rtl="0">
              <a:lnSpc>
                <a:spcPct val="90000"/>
              </a:lnSpc>
              <a:spcBef>
                <a:spcPts val="1000"/>
              </a:spcBef>
              <a:spcAft>
                <a:spcPts val="0"/>
              </a:spcAft>
              <a:buClr>
                <a:schemeClr val="dk1"/>
              </a:buClr>
              <a:buSzPts val="2800"/>
              <a:buNone/>
            </a:pPr>
            <a:r>
              <a:rPr lang="en-US">
                <a:latin typeface="Courier New"/>
                <a:ea typeface="Courier New"/>
                <a:cs typeface="Courier New"/>
                <a:sym typeface="Courier New"/>
              </a:rPr>
              <a:t>return best HP and estimate of test error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Mas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Open Sans</vt:lpstr>
      <vt:lpstr>Nunito Sans</vt:lpstr>
      <vt:lpstr>Cambria Math</vt:lpstr>
      <vt:lpstr>Georgia</vt:lpstr>
      <vt:lpstr>Courier New</vt:lpstr>
      <vt:lpstr>Calibri</vt:lpstr>
      <vt:lpstr>Office Theme</vt:lpstr>
      <vt:lpstr>SlideMaster</vt:lpstr>
      <vt:lpstr>Section 2: Ridge &amp; LASSO</vt:lpstr>
      <vt:lpstr>Agenda</vt:lpstr>
      <vt:lpstr>Regularization</vt:lpstr>
      <vt:lpstr>Regularization</vt:lpstr>
      <vt:lpstr>Recap: Regularization</vt:lpstr>
      <vt:lpstr>Ridge Regression</vt:lpstr>
      <vt:lpstr>Lasso </vt:lpstr>
      <vt:lpstr>Comparison </vt:lpstr>
      <vt:lpstr>Hyperparameters </vt:lpstr>
      <vt:lpstr>Time for Python Demo</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2: Ridge &amp; LASSO</dc:title>
  <dc:creator>Andrey Risukhin</dc:creator>
  <cp:lastModifiedBy>Jerry Wei</cp:lastModifiedBy>
  <cp:revision>1</cp:revision>
  <dcterms:created xsi:type="dcterms:W3CDTF">2021-03-31T18:44:48Z</dcterms:created>
  <dcterms:modified xsi:type="dcterms:W3CDTF">2023-01-18T07:17:10Z</dcterms:modified>
</cp:coreProperties>
</file>