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6"/>
      <p:bold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Wei" userId="e2b07eb7-be99-46ad-a147-3f1c6b468418" providerId="ADAL" clId="{1628E4FB-0EC0-4DEC-A9C9-1871E9A5DB46}"/>
    <pc:docChg chg="custSel addSld delSld modSld">
      <pc:chgData name="Jerry Wei" userId="e2b07eb7-be99-46ad-a147-3f1c6b468418" providerId="ADAL" clId="{1628E4FB-0EC0-4DEC-A9C9-1871E9A5DB46}" dt="2023-02-09T00:10:04.132" v="24" actId="47"/>
      <pc:docMkLst>
        <pc:docMk/>
      </pc:docMkLst>
      <pc:sldChg chg="addSp delSp modSp mod">
        <pc:chgData name="Jerry Wei" userId="e2b07eb7-be99-46ad-a147-3f1c6b468418" providerId="ADAL" clId="{1628E4FB-0EC0-4DEC-A9C9-1871E9A5DB46}" dt="2023-02-09T00:06:29.518" v="1" actId="478"/>
        <pc:sldMkLst>
          <pc:docMk/>
          <pc:sldMk cId="0" sldId="256"/>
        </pc:sldMkLst>
        <pc:spChg chg="add mod">
          <ac:chgData name="Jerry Wei" userId="e2b07eb7-be99-46ad-a147-3f1c6b468418" providerId="ADAL" clId="{1628E4FB-0EC0-4DEC-A9C9-1871E9A5DB46}" dt="2023-02-09T00:06:29.518" v="1" actId="478"/>
          <ac:spMkLst>
            <pc:docMk/>
            <pc:sldMk cId="0" sldId="256"/>
            <ac:spMk id="3" creationId="{3E498427-6D1C-F1E4-72BD-B867D436E1E9}"/>
          </ac:spMkLst>
        </pc:spChg>
        <pc:spChg chg="del mod">
          <ac:chgData name="Jerry Wei" userId="e2b07eb7-be99-46ad-a147-3f1c6b468418" providerId="ADAL" clId="{1628E4FB-0EC0-4DEC-A9C9-1871E9A5DB46}" dt="2023-02-09T00:06:29.518" v="1" actId="478"/>
          <ac:spMkLst>
            <pc:docMk/>
            <pc:sldMk cId="0" sldId="256"/>
            <ac:spMk id="63" creationId="{00000000-0000-0000-0000-000000000000}"/>
          </ac:spMkLst>
        </pc:spChg>
      </pc:sldChg>
      <pc:sldChg chg="del">
        <pc:chgData name="Jerry Wei" userId="e2b07eb7-be99-46ad-a147-3f1c6b468418" providerId="ADAL" clId="{1628E4FB-0EC0-4DEC-A9C9-1871E9A5DB46}" dt="2023-02-09T00:06:37.704" v="2" actId="47"/>
        <pc:sldMkLst>
          <pc:docMk/>
          <pc:sldMk cId="0" sldId="257"/>
        </pc:sldMkLst>
      </pc:sldChg>
      <pc:sldChg chg="modSp mod">
        <pc:chgData name="Jerry Wei" userId="e2b07eb7-be99-46ad-a147-3f1c6b468418" providerId="ADAL" clId="{1628E4FB-0EC0-4DEC-A9C9-1871E9A5DB46}" dt="2023-02-09T00:06:47.501" v="6" actId="20577"/>
        <pc:sldMkLst>
          <pc:docMk/>
          <pc:sldMk cId="0" sldId="258"/>
        </pc:sldMkLst>
        <pc:spChg chg="mod">
          <ac:chgData name="Jerry Wei" userId="e2b07eb7-be99-46ad-a147-3f1c6b468418" providerId="ADAL" clId="{1628E4FB-0EC0-4DEC-A9C9-1871E9A5DB46}" dt="2023-02-09T00:06:47.501" v="6" actId="20577"/>
          <ac:spMkLst>
            <pc:docMk/>
            <pc:sldMk cId="0" sldId="258"/>
            <ac:spMk id="75" creationId="{00000000-0000-0000-0000-000000000000}"/>
          </ac:spMkLst>
        </pc:spChg>
      </pc:sldChg>
      <pc:sldChg chg="del">
        <pc:chgData name="Jerry Wei" userId="e2b07eb7-be99-46ad-a147-3f1c6b468418" providerId="ADAL" clId="{1628E4FB-0EC0-4DEC-A9C9-1871E9A5DB46}" dt="2023-02-09T00:07:37.846" v="7" actId="47"/>
        <pc:sldMkLst>
          <pc:docMk/>
          <pc:sldMk cId="0" sldId="261"/>
        </pc:sldMkLst>
      </pc:sldChg>
      <pc:sldChg chg="modSp mod">
        <pc:chgData name="Jerry Wei" userId="e2b07eb7-be99-46ad-a147-3f1c6b468418" providerId="ADAL" clId="{1628E4FB-0EC0-4DEC-A9C9-1871E9A5DB46}" dt="2023-02-09T00:09:50.405" v="21" actId="20577"/>
        <pc:sldMkLst>
          <pc:docMk/>
          <pc:sldMk cId="0" sldId="270"/>
        </pc:sldMkLst>
        <pc:spChg chg="mod">
          <ac:chgData name="Jerry Wei" userId="e2b07eb7-be99-46ad-a147-3f1c6b468418" providerId="ADAL" clId="{1628E4FB-0EC0-4DEC-A9C9-1871E9A5DB46}" dt="2023-02-09T00:09:50.405" v="21" actId="20577"/>
          <ac:spMkLst>
            <pc:docMk/>
            <pc:sldMk cId="0" sldId="270"/>
            <ac:spMk id="160" creationId="{00000000-0000-0000-0000-000000000000}"/>
          </ac:spMkLst>
        </pc:spChg>
      </pc:sldChg>
      <pc:sldChg chg="del">
        <pc:chgData name="Jerry Wei" userId="e2b07eb7-be99-46ad-a147-3f1c6b468418" providerId="ADAL" clId="{1628E4FB-0EC0-4DEC-A9C9-1871E9A5DB46}" dt="2023-02-09T00:10:04.132" v="24" actId="47"/>
        <pc:sldMkLst>
          <pc:docMk/>
          <pc:sldMk cId="0" sldId="271"/>
        </pc:sldMkLst>
      </pc:sldChg>
      <pc:sldChg chg="new del">
        <pc:chgData name="Jerry Wei" userId="e2b07eb7-be99-46ad-a147-3f1c6b468418" providerId="ADAL" clId="{1628E4FB-0EC0-4DEC-A9C9-1871E9A5DB46}" dt="2023-02-09T00:09:56.522" v="23" actId="47"/>
        <pc:sldMkLst>
          <pc:docMk/>
          <pc:sldMk cId="1938154148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e6b863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5e6b863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e6b863e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e6b863e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e6b863e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e6b863e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e6b863e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5e6b863e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0fde6005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0fde6005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0fde60055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0fde60055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5e6b863e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5e6b863e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e6b863e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e6b863e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function used for logistic regression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is a probability classifier- have magical thing that learns coefficients, apply coefficients to the features to get a score and then feed the score to the sigmoid function to get a probability to make a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ce35b3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ce35b3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5e6b86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5e6b86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5e6b863e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5e6b863e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5e6b863e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5e6b863e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Section 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98427-6D1C-F1E4-72BD-B867D436E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Question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l="31240" t="20957" r="30781" b="34604"/>
          <a:stretch/>
        </p:blipFill>
        <p:spPr>
          <a:xfrm>
            <a:off x="1514025" y="1237350"/>
            <a:ext cx="5722476" cy="37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3297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530325" y="2617475"/>
            <a:ext cx="7193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Random forests are a parallel extension to basic classification (training 1000s of models independently)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AdaBoost is the sequential extension.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Here the next model depends on the performance of the previous models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Adaptively each new model corrects the mistakes of the previous ones.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 way of combining “Weak Learners”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600" y="153975"/>
            <a:ext cx="4348549" cy="228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3297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algorithm overview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850" y="1155725"/>
            <a:ext cx="4296085" cy="37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311700" y="1265975"/>
            <a:ext cx="40872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Source Code Pro"/>
                <a:ea typeface="Source Code Pro"/>
                <a:cs typeface="Source Code Pro"/>
                <a:sym typeface="Source Code Pro"/>
              </a:rPr>
              <a:t>Important concepts</a:t>
            </a:r>
            <a:endParaRPr sz="21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n" sz="1700" b="1">
                <a:latin typeface="Source Code Pro"/>
                <a:ea typeface="Source Code Pro"/>
                <a:cs typeface="Source Code Pro"/>
                <a:sym typeface="Source Code Pro"/>
              </a:rPr>
              <a:t>Example weights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(w</a:t>
            </a:r>
            <a:r>
              <a:rPr lang="en" sz="1700" baseline="-250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○"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Each example starts with weight=1 and gets updated each iteration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n" sz="1700" b="1">
                <a:latin typeface="Source Code Pro"/>
                <a:ea typeface="Source Code Pro"/>
                <a:cs typeface="Source Code Pro"/>
                <a:sym typeface="Source Code Pro"/>
              </a:rPr>
              <a:t>Model weights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(a</a:t>
            </a:r>
            <a:r>
              <a:rPr lang="en" sz="1700" baseline="-25000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○"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Each model gets a weight based on its performance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Final classifier is a weighted combination of all models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3297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continued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311700" y="1265975"/>
            <a:ext cx="71130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n" sz="2100" dirty="0">
                <a:latin typeface="Source Code Pro"/>
                <a:ea typeface="Source Code Pro"/>
                <a:cs typeface="Source Code Pro"/>
                <a:sym typeface="Source Code Pro"/>
              </a:rPr>
              <a:t>Usually we use decision stumps - decision trees with depth 1</a:t>
            </a:r>
            <a:endParaRPr sz="2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Source Code Pro"/>
              <a:buChar char="●"/>
            </a:pPr>
            <a:r>
              <a:rPr lang="en" sz="2100" dirty="0">
                <a:latin typeface="Source Code Pro"/>
                <a:ea typeface="Source Code Pro"/>
                <a:cs typeface="Source Code Pro"/>
                <a:sym typeface="Source Code Pro"/>
              </a:rPr>
              <a:t>We need “weak” learners, a classifier with relatively low accuracy</a:t>
            </a:r>
            <a:endParaRPr sz="2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Source Code Pro"/>
              <a:buChar char="●"/>
            </a:pPr>
            <a:r>
              <a:rPr lang="en" sz="2100" dirty="0">
                <a:latin typeface="Source Code Pro"/>
                <a:ea typeface="Source Code Pro"/>
                <a:cs typeface="Source Code Pro"/>
                <a:sym typeface="Source Code Pro"/>
              </a:rPr>
              <a:t>Compared to decision trees</a:t>
            </a:r>
            <a:endParaRPr sz="2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Source Code Pro"/>
              <a:buChar char="○"/>
            </a:pPr>
            <a:r>
              <a:rPr lang="en" sz="2100" dirty="0">
                <a:latin typeface="Source Code Pro"/>
                <a:ea typeface="Source Code Pro"/>
                <a:cs typeface="Source Code Pro"/>
                <a:sym typeface="Source Code Pro"/>
              </a:rPr>
              <a:t>Reduce overfitting</a:t>
            </a:r>
            <a:endParaRPr sz="2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Source Code Pro"/>
              <a:buChar char="○"/>
            </a:pPr>
            <a:r>
              <a:rPr lang="en" sz="2100" dirty="0">
                <a:latin typeface="Source Code Pro"/>
                <a:ea typeface="Source Code Pro"/>
                <a:cs typeface="Source Code Pro"/>
                <a:sym typeface="Source Code Pro"/>
              </a:rPr>
              <a:t>Increases validation accuracy</a:t>
            </a:r>
            <a:endParaRPr sz="2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Source Code Pro"/>
              <a:buChar char="●"/>
            </a:pPr>
            <a:r>
              <a:rPr lang="en" sz="2100" dirty="0">
                <a:latin typeface="Source Code Pro"/>
                <a:ea typeface="Source Code Pro"/>
                <a:cs typeface="Source Code Pro"/>
                <a:sym typeface="Source Code Pro"/>
              </a:rPr>
              <a:t>Number of iterations?</a:t>
            </a:r>
            <a:endParaRPr sz="2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Source Code Pro"/>
              <a:buChar char="○"/>
            </a:pPr>
            <a:r>
              <a:rPr lang="en" sz="2100" dirty="0">
                <a:latin typeface="Source Code Pro"/>
                <a:ea typeface="Source Code Pro"/>
                <a:cs typeface="Source Code Pro"/>
                <a:sym typeface="Source Code Pro"/>
              </a:rPr>
              <a:t>Use hyperparameter tuning</a:t>
            </a:r>
            <a:endParaRPr sz="21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Naive Bayes Recap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Decision Trees Recap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Random forests Recap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Adaboost Recap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Overview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75400" y="1488825"/>
            <a:ext cx="43746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Use Bayes Rule to “invert” the question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P(E|H) and P(H) are very easy to find from data, if using the </a:t>
            </a:r>
            <a:r>
              <a:rPr lang="en" sz="1600" b="1">
                <a:latin typeface="Source Code Pro"/>
                <a:ea typeface="Source Code Pro"/>
                <a:cs typeface="Source Code Pro"/>
                <a:sym typeface="Source Code Pro"/>
              </a:rPr>
              <a:t>Naive Bayes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assumption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P(H) is easy as well and we do not need P(E) because it is just normalization factor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400" y="1258400"/>
            <a:ext cx="3989201" cy="21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50100" y="4003175"/>
            <a:ext cx="804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b="1">
                <a:latin typeface="Source Code Pro"/>
                <a:ea typeface="Source Code Pro"/>
                <a:cs typeface="Source Code Pro"/>
                <a:sym typeface="Source Code Pro"/>
              </a:rPr>
              <a:t>Naive Bayes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assumption is that all features are independent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Very rarely true, but useful in practice.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Overview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75400" y="1488825"/>
            <a:ext cx="43746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Basically a series of nested questions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Usually used for categorical classification and probability estimation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Can also be used for numerical regression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0" name="Google Shape;90;p17" descr="R Decision Trees - The Best Tutorial on Tree Based Modeling in R ..."/>
          <p:cNvPicPr preferRelativeResize="0"/>
          <p:nvPr/>
        </p:nvPicPr>
        <p:blipFill rotWithShape="1">
          <a:blip r:embed="rId3">
            <a:alphaModFix/>
          </a:blip>
          <a:srcRect t="8483"/>
          <a:stretch/>
        </p:blipFill>
        <p:spPr>
          <a:xfrm>
            <a:off x="4850000" y="1167050"/>
            <a:ext cx="4140900" cy="30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636100" y="4396650"/>
            <a:ext cx="491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Source Code Pro"/>
                <a:ea typeface="Source Code Pro"/>
                <a:cs typeface="Source Code Pro"/>
                <a:sym typeface="Source Code Pro"/>
              </a:rPr>
              <a:t>Simple Classification tree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27725" y="1428450"/>
            <a:ext cx="4276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Not needed. Just FYI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Output at leaf can a scalar (Lower picture)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Or even a linear regression (Right picture)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325" y="2931925"/>
            <a:ext cx="5164900" cy="21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800" y="544200"/>
            <a:ext cx="4447375" cy="287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question types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67825" y="1599550"/>
            <a:ext cx="47817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What kind of questions do we put at the nodes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With categorical features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○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Split node for each possible value of category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○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E.g. </a:t>
            </a:r>
            <a:r>
              <a:rPr lang="en" sz="1600" b="1">
                <a:latin typeface="Source Code Pro"/>
                <a:ea typeface="Source Code Pro"/>
                <a:cs typeface="Source Code Pro"/>
                <a:sym typeface="Source Code Pro"/>
              </a:rPr>
              <a:t>Major -&gt;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CSE, STATS, BIO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Numerical feature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○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Pick a split value and compare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173" y="2386527"/>
            <a:ext cx="2997574" cy="26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summary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67825" y="1599550"/>
            <a:ext cx="5269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b="1">
                <a:solidFill>
                  <a:srgbClr val="00CE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Interpretable</a:t>
            </a:r>
            <a:r>
              <a:rPr lang="en" sz="1600">
                <a:solidFill>
                  <a:srgbClr val="00CE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(When not too deep)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b="1">
                <a:solidFill>
                  <a:srgbClr val="00CE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 bias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(When not too deep enough)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 variance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(When deep)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CE00"/>
              </a:buClr>
              <a:buSzPts val="1600"/>
              <a:buFont typeface="Source Code Pro"/>
              <a:buChar char="●"/>
            </a:pPr>
            <a:r>
              <a:rPr lang="en" sz="1600" b="1">
                <a:solidFill>
                  <a:srgbClr val="00CE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Easy to train</a:t>
            </a:r>
            <a:endParaRPr sz="1600" b="1">
              <a:solidFill>
                <a:srgbClr val="00CE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Prone to overfitting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(when too deep)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Conclusion: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○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Cannot satisfy all needs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Solution: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○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Random Forests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45925" y="3126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213850" y="1744975"/>
            <a:ext cx="4037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Bootstrapping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Randomly create many new datasets from original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Aggregation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Train a classifier on each new dataset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Majority voting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Bagging (</a:t>
            </a:r>
            <a:r>
              <a:rPr lang="en" sz="1800" b="1"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ootstrap </a:t>
            </a:r>
            <a:r>
              <a:rPr lang="en" sz="1800" b="1">
                <a:latin typeface="Source Code Pro"/>
                <a:ea typeface="Source Code Pro"/>
                <a:cs typeface="Source Code Pro"/>
                <a:sym typeface="Source Code Pro"/>
              </a:rPr>
              <a:t>Agg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regation)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700" y="975148"/>
            <a:ext cx="4644773" cy="261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3297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#2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213850" y="1744975"/>
            <a:ext cx="4276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When classifier is decision Tree we have </a:t>
            </a:r>
            <a:r>
              <a:rPr lang="en" sz="1800" b="1">
                <a:latin typeface="Source Code Pro"/>
                <a:ea typeface="Source Code Pro"/>
                <a:cs typeface="Source Code Pro"/>
                <a:sym typeface="Source Code Pro"/>
              </a:rPr>
              <a:t>RANDOM FOREST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Bagging is a technique to reduce variance at expense of computational time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Perfect combination with high-variance trees resulting in low variance, low bias classifiers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700" y="975148"/>
            <a:ext cx="4644773" cy="261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On-screen Show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Oswald</vt:lpstr>
      <vt:lpstr>Source Code Pro</vt:lpstr>
      <vt:lpstr>Arial</vt:lpstr>
      <vt:lpstr>Modern Writer</vt:lpstr>
      <vt:lpstr>Welcome to Section 5</vt:lpstr>
      <vt:lpstr>Agenda</vt:lpstr>
      <vt:lpstr>Naive Bayes Overview</vt:lpstr>
      <vt:lpstr>Decision Trees Overview</vt:lpstr>
      <vt:lpstr>Regression Trees</vt:lpstr>
      <vt:lpstr>Decision Trees question types</vt:lpstr>
      <vt:lpstr>Decision Trees summary</vt:lpstr>
      <vt:lpstr>Random Forest</vt:lpstr>
      <vt:lpstr>Random Forest #2</vt:lpstr>
      <vt:lpstr>Random Forest Question</vt:lpstr>
      <vt:lpstr>AdaBoost</vt:lpstr>
      <vt:lpstr>AdaBoost algorithm overview</vt:lpstr>
      <vt:lpstr>AdaBoost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Section 5</dc:title>
  <cp:lastModifiedBy>Jerry Wei</cp:lastModifiedBy>
  <cp:revision>1</cp:revision>
  <dcterms:modified xsi:type="dcterms:W3CDTF">2023-02-09T00:10:06Z</dcterms:modified>
</cp:coreProperties>
</file>