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1" r:id="rId3"/>
    <p:sldId id="262" r:id="rId4"/>
    <p:sldId id="263" r:id="rId5"/>
    <p:sldId id="264" r:id="rId6"/>
    <p:sldId id="265" r:id="rId7"/>
    <p:sldId id="266" r:id="rId8"/>
    <p:sldId id="267" r:id="rId9"/>
    <p:sldId id="269" r:id="rId10"/>
    <p:sldId id="270" r:id="rId11"/>
    <p:sldId id="271" r:id="rId12"/>
    <p:sldId id="272" r:id="rId13"/>
    <p:sldId id="273" r:id="rId14"/>
    <p:sldId id="274" r:id="rId15"/>
    <p:sldId id="259" r:id="rId16"/>
    <p:sldId id="260" r:id="rId17"/>
    <p:sldId id="275" r:id="rId18"/>
    <p:sldId id="276" r:id="rId19"/>
    <p:sldId id="277" r:id="rId20"/>
    <p:sldId id="278" r:id="rId21"/>
    <p:sldId id="279" r:id="rId22"/>
    <p:sldId id="28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Fllo5U1/i1Eic5V/tXJ7bKkWc+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D713F-DA36-4FCF-B355-3DFA95BA7F56}" v="14" dt="2023-02-15T22:22:07.646"/>
  </p1510:revLst>
</p1510:revInfo>
</file>

<file path=ppt/tableStyles.xml><?xml version="1.0" encoding="utf-8"?>
<a:tblStyleLst xmlns:a="http://schemas.openxmlformats.org/drawingml/2006/main" def="{F69B27AC-5E2C-4978-82B4-9880CB196E0E}">
  <a:tblStyle styleId="{F69B27AC-5E2C-4978-82B4-9880CB196E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Wei" userId="e2b07eb7-be99-46ad-a147-3f1c6b468418" providerId="ADAL" clId="{2CBD713F-DA36-4FCF-B355-3DFA95BA7F56}"/>
    <pc:docChg chg="custSel addSld delSld modSld delMainMaster">
      <pc:chgData name="Jerry Wei" userId="e2b07eb7-be99-46ad-a147-3f1c6b468418" providerId="ADAL" clId="{2CBD713F-DA36-4FCF-B355-3DFA95BA7F56}" dt="2023-02-15T22:22:07.630" v="51"/>
      <pc:docMkLst>
        <pc:docMk/>
      </pc:docMkLst>
      <pc:sldChg chg="delSp modSp mod">
        <pc:chgData name="Jerry Wei" userId="e2b07eb7-be99-46ad-a147-3f1c6b468418" providerId="ADAL" clId="{2CBD713F-DA36-4FCF-B355-3DFA95BA7F56}" dt="2023-02-15T22:19:07.480" v="37" actId="1076"/>
        <pc:sldMkLst>
          <pc:docMk/>
          <pc:sldMk cId="0" sldId="256"/>
        </pc:sldMkLst>
        <pc:spChg chg="mod">
          <ac:chgData name="Jerry Wei" userId="e2b07eb7-be99-46ad-a147-3f1c6b468418" providerId="ADAL" clId="{2CBD713F-DA36-4FCF-B355-3DFA95BA7F56}" dt="2023-02-15T22:18:54.354" v="19" actId="20577"/>
          <ac:spMkLst>
            <pc:docMk/>
            <pc:sldMk cId="0" sldId="256"/>
            <ac:spMk id="127" creationId="{00000000-0000-0000-0000-000000000000}"/>
          </ac:spMkLst>
        </pc:spChg>
        <pc:spChg chg="mod">
          <ac:chgData name="Jerry Wei" userId="e2b07eb7-be99-46ad-a147-3f1c6b468418" providerId="ADAL" clId="{2CBD713F-DA36-4FCF-B355-3DFA95BA7F56}" dt="2023-02-15T22:19:07.480" v="37" actId="1076"/>
          <ac:spMkLst>
            <pc:docMk/>
            <pc:sldMk cId="0" sldId="256"/>
            <ac:spMk id="128" creationId="{00000000-0000-0000-0000-000000000000}"/>
          </ac:spMkLst>
        </pc:spChg>
        <pc:spChg chg="del mod">
          <ac:chgData name="Jerry Wei" userId="e2b07eb7-be99-46ad-a147-3f1c6b468418" providerId="ADAL" clId="{2CBD713F-DA36-4FCF-B355-3DFA95BA7F56}" dt="2023-02-15T22:19:00.635" v="21" actId="478"/>
          <ac:spMkLst>
            <pc:docMk/>
            <pc:sldMk cId="0" sldId="256"/>
            <ac:spMk id="129" creationId="{00000000-0000-0000-0000-000000000000}"/>
          </ac:spMkLst>
        </pc:spChg>
      </pc:sldChg>
      <pc:sldChg chg="del">
        <pc:chgData name="Jerry Wei" userId="e2b07eb7-be99-46ad-a147-3f1c6b468418" providerId="ADAL" clId="{2CBD713F-DA36-4FCF-B355-3DFA95BA7F56}" dt="2023-02-15T21:46:36.322" v="3" actId="47"/>
        <pc:sldMkLst>
          <pc:docMk/>
          <pc:sldMk cId="0" sldId="257"/>
        </pc:sldMkLst>
      </pc:sldChg>
      <pc:sldChg chg="del">
        <pc:chgData name="Jerry Wei" userId="e2b07eb7-be99-46ad-a147-3f1c6b468418" providerId="ADAL" clId="{2CBD713F-DA36-4FCF-B355-3DFA95BA7F56}" dt="2023-02-15T21:46:44.556" v="4" actId="47"/>
        <pc:sldMkLst>
          <pc:docMk/>
          <pc:sldMk cId="0" sldId="258"/>
        </pc:sldMkLst>
      </pc:sldChg>
      <pc:sldChg chg="add del setBg">
        <pc:chgData name="Jerry Wei" userId="e2b07eb7-be99-46ad-a147-3f1c6b468418" providerId="ADAL" clId="{2CBD713F-DA36-4FCF-B355-3DFA95BA7F56}" dt="2023-02-15T22:21:49.285" v="45"/>
        <pc:sldMkLst>
          <pc:docMk/>
          <pc:sldMk cId="0" sldId="259"/>
        </pc:sldMkLst>
      </pc:sldChg>
      <pc:sldChg chg="add del setBg">
        <pc:chgData name="Jerry Wei" userId="e2b07eb7-be99-46ad-a147-3f1c6b468418" providerId="ADAL" clId="{2CBD713F-DA36-4FCF-B355-3DFA95BA7F56}" dt="2023-02-15T22:21:45.409" v="44"/>
        <pc:sldMkLst>
          <pc:docMk/>
          <pc:sldMk cId="0" sldId="260"/>
        </pc:sldMkLst>
      </pc:sldChg>
      <pc:sldChg chg="del">
        <pc:chgData name="Jerry Wei" userId="e2b07eb7-be99-46ad-a147-3f1c6b468418" providerId="ADAL" clId="{2CBD713F-DA36-4FCF-B355-3DFA95BA7F56}" dt="2023-02-15T21:44:09.419" v="2" actId="47"/>
        <pc:sldMkLst>
          <pc:docMk/>
          <pc:sldMk cId="0" sldId="268"/>
        </pc:sldMkLst>
      </pc:sldChg>
      <pc:sldChg chg="setBg">
        <pc:chgData name="Jerry Wei" userId="e2b07eb7-be99-46ad-a147-3f1c6b468418" providerId="ADAL" clId="{2CBD713F-DA36-4FCF-B355-3DFA95BA7F56}" dt="2023-02-15T22:21:36.893" v="43"/>
        <pc:sldMkLst>
          <pc:docMk/>
          <pc:sldMk cId="0" sldId="274"/>
        </pc:sldMkLst>
      </pc:sldChg>
      <pc:sldChg chg="add del setBg">
        <pc:chgData name="Jerry Wei" userId="e2b07eb7-be99-46ad-a147-3f1c6b468418" providerId="ADAL" clId="{2CBD713F-DA36-4FCF-B355-3DFA95BA7F56}" dt="2023-02-15T22:21:53.786" v="46"/>
        <pc:sldMkLst>
          <pc:docMk/>
          <pc:sldMk cId="0" sldId="275"/>
        </pc:sldMkLst>
      </pc:sldChg>
      <pc:sldChg chg="add del setBg">
        <pc:chgData name="Jerry Wei" userId="e2b07eb7-be99-46ad-a147-3f1c6b468418" providerId="ADAL" clId="{2CBD713F-DA36-4FCF-B355-3DFA95BA7F56}" dt="2023-02-15T22:21:56.348" v="47"/>
        <pc:sldMkLst>
          <pc:docMk/>
          <pc:sldMk cId="0" sldId="276"/>
        </pc:sldMkLst>
      </pc:sldChg>
      <pc:sldChg chg="add setBg">
        <pc:chgData name="Jerry Wei" userId="e2b07eb7-be99-46ad-a147-3f1c6b468418" providerId="ADAL" clId="{2CBD713F-DA36-4FCF-B355-3DFA95BA7F56}" dt="2023-02-15T22:21:59.395" v="48"/>
        <pc:sldMkLst>
          <pc:docMk/>
          <pc:sldMk cId="0" sldId="277"/>
        </pc:sldMkLst>
      </pc:sldChg>
      <pc:sldChg chg="add setBg">
        <pc:chgData name="Jerry Wei" userId="e2b07eb7-be99-46ad-a147-3f1c6b468418" providerId="ADAL" clId="{2CBD713F-DA36-4FCF-B355-3DFA95BA7F56}" dt="2023-02-15T22:22:01.880" v="49"/>
        <pc:sldMkLst>
          <pc:docMk/>
          <pc:sldMk cId="0" sldId="278"/>
        </pc:sldMkLst>
      </pc:sldChg>
      <pc:sldChg chg="add setBg">
        <pc:chgData name="Jerry Wei" userId="e2b07eb7-be99-46ad-a147-3f1c6b468418" providerId="ADAL" clId="{2CBD713F-DA36-4FCF-B355-3DFA95BA7F56}" dt="2023-02-15T22:22:04.880" v="50"/>
        <pc:sldMkLst>
          <pc:docMk/>
          <pc:sldMk cId="0" sldId="279"/>
        </pc:sldMkLst>
      </pc:sldChg>
      <pc:sldChg chg="add setBg">
        <pc:chgData name="Jerry Wei" userId="e2b07eb7-be99-46ad-a147-3f1c6b468418" providerId="ADAL" clId="{2CBD713F-DA36-4FCF-B355-3DFA95BA7F56}" dt="2023-02-15T22:22:07.630" v="51"/>
        <pc:sldMkLst>
          <pc:docMk/>
          <pc:sldMk cId="0" sldId="280"/>
        </pc:sldMkLst>
      </pc:sldChg>
      <pc:sldMasterChg chg="del delSldLayout">
        <pc:chgData name="Jerry Wei" userId="e2b07eb7-be99-46ad-a147-3f1c6b468418" providerId="ADAL" clId="{2CBD713F-DA36-4FCF-B355-3DFA95BA7F56}" dt="2023-02-15T21:44:04.481" v="1" actId="47"/>
        <pc:sldMasterMkLst>
          <pc:docMk/>
          <pc:sldMasterMk cId="0" sldId="2147483659"/>
        </pc:sldMasterMkLst>
        <pc:sldLayoutChg chg="del">
          <pc:chgData name="Jerry Wei" userId="e2b07eb7-be99-46ad-a147-3f1c6b468418" providerId="ADAL" clId="{2CBD713F-DA36-4FCF-B355-3DFA95BA7F56}" dt="2023-02-15T21:44:04.481" v="1" actId="47"/>
          <pc:sldLayoutMkLst>
            <pc:docMk/>
            <pc:sldMasterMk cId="0" sldId="2147483659"/>
            <pc:sldLayoutMk cId="0" sldId="2147483660"/>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1"/>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2"/>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3"/>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4"/>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5"/>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6"/>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7"/>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8"/>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69"/>
          </pc:sldLayoutMkLst>
        </pc:sldLayoutChg>
        <pc:sldLayoutChg chg="del">
          <pc:chgData name="Jerry Wei" userId="e2b07eb7-be99-46ad-a147-3f1c6b468418" providerId="ADAL" clId="{2CBD713F-DA36-4FCF-B355-3DFA95BA7F56}" dt="2023-02-15T21:44:04.481" v="1" actId="47"/>
          <pc:sldLayoutMkLst>
            <pc:docMk/>
            <pc:sldMasterMk cId="0" sldId="2147483659"/>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very similar to one near neighbor but now you are looking at a range of k values for a specific point and average the results for your plot</a:t>
            </a:r>
            <a:endParaRPr/>
          </a:p>
          <a:p>
            <a:pPr marL="0" lvl="0" indent="0" algn="l" rtl="0">
              <a:lnSpc>
                <a:spcPct val="100000"/>
              </a:lnSpc>
              <a:spcBef>
                <a:spcPts val="0"/>
              </a:spcBef>
              <a:spcAft>
                <a:spcPts val="0"/>
              </a:spcAft>
              <a:buSzPts val="1100"/>
              <a:buNone/>
            </a:pPr>
            <a:r>
              <a:rPr lang="en-US"/>
              <a:t>advantages and disadvantages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then we have weighted k nearest neighbors so the neighbors closer to your points will be weighted more and to do this weight you’ll use something called a kernel and then you’ll average those points out and the main things that you need to know about kernels is that they are parameterized and use this parameter called lambda that is a bandwidth so if you have a big lambda you are giving weights to more points but if you have a small lambda you are giving weights to less points</a:t>
            </a:r>
            <a:endParaRPr/>
          </a:p>
          <a:p>
            <a:pPr marL="0" lvl="0" indent="0" algn="l" rtl="0">
              <a:lnSpc>
                <a:spcPct val="100000"/>
              </a:lnSpc>
              <a:spcBef>
                <a:spcPts val="0"/>
              </a:spcBef>
              <a:spcAft>
                <a:spcPts val="0"/>
              </a:spcAft>
              <a:buSzPts val="1100"/>
              <a:buNone/>
            </a:pPr>
            <a:r>
              <a:rPr lang="en-US"/>
              <a:t>additionally the only kernel you need to keep in mind for this class is the uniform/boxcar kernel which essentially gives the same weights to all your points within lambda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so one thing you know about nearest neighbors is that it takes a while to run, so in order to speed up the process we will try to find a nearest neighbor that is close enough - and this is just kind of a tradeoff that maybe you wanna do bc of certain things you value in your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and so to this we’ll use this thing called Locality Snesitive Hashing where we break our data into bins based on how close our points are to eachother and we choose the bin that our point land in and do a nearest neighbor search within that bin</a:t>
            </a:r>
            <a:endParaRPr/>
          </a:p>
          <a:p>
            <a:pPr marL="0" lvl="0" indent="0" algn="l" rtl="0">
              <a:lnSpc>
                <a:spcPct val="100000"/>
              </a:lnSpc>
              <a:spcBef>
                <a:spcPts val="0"/>
              </a:spcBef>
              <a:spcAft>
                <a:spcPts val="0"/>
              </a:spcAft>
              <a:buSzPts val="1100"/>
              <a:buNone/>
            </a:pPr>
            <a:r>
              <a:rPr lang="en-US"/>
              <a:t>there are a couple of tradeoffs to thing about though such as having more bin might be a faster search but maybe you won’t get the closest value but have less bins maybe more costly but you will find a pretty good nearest neighbor so it’s just a spectrum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and then some quick notes on binning, so using a random line works pretty well, if you have a lot of bins your bins will most likely only differ by one and also based on how much time and space you have you might even search multiple bins in order to be more accurate so again this just goes along with different tradeoffs you might think about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what we really talked about in class was document retrieval - ways to gather information from a document and test similarity, etc.</a:t>
            </a:r>
            <a:endParaRPr/>
          </a:p>
          <a:p>
            <a:pPr marL="0" lvl="0" indent="0" algn="l" rtl="0">
              <a:lnSpc>
                <a:spcPct val="100000"/>
              </a:lnSpc>
              <a:spcBef>
                <a:spcPts val="0"/>
              </a:spcBef>
              <a:spcAft>
                <a:spcPts val="0"/>
              </a:spcAft>
              <a:buSzPts val="1100"/>
              <a:buNone/>
            </a:pPr>
            <a:r>
              <a:rPr lang="en-US"/>
              <a:t>so we talked about this notion of embeddings and how to represent documents in two different ways</a:t>
            </a:r>
            <a:endParaRPr/>
          </a:p>
          <a:p>
            <a:pPr marL="0" lvl="0" indent="0" algn="l" rtl="0">
              <a:lnSpc>
                <a:spcPct val="100000"/>
              </a:lnSpc>
              <a:spcBef>
                <a:spcPts val="0"/>
              </a:spcBef>
              <a:spcAft>
                <a:spcPts val="0"/>
              </a:spcAft>
              <a:buSzPts val="1100"/>
              <a:buNone/>
            </a:pPr>
            <a:r>
              <a:rPr lang="en-US"/>
              <a:t>first way- BoW</a:t>
            </a:r>
            <a:endParaRPr/>
          </a:p>
          <a:p>
            <a:pPr marL="0" lvl="0" indent="0" algn="l" rtl="0">
              <a:lnSpc>
                <a:spcPct val="100000"/>
              </a:lnSpc>
              <a:spcBef>
                <a:spcPts val="0"/>
              </a:spcBef>
              <a:spcAft>
                <a:spcPts val="0"/>
              </a:spcAft>
              <a:buSzPts val="1100"/>
              <a:buNone/>
            </a:pPr>
            <a:r>
              <a:rPr lang="en-US"/>
              <a:t>idea: find every word in a clustering of sentences or in a document and then indicate how many times that word appears in that document or sentence</a:t>
            </a:r>
            <a:endParaRPr/>
          </a:p>
          <a:p>
            <a:pPr marL="0" lvl="0" indent="0" algn="l" rtl="0">
              <a:lnSpc>
                <a:spcPct val="100000"/>
              </a:lnSpc>
              <a:spcBef>
                <a:spcPts val="0"/>
              </a:spcBef>
              <a:spcAft>
                <a:spcPts val="0"/>
              </a:spcAft>
              <a:buSzPts val="1100"/>
              <a:buNone/>
            </a:pPr>
            <a:r>
              <a:rPr lang="en-US"/>
              <a:t>pros and cons: pretty intuitive and easy way to categorie our words however often times common words like the or and dominate our word counts and most of the time we find that uncommon words can probably better define our document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and so this leads us to discuss another way of categorizing a document known as tf-idf</a:t>
            </a:r>
            <a:endParaRPr/>
          </a:p>
          <a:p>
            <a:pPr marL="0" lvl="0" indent="0" algn="l" rtl="0">
              <a:lnSpc>
                <a:spcPct val="100000"/>
              </a:lnSpc>
              <a:spcBef>
                <a:spcPts val="0"/>
              </a:spcBef>
              <a:spcAft>
                <a:spcPts val="0"/>
              </a:spcAft>
              <a:buSzPts val="1100"/>
              <a:buNone/>
            </a:pPr>
            <a:r>
              <a:rPr lang="en-US"/>
              <a:t>and this basically multiplies how common a word is in a single document with the inverse document frequency which how common a word is across the collection of documents</a:t>
            </a:r>
            <a:endParaRPr/>
          </a:p>
          <a:p>
            <a:pPr marL="0" lvl="0" indent="0" algn="l" rtl="0">
              <a:lnSpc>
                <a:spcPct val="100000"/>
              </a:lnSpc>
              <a:spcBef>
                <a:spcPts val="0"/>
              </a:spcBef>
              <a:spcAft>
                <a:spcPts val="0"/>
              </a:spcAft>
              <a:buSzPts val="1100"/>
              <a:buNone/>
            </a:pPr>
            <a:r>
              <a:rPr lang="en-US"/>
              <a:t>and so you can see we calculate these by getting the word count and also taking the log of #docs / 1 + #words using the doc</a:t>
            </a:r>
            <a:endParaRPr/>
          </a:p>
          <a:p>
            <a:pPr marL="0" lvl="0" indent="0" algn="l" rtl="0">
              <a:lnSpc>
                <a:spcPct val="100000"/>
              </a:lnSpc>
              <a:spcBef>
                <a:spcPts val="0"/>
              </a:spcBef>
              <a:spcAft>
                <a:spcPts val="0"/>
              </a:spcAft>
              <a:buSzPts val="1100"/>
              <a:buNone/>
            </a:pPr>
            <a:r>
              <a:rPr lang="en-US"/>
              <a:t>this method is used to emphasize important words and its a pretty common technique and if you’ve taken 163 or 373 you’ve probably implemented a word search thing using this method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so now we are going to talk about distance and the main motivation behind this is comparing different documents together and how to determine if two documents are close or not</a:t>
            </a:r>
            <a:endParaRPr/>
          </a:p>
          <a:p>
            <a:pPr marL="0" lvl="0" indent="0" algn="l" rtl="0">
              <a:lnSpc>
                <a:spcPct val="100000"/>
              </a:lnSpc>
              <a:spcBef>
                <a:spcPts val="0"/>
              </a:spcBef>
              <a:spcAft>
                <a:spcPts val="0"/>
              </a:spcAft>
              <a:buSzPts val="1100"/>
              <a:buNone/>
            </a:pPr>
            <a:r>
              <a:rPr lang="en-US"/>
              <a:t>so the first two ways we talk about are euclidean and manhattan, these are fairly simple </a:t>
            </a:r>
            <a:endParaRPr/>
          </a:p>
          <a:p>
            <a:pPr marL="0" lvl="0" indent="0" algn="l" rtl="0">
              <a:lnSpc>
                <a:spcPct val="100000"/>
              </a:lnSpc>
              <a:spcBef>
                <a:spcPts val="0"/>
              </a:spcBef>
              <a:spcAft>
                <a:spcPts val="0"/>
              </a:spcAft>
              <a:buSzPts val="1100"/>
              <a:buNone/>
            </a:pPr>
            <a:r>
              <a:rPr lang="en-US"/>
              <a:t>so the euclidean distance is subtracting two points from each other squaring it and summing it up then taking the sqr root of that and it gives you like the hypotunuse</a:t>
            </a:r>
            <a:endParaRPr/>
          </a:p>
          <a:p>
            <a:pPr marL="0" lvl="0" indent="0" algn="l" rtl="0">
              <a:lnSpc>
                <a:spcPct val="100000"/>
              </a:lnSpc>
              <a:spcBef>
                <a:spcPts val="0"/>
              </a:spcBef>
              <a:spcAft>
                <a:spcPts val="0"/>
              </a:spcAft>
              <a:buSzPts val="1100"/>
              <a:buNone/>
            </a:pPr>
            <a:r>
              <a:rPr lang="en-US"/>
              <a:t>and the manhattan distance is finding orthogonal paths- perpendicular paths to find the distance between two points so to do this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additionally we have weighted distance and this is basically very similar to euclidean distance but your values, or words in our case have specific weights which indicate how important that word is and so the way i guess we talked about finding that weight would just be doing 1/max-min -- however one thing to note is that there are actually many ways to find a weight besides this method this is just kind of what we talked about- and so one thing that’s cool about this is that is you don’t have to normalize before you calculate distance bc you are essentially normalizing your points as you go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so the next comparison method we talked about is similarity, so unlike</a:t>
            </a:r>
            <a:endParaRPr/>
          </a:p>
          <a:p>
            <a:pPr marL="0" lvl="0" indent="0" algn="l" rtl="0">
              <a:lnSpc>
                <a:spcPct val="100000"/>
              </a:lnSpc>
              <a:spcBef>
                <a:spcPts val="0"/>
              </a:spcBef>
              <a:spcAft>
                <a:spcPts val="0"/>
              </a:spcAft>
              <a:buSzPts val="1100"/>
              <a:buNone/>
            </a:pPr>
            <a:r>
              <a:rPr lang="en-US"/>
              <a:t>distance similarity is great for recommendations since it is just finding the amount of words similar among two different documents</a:t>
            </a:r>
            <a:endParaRPr/>
          </a:p>
          <a:p>
            <a:pPr marL="0" lvl="0" indent="0" algn="l" rtl="0">
              <a:lnSpc>
                <a:spcPct val="100000"/>
              </a:lnSpc>
              <a:spcBef>
                <a:spcPts val="0"/>
              </a:spcBef>
              <a:spcAft>
                <a:spcPts val="0"/>
              </a:spcAft>
              <a:buSzPts val="1100"/>
              <a:buNone/>
            </a:pPr>
            <a:r>
              <a:rPr lang="en-US"/>
              <a:t>and so this is pretty good when comparing two pairs of documents that have the same length but if we compare two documents that is way smaller than another two documents we are looking at we might want something to account for that difference so it’s not like we are comparing apples to oranges in a sense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so that kind of leads us to cosine similarity which in a way normalizes our findings in a way</a:t>
            </a:r>
            <a:endParaRPr/>
          </a:p>
          <a:p>
            <a:pPr marL="0" lvl="0" indent="0" algn="l" rtl="0">
              <a:lnSpc>
                <a:spcPct val="100000"/>
              </a:lnSpc>
              <a:spcBef>
                <a:spcPts val="0"/>
              </a:spcBef>
              <a:spcAft>
                <a:spcPts val="0"/>
              </a:spcAft>
              <a:buSzPts val="1100"/>
              <a:buNone/>
            </a:pPr>
            <a:r>
              <a:rPr lang="en-US"/>
              <a:t>so when comparing two documents, you use this similarity formula to find the angle between these two documents so the closer the angle the more similar two documents are so then if you compare like pairs of documents against each other, it’ll actually be comparable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and so now to briefly touch on normalizing, this is desired when we are comparing pairs of documents against each other, not when we are comparing two documents against each other, i hope that made sense- so like you can see we don’t want to normalize when comparing a long document and a short tweet because it would make our documents appear more similar even though they might not be super similar we want to do it because when we are comparing pairs of documents against each other it allows those pairs to be comparable-- and often times instead of normalizing you can set a max word count as a compromise like tweets for example have max word counts and that can make it so that all those documents are easily able to be compared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ok now we’ll talk about nearest neighbor and to remember the context we talk about this in so if we have a bunch documents, say we want to find the most similar document to it, we could try to find it’s nearest neighbor, like you can think of book recommendations or something as a real world application to this-- and so what we’ve covered so far is we had documents, we created an embedding such as BOW or TFIDF and then used distance or similarity metrics to determine the closeness of our documents-- now what we need to do is actually find which document is the closest and so that’s where nearest neighbor comes into play</a:t>
            </a:r>
            <a:endParaRPr/>
          </a:p>
          <a:p>
            <a:pPr marL="0" lvl="0" indent="0" algn="l" rtl="0">
              <a:lnSpc>
                <a:spcPct val="100000"/>
              </a:lnSpc>
              <a:spcBef>
                <a:spcPts val="0"/>
              </a:spcBef>
              <a:spcAft>
                <a:spcPts val="0"/>
              </a:spcAft>
              <a:buSzPts val="1100"/>
              <a:buNone/>
            </a:pPr>
            <a:r>
              <a:rPr lang="en-US"/>
              <a:t>and so the first variation of nearest neighbor we looked at is just finding one nearest neighbor, so for the thing we are trying to predict we would find that point that is closest to it and say for all things that are in this category we will predict this point- there are some weaknesses to that like if you don’t have muc data it won’t be as helpful, there’s a potential of overfitting, as well as taking a while to compute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ata-science-sequencing.github.io/Win2018/lectures/lecture1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26"/>
        <p:cNvGrpSpPr/>
        <p:nvPr/>
      </p:nvGrpSpPr>
      <p:grpSpPr>
        <a:xfrm>
          <a:off x="0" y="0"/>
          <a:ext cx="0" cy="0"/>
          <a:chOff x="0" y="0"/>
          <a:chExt cx="0" cy="0"/>
        </a:xfrm>
      </p:grpSpPr>
      <p:sp>
        <p:nvSpPr>
          <p:cNvPr id="127" name="Google Shape;127;p1"/>
          <p:cNvSpPr txBox="1">
            <a:spLocks noGrp="1"/>
          </p:cNvSpPr>
          <p:nvPr>
            <p:ph type="ctrTitle"/>
          </p:nvPr>
        </p:nvSpPr>
        <p:spPr>
          <a:xfrm>
            <a:off x="4572005" y="960875"/>
            <a:ext cx="45615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dirty="0">
                <a:solidFill>
                  <a:srgbClr val="7030A0"/>
                </a:solidFill>
              </a:rPr>
              <a:t>Section 6</a:t>
            </a:r>
            <a:endParaRPr dirty="0">
              <a:solidFill>
                <a:srgbClr val="7030A0"/>
              </a:solidFill>
            </a:endParaRPr>
          </a:p>
        </p:txBody>
      </p:sp>
      <p:sp>
        <p:nvSpPr>
          <p:cNvPr id="128" name="Google Shape;128;p1"/>
          <p:cNvSpPr txBox="1">
            <a:spLocks noGrp="1"/>
          </p:cNvSpPr>
          <p:nvPr>
            <p:ph type="subTitle" idx="1"/>
          </p:nvPr>
        </p:nvSpPr>
        <p:spPr>
          <a:xfrm>
            <a:off x="4697825" y="3084875"/>
            <a:ext cx="4561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dirty="0"/>
              <a:t>Documents and Clustering</a:t>
            </a:r>
            <a:endParaRPr dirty="0"/>
          </a:p>
        </p:txBody>
      </p:sp>
      <p:pic>
        <p:nvPicPr>
          <p:cNvPr id="130" name="Google Shape;130;p1" descr="A picture containing text&#10;&#10;Description automatically generated"/>
          <p:cNvPicPr preferRelativeResize="0"/>
          <p:nvPr/>
        </p:nvPicPr>
        <p:blipFill rotWithShape="1">
          <a:blip r:embed="rId3">
            <a:alphaModFix/>
          </a:blip>
          <a:srcRect/>
          <a:stretch/>
        </p:blipFill>
        <p:spPr>
          <a:xfrm>
            <a:off x="308794" y="1066800"/>
            <a:ext cx="4514850" cy="300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50"/>
        <p:cNvGrpSpPr/>
        <p:nvPr/>
      </p:nvGrpSpPr>
      <p:grpSpPr>
        <a:xfrm>
          <a:off x="0" y="0"/>
          <a:ext cx="0" cy="0"/>
          <a:chOff x="0" y="0"/>
          <a:chExt cx="0" cy="0"/>
        </a:xfrm>
      </p:grpSpPr>
      <p:sp>
        <p:nvSpPr>
          <p:cNvPr id="251" name="Google Shape;2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K Nearest Neighbor</a:t>
            </a:r>
            <a:endParaRPr b="1">
              <a:solidFill>
                <a:srgbClr val="7030A0"/>
              </a:solidFill>
            </a:endParaRPr>
          </a:p>
        </p:txBody>
      </p:sp>
      <p:sp>
        <p:nvSpPr>
          <p:cNvPr id="252" name="Google Shape;252;p15"/>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Look at more than one neighbor, average result</a:t>
            </a:r>
            <a:endParaRPr/>
          </a:p>
          <a:p>
            <a:pPr marL="457200" lvl="0" indent="-342900" algn="l" rtl="0">
              <a:lnSpc>
                <a:spcPct val="115000"/>
              </a:lnSpc>
              <a:spcBef>
                <a:spcPts val="0"/>
              </a:spcBef>
              <a:spcAft>
                <a:spcPts val="0"/>
              </a:spcAft>
              <a:buSzPts val="1800"/>
              <a:buChar char="●"/>
            </a:pPr>
            <a:r>
              <a:rPr lang="en-US"/>
              <a:t>Advantages:</a:t>
            </a:r>
            <a:endParaRPr/>
          </a:p>
          <a:p>
            <a:pPr marL="914400" lvl="1" indent="-317500" algn="l" rtl="0">
              <a:lnSpc>
                <a:spcPct val="115000"/>
              </a:lnSpc>
              <a:spcBef>
                <a:spcPts val="0"/>
              </a:spcBef>
              <a:spcAft>
                <a:spcPts val="0"/>
              </a:spcAft>
              <a:buSzPts val="1400"/>
              <a:buChar char="○"/>
            </a:pPr>
            <a:r>
              <a:rPr lang="en-US"/>
              <a:t>More neighbors make the function better behaved</a:t>
            </a:r>
            <a:endParaRPr/>
          </a:p>
          <a:p>
            <a:pPr marL="457200" lvl="0" indent="-342900" algn="l" rtl="0">
              <a:lnSpc>
                <a:spcPct val="115000"/>
              </a:lnSpc>
              <a:spcBef>
                <a:spcPts val="0"/>
              </a:spcBef>
              <a:spcAft>
                <a:spcPts val="0"/>
              </a:spcAft>
              <a:buSzPts val="1800"/>
              <a:buChar char="●"/>
            </a:pPr>
            <a:r>
              <a:rPr lang="en-US"/>
              <a:t>Weaknesses:</a:t>
            </a:r>
            <a:endParaRPr/>
          </a:p>
          <a:p>
            <a:pPr marL="914400" lvl="1" indent="-317500" algn="l" rtl="0">
              <a:lnSpc>
                <a:spcPct val="115000"/>
              </a:lnSpc>
              <a:spcBef>
                <a:spcPts val="0"/>
              </a:spcBef>
              <a:spcAft>
                <a:spcPts val="0"/>
              </a:spcAft>
              <a:buSzPts val="1400"/>
              <a:buChar char="○"/>
            </a:pPr>
            <a:r>
              <a:rPr lang="en-US"/>
              <a:t>Still includes discontinuities (discrete decision to include/exclude)</a:t>
            </a:r>
            <a:endParaRPr/>
          </a:p>
          <a:p>
            <a:pPr marL="914400" lvl="1" indent="-317500" algn="l" rtl="0">
              <a:lnSpc>
                <a:spcPct val="115000"/>
              </a:lnSpc>
              <a:spcBef>
                <a:spcPts val="0"/>
              </a:spcBef>
              <a:spcAft>
                <a:spcPts val="0"/>
              </a:spcAft>
              <a:buSzPts val="1400"/>
              <a:buChar char="○"/>
            </a:pPr>
            <a:r>
              <a:rPr lang="en-US"/>
              <a:t>Choose k carefully</a:t>
            </a:r>
            <a:endParaRPr/>
          </a:p>
        </p:txBody>
      </p:sp>
      <p:pic>
        <p:nvPicPr>
          <p:cNvPr id="253" name="Google Shape;253;p15"/>
          <p:cNvPicPr preferRelativeResize="0"/>
          <p:nvPr/>
        </p:nvPicPr>
        <p:blipFill rotWithShape="1">
          <a:blip r:embed="rId3">
            <a:alphaModFix/>
          </a:blip>
          <a:srcRect/>
          <a:stretch/>
        </p:blipFill>
        <p:spPr>
          <a:xfrm>
            <a:off x="5649722" y="184150"/>
            <a:ext cx="2911707" cy="2387600"/>
          </a:xfrm>
          <a:prstGeom prst="rect">
            <a:avLst/>
          </a:prstGeom>
          <a:noFill/>
          <a:ln>
            <a:noFill/>
          </a:ln>
        </p:spPr>
      </p:pic>
      <p:pic>
        <p:nvPicPr>
          <p:cNvPr id="254" name="Google Shape;254;p15"/>
          <p:cNvPicPr preferRelativeResize="0"/>
          <p:nvPr/>
        </p:nvPicPr>
        <p:blipFill rotWithShape="1">
          <a:blip r:embed="rId4">
            <a:alphaModFix/>
          </a:blip>
          <a:srcRect/>
          <a:stretch/>
        </p:blipFill>
        <p:spPr>
          <a:xfrm>
            <a:off x="5649723" y="2664023"/>
            <a:ext cx="2911707" cy="23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Weighted K Nearest Neighbor</a:t>
            </a:r>
            <a:endParaRPr b="1">
              <a:solidFill>
                <a:srgbClr val="7030A0"/>
              </a:solidFill>
            </a:endParaRPr>
          </a:p>
        </p:txBody>
      </p:sp>
      <p:sp>
        <p:nvSpPr>
          <p:cNvPr id="260" name="Google Shape;260;p16"/>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ct val="108108"/>
              <a:buChar char="●"/>
            </a:pPr>
            <a:r>
              <a:rPr lang="en-US"/>
              <a:t>Weigh the closer neighbors more (they are more similar)</a:t>
            </a:r>
            <a:endParaRPr/>
          </a:p>
          <a:p>
            <a:pPr marL="457200" lvl="0" indent="-342900" algn="l" rtl="0">
              <a:lnSpc>
                <a:spcPct val="115000"/>
              </a:lnSpc>
              <a:spcBef>
                <a:spcPts val="0"/>
              </a:spcBef>
              <a:spcAft>
                <a:spcPts val="0"/>
              </a:spcAft>
              <a:buSzPct val="108108"/>
              <a:buChar char="●"/>
            </a:pPr>
            <a:r>
              <a:rPr lang="en-US"/>
              <a:t>“Kernel”: function transforming distance into weight</a:t>
            </a:r>
            <a:endParaRPr/>
          </a:p>
          <a:p>
            <a:pPr marL="457200" lvl="0" indent="-342900" algn="l" rtl="0">
              <a:lnSpc>
                <a:spcPct val="115000"/>
              </a:lnSpc>
              <a:spcBef>
                <a:spcPts val="0"/>
              </a:spcBef>
              <a:spcAft>
                <a:spcPts val="0"/>
              </a:spcAft>
              <a:buSzPct val="108108"/>
              <a:buChar char="●"/>
            </a:pPr>
            <a:r>
              <a:rPr lang="en-US"/>
              <a:t>Popular kernels:</a:t>
            </a:r>
            <a:endParaRPr/>
          </a:p>
          <a:p>
            <a:pPr marL="914400" lvl="1" indent="-317500" algn="l" rtl="0">
              <a:lnSpc>
                <a:spcPct val="115000"/>
              </a:lnSpc>
              <a:spcBef>
                <a:spcPts val="0"/>
              </a:spcBef>
              <a:spcAft>
                <a:spcPts val="0"/>
              </a:spcAft>
              <a:buSzPct val="108108"/>
              <a:buChar char="○"/>
            </a:pPr>
            <a:r>
              <a:rPr lang="en-US"/>
              <a:t>Uniform/boxcar</a:t>
            </a:r>
            <a:endParaRPr/>
          </a:p>
          <a:p>
            <a:pPr marL="914400" lvl="1" indent="-317500" algn="l" rtl="0">
              <a:lnSpc>
                <a:spcPct val="115000"/>
              </a:lnSpc>
              <a:spcBef>
                <a:spcPts val="0"/>
              </a:spcBef>
              <a:spcAft>
                <a:spcPts val="0"/>
              </a:spcAft>
              <a:buSzPct val="108108"/>
              <a:buChar char="○"/>
            </a:pPr>
            <a:r>
              <a:rPr lang="en-US"/>
              <a:t>Gaussian</a:t>
            </a:r>
            <a:endParaRPr/>
          </a:p>
          <a:p>
            <a:pPr marL="914400" lvl="1" indent="-317500" algn="l" rtl="0">
              <a:lnSpc>
                <a:spcPct val="115000"/>
              </a:lnSpc>
              <a:spcBef>
                <a:spcPts val="0"/>
              </a:spcBef>
              <a:spcAft>
                <a:spcPts val="0"/>
              </a:spcAft>
              <a:buSzPct val="108108"/>
              <a:buChar char="○"/>
            </a:pPr>
            <a:r>
              <a:rPr lang="en-US"/>
              <a:t>Epanechnikov</a:t>
            </a:r>
            <a:endParaRPr/>
          </a:p>
          <a:p>
            <a:pPr marL="914400" lvl="1" indent="-317500" algn="l" rtl="0">
              <a:lnSpc>
                <a:spcPct val="115000"/>
              </a:lnSpc>
              <a:spcBef>
                <a:spcPts val="0"/>
              </a:spcBef>
              <a:spcAft>
                <a:spcPts val="0"/>
              </a:spcAft>
              <a:buSzPct val="108108"/>
              <a:buChar char="○"/>
            </a:pPr>
            <a:r>
              <a:rPr lang="en-US"/>
              <a:t>Different kernels generally give identical learned functions</a:t>
            </a:r>
            <a:endParaRPr/>
          </a:p>
          <a:p>
            <a:pPr marL="457200" lvl="0" indent="-342900" algn="l" rtl="0">
              <a:lnSpc>
                <a:spcPct val="115000"/>
              </a:lnSpc>
              <a:spcBef>
                <a:spcPts val="0"/>
              </a:spcBef>
              <a:spcAft>
                <a:spcPts val="0"/>
              </a:spcAft>
              <a:buSzPct val="108108"/>
              <a:buChar char="●"/>
            </a:pPr>
            <a:r>
              <a:rPr lang="en-US"/>
              <a:t>Most kernels parameterized (how many points to look at), and emphasize low distance over far distance</a:t>
            </a:r>
            <a:endParaRPr/>
          </a:p>
        </p:txBody>
      </p:sp>
      <p:pic>
        <p:nvPicPr>
          <p:cNvPr id="261" name="Google Shape;261;p16"/>
          <p:cNvPicPr preferRelativeResize="0"/>
          <p:nvPr/>
        </p:nvPicPr>
        <p:blipFill rotWithShape="1">
          <a:blip r:embed="rId3">
            <a:alphaModFix/>
          </a:blip>
          <a:srcRect b="5958"/>
          <a:stretch/>
        </p:blipFill>
        <p:spPr>
          <a:xfrm>
            <a:off x="5138995" y="672463"/>
            <a:ext cx="3783542" cy="2561850"/>
          </a:xfrm>
          <a:prstGeom prst="rect">
            <a:avLst/>
          </a:prstGeom>
          <a:noFill/>
          <a:ln>
            <a:noFill/>
          </a:ln>
        </p:spPr>
      </p:pic>
      <p:sp>
        <p:nvSpPr>
          <p:cNvPr id="262" name="Google Shape;262;p16"/>
          <p:cNvSpPr txBox="1"/>
          <p:nvPr/>
        </p:nvSpPr>
        <p:spPr>
          <a:xfrm>
            <a:off x="5404637" y="3244087"/>
            <a:ext cx="3060700" cy="3077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63" name="Google Shape;263;p16"/>
          <p:cNvSpPr/>
          <p:nvPr/>
        </p:nvSpPr>
        <p:spPr>
          <a:xfrm>
            <a:off x="4979227" y="3671907"/>
            <a:ext cx="3911520" cy="799130"/>
          </a:xfrm>
          <a:prstGeom prst="rect">
            <a:avLst/>
          </a:prstGeom>
          <a:blipFill rotWithShape="1">
            <a:blip r:embed="rId5">
              <a:alphaModFix/>
            </a:blip>
            <a:stretch>
              <a:fillRect l="-467" t="-152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Approximate Nearest Neighbor</a:t>
            </a:r>
            <a:endParaRPr b="1">
              <a:solidFill>
                <a:srgbClr val="7030A0"/>
              </a:solidFill>
            </a:endParaRPr>
          </a:p>
        </p:txBody>
      </p:sp>
      <p:sp>
        <p:nvSpPr>
          <p:cNvPr id="269" name="Google Shape;269;p17"/>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Deals with runtime weakness by finding a “close enough” nearest neighbor rather than exact nearest neighbor</a:t>
            </a:r>
            <a:endParaRPr/>
          </a:p>
          <a:p>
            <a:pPr marL="457200" lvl="0" indent="-342900" algn="l" rtl="0">
              <a:lnSpc>
                <a:spcPct val="115000"/>
              </a:lnSpc>
              <a:spcBef>
                <a:spcPts val="0"/>
              </a:spcBef>
              <a:spcAft>
                <a:spcPts val="0"/>
              </a:spcAft>
              <a:buSzPts val="1800"/>
              <a:buChar char="●"/>
            </a:pPr>
            <a:r>
              <a:rPr lang="en-US"/>
              <a:t>Locality Sensitive Hashing (LSH)</a:t>
            </a:r>
            <a:endParaRPr/>
          </a:p>
          <a:p>
            <a:pPr marL="914400" lvl="1" indent="-317500" algn="l" rtl="0">
              <a:lnSpc>
                <a:spcPct val="115000"/>
              </a:lnSpc>
              <a:spcBef>
                <a:spcPts val="0"/>
              </a:spcBef>
              <a:spcAft>
                <a:spcPts val="0"/>
              </a:spcAft>
              <a:buSzPts val="1400"/>
              <a:buChar char="○"/>
            </a:pPr>
            <a:r>
              <a:rPr lang="en-US"/>
              <a:t>Yields a close neighbor with high probability</a:t>
            </a:r>
            <a:endParaRPr/>
          </a:p>
          <a:p>
            <a:pPr marL="914400" lvl="1" indent="-317500" algn="l" rtl="0">
              <a:lnSpc>
                <a:spcPct val="115000"/>
              </a:lnSpc>
              <a:spcBef>
                <a:spcPts val="0"/>
              </a:spcBef>
              <a:spcAft>
                <a:spcPts val="0"/>
              </a:spcAft>
              <a:buSzPts val="1400"/>
              <a:buChar char="○"/>
            </a:pPr>
            <a:r>
              <a:rPr lang="en-US"/>
              <a:t>Want some probability of success</a:t>
            </a:r>
            <a:endParaRPr/>
          </a:p>
          <a:p>
            <a:pPr marL="914400" lvl="1" indent="-228600" algn="l" rtl="0">
              <a:lnSpc>
                <a:spcPct val="115000"/>
              </a:lnSpc>
              <a:spcBef>
                <a:spcPts val="0"/>
              </a:spcBef>
              <a:spcAft>
                <a:spcPts val="0"/>
              </a:spcAft>
              <a:buSzPts val="1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Locality Sensitive Hashing</a:t>
            </a:r>
            <a:endParaRPr b="1">
              <a:solidFill>
                <a:srgbClr val="7030A0"/>
              </a:solidFill>
            </a:endParaRPr>
          </a:p>
        </p:txBody>
      </p:sp>
      <p:sp>
        <p:nvSpPr>
          <p:cNvPr id="275" name="Google Shape;275;p18"/>
          <p:cNvSpPr txBox="1">
            <a:spLocks noGrp="1"/>
          </p:cNvSpPr>
          <p:nvPr>
            <p:ph type="body" idx="1"/>
          </p:nvPr>
        </p:nvSpPr>
        <p:spPr>
          <a:xfrm>
            <a:off x="311700" y="1077448"/>
            <a:ext cx="4543469" cy="347261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Idea:</a:t>
            </a:r>
            <a:endParaRPr/>
          </a:p>
          <a:p>
            <a:pPr marL="914400" lvl="1" indent="-317500" algn="l" rtl="0">
              <a:lnSpc>
                <a:spcPct val="115000"/>
              </a:lnSpc>
              <a:spcBef>
                <a:spcPts val="0"/>
              </a:spcBef>
              <a:spcAft>
                <a:spcPts val="0"/>
              </a:spcAft>
              <a:buSzPts val="1400"/>
              <a:buChar char="○"/>
            </a:pPr>
            <a:r>
              <a:rPr lang="en-US"/>
              <a:t>Break data into smaller bins based on proximity</a:t>
            </a:r>
            <a:endParaRPr/>
          </a:p>
          <a:p>
            <a:pPr marL="914400" lvl="1" indent="-317500" algn="l" rtl="0">
              <a:lnSpc>
                <a:spcPct val="115000"/>
              </a:lnSpc>
              <a:spcBef>
                <a:spcPts val="0"/>
              </a:spcBef>
              <a:spcAft>
                <a:spcPts val="0"/>
              </a:spcAft>
              <a:buSzPts val="1400"/>
              <a:buChar char="○"/>
            </a:pPr>
            <a:r>
              <a:rPr lang="en-US"/>
              <a:t>Find exact nearest neighbor within a bin</a:t>
            </a:r>
            <a:endParaRPr/>
          </a:p>
          <a:p>
            <a:pPr marL="457200" lvl="0" indent="-342900" algn="l" rtl="0">
              <a:lnSpc>
                <a:spcPct val="115000"/>
              </a:lnSpc>
              <a:spcBef>
                <a:spcPts val="0"/>
              </a:spcBef>
              <a:spcAft>
                <a:spcPts val="0"/>
              </a:spcAft>
              <a:buSzPts val="1800"/>
              <a:buChar char="●"/>
            </a:pPr>
            <a:r>
              <a:rPr lang="en-US"/>
              <a:t>Tradeoffs:</a:t>
            </a:r>
            <a:endParaRPr/>
          </a:p>
          <a:p>
            <a:pPr marL="914400" lvl="1" indent="-317500" algn="l" rtl="0">
              <a:lnSpc>
                <a:spcPct val="115000"/>
              </a:lnSpc>
              <a:spcBef>
                <a:spcPts val="0"/>
              </a:spcBef>
              <a:spcAft>
                <a:spcPts val="0"/>
              </a:spcAft>
              <a:buSzPts val="1400"/>
              <a:buChar char="○"/>
            </a:pPr>
            <a:r>
              <a:rPr lang="en-US"/>
              <a:t>More bins -&gt; Fewer points per bin -&gt; faster search, and also a given bin may not have the true closest neighbor if it is a small bin</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p:txBody>
      </p:sp>
      <p:pic>
        <p:nvPicPr>
          <p:cNvPr id="276" name="Google Shape;276;p18"/>
          <p:cNvPicPr preferRelativeResize="0"/>
          <p:nvPr/>
        </p:nvPicPr>
        <p:blipFill rotWithShape="1">
          <a:blip r:embed="rId3">
            <a:alphaModFix/>
          </a:blip>
          <a:srcRect/>
          <a:stretch/>
        </p:blipFill>
        <p:spPr>
          <a:xfrm>
            <a:off x="5766828" y="3306534"/>
            <a:ext cx="3377172" cy="1584643"/>
          </a:xfrm>
          <a:prstGeom prst="rect">
            <a:avLst/>
          </a:prstGeom>
          <a:noFill/>
          <a:ln>
            <a:noFill/>
          </a:ln>
        </p:spPr>
      </p:pic>
      <p:pic>
        <p:nvPicPr>
          <p:cNvPr id="277" name="Google Shape;277;p18"/>
          <p:cNvPicPr preferRelativeResize="0"/>
          <p:nvPr/>
        </p:nvPicPr>
        <p:blipFill rotWithShape="1">
          <a:blip r:embed="rId4">
            <a:alphaModFix/>
          </a:blip>
          <a:srcRect/>
          <a:stretch/>
        </p:blipFill>
        <p:spPr>
          <a:xfrm>
            <a:off x="2886914" y="3306534"/>
            <a:ext cx="2673751" cy="17465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81"/>
        <p:cNvGrpSpPr/>
        <p:nvPr/>
      </p:nvGrpSpPr>
      <p:grpSpPr>
        <a:xfrm>
          <a:off x="0" y="0"/>
          <a:ext cx="0" cy="0"/>
          <a:chOff x="0" y="0"/>
          <a:chExt cx="0" cy="0"/>
        </a:xfrm>
      </p:grpSpPr>
      <p:sp>
        <p:nvSpPr>
          <p:cNvPr id="282" name="Google Shape;28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Binning</a:t>
            </a:r>
            <a:endParaRPr b="1">
              <a:solidFill>
                <a:srgbClr val="7030A0"/>
              </a:solidFill>
            </a:endParaRPr>
          </a:p>
        </p:txBody>
      </p:sp>
      <p:sp>
        <p:nvSpPr>
          <p:cNvPr id="283" name="Google Shape;283;p19"/>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Use a line to separate the data and sort the groups on either side of line into bins</a:t>
            </a:r>
            <a:endParaRPr dirty="0"/>
          </a:p>
          <a:p>
            <a:pPr marL="457200" lvl="0" indent="-342900" algn="l" rtl="0">
              <a:lnSpc>
                <a:spcPct val="115000"/>
              </a:lnSpc>
              <a:spcBef>
                <a:spcPts val="0"/>
              </a:spcBef>
              <a:spcAft>
                <a:spcPts val="0"/>
              </a:spcAft>
              <a:buSzPts val="1800"/>
              <a:buChar char="●"/>
            </a:pPr>
            <a:r>
              <a:rPr lang="en-US" dirty="0"/>
              <a:t>A random line works fairly well</a:t>
            </a:r>
            <a:endParaRPr dirty="0"/>
          </a:p>
          <a:p>
            <a:pPr marL="914400" lvl="1" indent="-317500" algn="l" rtl="0">
              <a:lnSpc>
                <a:spcPct val="115000"/>
              </a:lnSpc>
              <a:spcBef>
                <a:spcPts val="0"/>
              </a:spcBef>
              <a:spcAft>
                <a:spcPts val="0"/>
              </a:spcAft>
              <a:buSzPts val="1400"/>
              <a:buChar char="○"/>
            </a:pPr>
            <a:r>
              <a:rPr lang="en-US" dirty="0"/>
              <a:t>Points with close cosine distance tend to be in same bins</a:t>
            </a:r>
            <a:endParaRPr dirty="0"/>
          </a:p>
          <a:p>
            <a:pPr marL="457200" lvl="0" indent="-342900" algn="l" rtl="0">
              <a:lnSpc>
                <a:spcPct val="115000"/>
              </a:lnSpc>
              <a:spcBef>
                <a:spcPts val="0"/>
              </a:spcBef>
              <a:spcAft>
                <a:spcPts val="0"/>
              </a:spcAft>
              <a:buSzPts val="1800"/>
              <a:buChar char="●"/>
            </a:pPr>
            <a:r>
              <a:rPr lang="en-US" dirty="0"/>
              <a:t>Close bin indices differ by one bit</a:t>
            </a:r>
            <a:endParaRPr dirty="0"/>
          </a:p>
          <a:p>
            <a:pPr marL="914400" lvl="1" indent="-228600" algn="l" rtl="0">
              <a:lnSpc>
                <a:spcPct val="115000"/>
              </a:lnSpc>
              <a:spcBef>
                <a:spcPts val="0"/>
              </a:spcBef>
              <a:spcAft>
                <a:spcPts val="0"/>
              </a:spcAft>
              <a:buSzPts val="1400"/>
              <a:buNone/>
            </a:pPr>
            <a:endParaRPr dirty="0"/>
          </a:p>
          <a:p>
            <a:pPr marL="914400" lvl="1" indent="-228600" algn="l" rtl="0">
              <a:lnSpc>
                <a:spcPct val="115000"/>
              </a:lnSpc>
              <a:spcBef>
                <a:spcPts val="0"/>
              </a:spcBef>
              <a:spcAft>
                <a:spcPts val="0"/>
              </a:spcAft>
              <a:buSzPts val="1400"/>
              <a:buNone/>
            </a:pPr>
            <a:endParaRPr dirty="0"/>
          </a:p>
          <a:p>
            <a:pPr marL="914400" lvl="1" indent="-228600" algn="l" rtl="0">
              <a:lnSpc>
                <a:spcPct val="115000"/>
              </a:lnSpc>
              <a:spcBef>
                <a:spcPts val="0"/>
              </a:spcBef>
              <a:spcAft>
                <a:spcPts val="0"/>
              </a:spcAft>
              <a:buSzPts val="1400"/>
              <a:buNone/>
            </a:pPr>
            <a:endParaRPr dirty="0"/>
          </a:p>
        </p:txBody>
      </p:sp>
      <p:pic>
        <p:nvPicPr>
          <p:cNvPr id="284" name="Google Shape;284;p19"/>
          <p:cNvPicPr preferRelativeResize="0"/>
          <p:nvPr/>
        </p:nvPicPr>
        <p:blipFill rotWithShape="1">
          <a:blip r:embed="rId3">
            <a:alphaModFix/>
          </a:blip>
          <a:srcRect/>
          <a:stretch/>
        </p:blipFill>
        <p:spPr>
          <a:xfrm>
            <a:off x="5455128" y="3345925"/>
            <a:ext cx="3377172" cy="1584643"/>
          </a:xfrm>
          <a:prstGeom prst="rect">
            <a:avLst/>
          </a:prstGeom>
          <a:noFill/>
          <a:ln>
            <a:noFill/>
          </a:ln>
        </p:spPr>
      </p:pic>
      <p:pic>
        <p:nvPicPr>
          <p:cNvPr id="285" name="Google Shape;285;p19"/>
          <p:cNvPicPr preferRelativeResize="0"/>
          <p:nvPr/>
        </p:nvPicPr>
        <p:blipFill rotWithShape="1">
          <a:blip r:embed="rId4">
            <a:alphaModFix/>
          </a:blip>
          <a:srcRect/>
          <a:stretch/>
        </p:blipFill>
        <p:spPr>
          <a:xfrm>
            <a:off x="2575214" y="3345925"/>
            <a:ext cx="2673751" cy="1746540"/>
          </a:xfrm>
          <a:prstGeom prst="rect">
            <a:avLst/>
          </a:prstGeom>
          <a:noFill/>
          <a:ln>
            <a:noFill/>
          </a:ln>
        </p:spPr>
      </p:pic>
      <p:pic>
        <p:nvPicPr>
          <p:cNvPr id="286" name="Google Shape;286;p19"/>
          <p:cNvPicPr preferRelativeResize="0"/>
          <p:nvPr/>
        </p:nvPicPr>
        <p:blipFill rotWithShape="1">
          <a:blip r:embed="rId5">
            <a:alphaModFix/>
          </a:blip>
          <a:srcRect/>
          <a:stretch/>
        </p:blipFill>
        <p:spPr>
          <a:xfrm>
            <a:off x="4984069" y="824612"/>
            <a:ext cx="3848231" cy="16609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48"/>
        <p:cNvGrpSpPr/>
        <p:nvPr/>
      </p:nvGrpSpPr>
      <p:grpSpPr>
        <a:xfrm>
          <a:off x="0" y="0"/>
          <a:ext cx="0" cy="0"/>
          <a:chOff x="0" y="0"/>
          <a:chExt cx="0" cy="0"/>
        </a:xfrm>
      </p:grpSpPr>
      <p:sp>
        <p:nvSpPr>
          <p:cNvPr id="149" name="Google Shape;14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Clustering</a:t>
            </a:r>
            <a:endParaRPr b="1">
              <a:solidFill>
                <a:srgbClr val="7030A0"/>
              </a:solidFill>
            </a:endParaRPr>
          </a:p>
        </p:txBody>
      </p:sp>
      <p:sp>
        <p:nvSpPr>
          <p:cNvPr id="150" name="Google Shape;150;p4"/>
          <p:cNvSpPr txBox="1">
            <a:spLocks noGrp="1"/>
          </p:cNvSpPr>
          <p:nvPr>
            <p:ph type="body" idx="1"/>
          </p:nvPr>
        </p:nvSpPr>
        <p:spPr>
          <a:xfrm>
            <a:off x="311699" y="1152475"/>
            <a:ext cx="5421348"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Unsupervised learning (no labels)</a:t>
            </a:r>
            <a:endParaRPr/>
          </a:p>
          <a:p>
            <a:pPr marL="457200" lvl="0" indent="-342900" algn="l" rtl="0">
              <a:lnSpc>
                <a:spcPct val="115000"/>
              </a:lnSpc>
              <a:spcBef>
                <a:spcPts val="0"/>
              </a:spcBef>
              <a:spcAft>
                <a:spcPts val="0"/>
              </a:spcAft>
              <a:buSzPts val="1800"/>
              <a:buChar char="●"/>
            </a:pPr>
            <a:r>
              <a:rPr lang="en-US"/>
              <a:t>Uses </a:t>
            </a:r>
            <a:r>
              <a:rPr lang="en-US">
                <a:solidFill>
                  <a:srgbClr val="7030A0"/>
                </a:solidFill>
              </a:rPr>
              <a:t>embeddings</a:t>
            </a:r>
            <a:r>
              <a:rPr lang="en-US"/>
              <a:t> and </a:t>
            </a:r>
            <a:r>
              <a:rPr lang="en-US">
                <a:solidFill>
                  <a:srgbClr val="7030A0"/>
                </a:solidFill>
              </a:rPr>
              <a:t>distance</a:t>
            </a:r>
            <a:endParaRPr/>
          </a:p>
          <a:p>
            <a:pPr marL="914400" lvl="1" indent="-317500" algn="l" rtl="0">
              <a:lnSpc>
                <a:spcPct val="115000"/>
              </a:lnSpc>
              <a:spcBef>
                <a:spcPts val="0"/>
              </a:spcBef>
              <a:spcAft>
                <a:spcPts val="0"/>
              </a:spcAft>
              <a:buSzPts val="1400"/>
              <a:buChar char="○"/>
            </a:pPr>
            <a:r>
              <a:rPr lang="en-US"/>
              <a:t>Embedding: Turning data into a vector of continuous numbers</a:t>
            </a:r>
            <a:endParaRPr/>
          </a:p>
          <a:p>
            <a:pPr marL="914400" lvl="1" indent="-317500" algn="l" rtl="0">
              <a:lnSpc>
                <a:spcPct val="115000"/>
              </a:lnSpc>
              <a:spcBef>
                <a:spcPts val="0"/>
              </a:spcBef>
              <a:spcAft>
                <a:spcPts val="0"/>
              </a:spcAft>
              <a:buSzPts val="1400"/>
              <a:buChar char="○"/>
            </a:pPr>
            <a:r>
              <a:rPr lang="en-US"/>
              <a:t>Distance: Metric of separation between data points</a:t>
            </a:r>
            <a:endParaRPr/>
          </a:p>
          <a:p>
            <a:pPr marL="457200" lvl="0" indent="-342900" algn="l" rtl="0">
              <a:lnSpc>
                <a:spcPct val="115000"/>
              </a:lnSpc>
              <a:spcBef>
                <a:spcPts val="0"/>
              </a:spcBef>
              <a:spcAft>
                <a:spcPts val="0"/>
              </a:spcAft>
              <a:buSzPts val="1800"/>
              <a:buChar char="●"/>
            </a:pPr>
            <a:r>
              <a:rPr lang="en-US"/>
              <a:t>Group data points into discrete clusters based on distance metric</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Clustering Example</a:t>
            </a:r>
            <a:endParaRPr b="1">
              <a:solidFill>
                <a:srgbClr val="7030A0"/>
              </a:solidFill>
            </a:endParaRPr>
          </a:p>
        </p:txBody>
      </p:sp>
      <p:sp>
        <p:nvSpPr>
          <p:cNvPr id="156" name="Google Shape;156;p5"/>
          <p:cNvSpPr txBox="1">
            <a:spLocks noGrp="1"/>
          </p:cNvSpPr>
          <p:nvPr>
            <p:ph type="body" idx="1"/>
          </p:nvPr>
        </p:nvSpPr>
        <p:spPr>
          <a:xfrm>
            <a:off x="311699" y="1152475"/>
            <a:ext cx="5421348"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Clustering human cells based on gene expression data</a:t>
            </a:r>
            <a:endParaRPr/>
          </a:p>
          <a:p>
            <a:pPr marL="914400" lvl="1" indent="-317500" algn="l" rtl="0">
              <a:lnSpc>
                <a:spcPct val="115000"/>
              </a:lnSpc>
              <a:spcBef>
                <a:spcPts val="0"/>
              </a:spcBef>
              <a:spcAft>
                <a:spcPts val="0"/>
              </a:spcAft>
              <a:buSzPts val="1400"/>
              <a:buChar char="○"/>
            </a:pPr>
            <a:r>
              <a:rPr lang="en-US"/>
              <a:t>Source: </a:t>
            </a:r>
            <a:r>
              <a:rPr lang="en-US" u="sng">
                <a:solidFill>
                  <a:schemeClr val="hlink"/>
                </a:solidFill>
                <a:hlinkClick r:id="rId3"/>
              </a:rPr>
              <a:t>link to source</a:t>
            </a:r>
            <a:endParaRPr/>
          </a:p>
          <a:p>
            <a:pPr marL="914400" lvl="1" indent="-228600" algn="l" rtl="0">
              <a:lnSpc>
                <a:spcPct val="115000"/>
              </a:lnSpc>
              <a:spcBef>
                <a:spcPts val="0"/>
              </a:spcBef>
              <a:spcAft>
                <a:spcPts val="0"/>
              </a:spcAft>
              <a:buSzPts val="1400"/>
              <a:buNone/>
            </a:pPr>
            <a:endParaRPr/>
          </a:p>
          <a:p>
            <a:pPr marL="457200" lvl="0" indent="-228600" algn="l" rtl="0">
              <a:lnSpc>
                <a:spcPct val="115000"/>
              </a:lnSpc>
              <a:spcBef>
                <a:spcPts val="0"/>
              </a:spcBef>
              <a:spcAft>
                <a:spcPts val="0"/>
              </a:spcAft>
              <a:buSzPts val="1800"/>
              <a:buNone/>
            </a:pPr>
            <a:endParaRPr/>
          </a:p>
        </p:txBody>
      </p:sp>
      <p:pic>
        <p:nvPicPr>
          <p:cNvPr id="157" name="Google Shape;157;p5"/>
          <p:cNvPicPr preferRelativeResize="0"/>
          <p:nvPr/>
        </p:nvPicPr>
        <p:blipFill rotWithShape="1">
          <a:blip r:embed="rId4">
            <a:alphaModFix/>
          </a:blip>
          <a:srcRect/>
          <a:stretch/>
        </p:blipFill>
        <p:spPr>
          <a:xfrm>
            <a:off x="3560222" y="1845733"/>
            <a:ext cx="4831627" cy="3006125"/>
          </a:xfrm>
          <a:prstGeom prst="rect">
            <a:avLst/>
          </a:prstGeom>
          <a:noFill/>
          <a:ln w="28575" cap="flat" cmpd="sng">
            <a:solidFill>
              <a:srgbClr val="7030A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K-Means Clustering </a:t>
            </a:r>
            <a:endParaRPr b="1">
              <a:solidFill>
                <a:srgbClr val="7030A0"/>
              </a:solidFill>
            </a:endParaRPr>
          </a:p>
        </p:txBody>
      </p:sp>
      <p:sp>
        <p:nvSpPr>
          <p:cNvPr id="163" name="Google Shape;163;p6"/>
          <p:cNvSpPr txBox="1">
            <a:spLocks noGrp="1"/>
          </p:cNvSpPr>
          <p:nvPr>
            <p:ph type="body" idx="1"/>
          </p:nvPr>
        </p:nvSpPr>
        <p:spPr>
          <a:xfrm>
            <a:off x="311699" y="1152475"/>
            <a:ext cx="5421348"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Clustering algorithm idea: </a:t>
            </a:r>
            <a:endParaRPr/>
          </a:p>
          <a:p>
            <a:pPr marL="914400" lvl="1" indent="-317500" algn="l" rtl="0">
              <a:lnSpc>
                <a:spcPct val="115000"/>
              </a:lnSpc>
              <a:spcBef>
                <a:spcPts val="0"/>
              </a:spcBef>
              <a:spcAft>
                <a:spcPts val="0"/>
              </a:spcAft>
              <a:buSzPts val="1400"/>
              <a:buChar char="○"/>
            </a:pPr>
            <a:r>
              <a:rPr lang="en-US"/>
              <a:t>Divide the data into groups</a:t>
            </a:r>
            <a:endParaRPr/>
          </a:p>
          <a:p>
            <a:pPr marL="914400" lvl="1" indent="-317500" algn="l" rtl="0">
              <a:lnSpc>
                <a:spcPct val="115000"/>
              </a:lnSpc>
              <a:spcBef>
                <a:spcPts val="0"/>
              </a:spcBef>
              <a:spcAft>
                <a:spcPts val="0"/>
              </a:spcAft>
              <a:buSzPts val="1400"/>
              <a:buChar char="○"/>
            </a:pPr>
            <a:r>
              <a:rPr lang="en-US"/>
              <a:t>Check how good our solution is</a:t>
            </a:r>
            <a:endParaRPr/>
          </a:p>
          <a:p>
            <a:pPr marL="457200" lvl="0" indent="-342900" algn="l" rtl="0">
              <a:lnSpc>
                <a:spcPct val="115000"/>
              </a:lnSpc>
              <a:spcBef>
                <a:spcPts val="0"/>
              </a:spcBef>
              <a:spcAft>
                <a:spcPts val="0"/>
              </a:spcAft>
              <a:buSzPts val="1800"/>
              <a:buChar char="●"/>
            </a:pPr>
            <a:r>
              <a:rPr lang="en-US"/>
              <a:t>Algorithm</a:t>
            </a:r>
            <a:endParaRPr>
              <a:solidFill>
                <a:srgbClr val="7030A0"/>
              </a:solidFill>
            </a:endParaRPr>
          </a:p>
          <a:p>
            <a:pPr marL="939800" lvl="1" indent="-342900" algn="l" rtl="0">
              <a:lnSpc>
                <a:spcPct val="115000"/>
              </a:lnSpc>
              <a:spcBef>
                <a:spcPts val="0"/>
              </a:spcBef>
              <a:spcAft>
                <a:spcPts val="0"/>
              </a:spcAft>
              <a:buSzPts val="1400"/>
              <a:buFont typeface="Arial"/>
              <a:buAutoNum type="arabicPeriod"/>
            </a:pPr>
            <a:r>
              <a:rPr lang="en-US"/>
              <a:t>Assign each data point to the closest centroid</a:t>
            </a:r>
            <a:endParaRPr/>
          </a:p>
          <a:p>
            <a:pPr marL="939800" lvl="1" indent="-342900" algn="l" rtl="0">
              <a:lnSpc>
                <a:spcPct val="115000"/>
              </a:lnSpc>
              <a:spcBef>
                <a:spcPts val="0"/>
              </a:spcBef>
              <a:spcAft>
                <a:spcPts val="0"/>
              </a:spcAft>
              <a:buSzPts val="1400"/>
              <a:buFont typeface="Arial"/>
              <a:buAutoNum type="arabicPeriod"/>
            </a:pPr>
            <a:r>
              <a:rPr lang="en-US"/>
              <a:t>Move each centroid to the mean position of the data assigned to it</a:t>
            </a:r>
            <a:endParaRPr/>
          </a:p>
          <a:p>
            <a:pPr marL="939800" lvl="1" indent="-342900" algn="l" rtl="0">
              <a:lnSpc>
                <a:spcPct val="115000"/>
              </a:lnSpc>
              <a:spcBef>
                <a:spcPts val="0"/>
              </a:spcBef>
              <a:spcAft>
                <a:spcPts val="0"/>
              </a:spcAft>
              <a:buSzPts val="1400"/>
              <a:buFont typeface="Arial"/>
              <a:buAutoNum type="arabicPeriod"/>
            </a:pPr>
            <a:r>
              <a:rPr lang="en-US"/>
              <a:t>Repeat until condition met</a:t>
            </a:r>
            <a:endParaRPr/>
          </a:p>
          <a:p>
            <a:pPr marL="1371600" lvl="2" indent="-317500" algn="l" rtl="0">
              <a:lnSpc>
                <a:spcPct val="115000"/>
              </a:lnSpc>
              <a:spcBef>
                <a:spcPts val="0"/>
              </a:spcBef>
              <a:spcAft>
                <a:spcPts val="0"/>
              </a:spcAft>
              <a:buSzPts val="1400"/>
              <a:buChar char="■"/>
            </a:pPr>
            <a:r>
              <a:rPr lang="en-US"/>
              <a:t>No significant change in assignments</a:t>
            </a:r>
            <a:endParaRPr/>
          </a:p>
          <a:p>
            <a:pPr marL="1371600" lvl="2" indent="-317500" algn="l" rtl="0">
              <a:lnSpc>
                <a:spcPct val="115000"/>
              </a:lnSpc>
              <a:spcBef>
                <a:spcPts val="0"/>
              </a:spcBef>
              <a:spcAft>
                <a:spcPts val="0"/>
              </a:spcAft>
              <a:buSzPts val="1400"/>
              <a:buChar char="■"/>
            </a:pPr>
            <a:r>
              <a:rPr lang="en-US"/>
              <a:t>Max number of iterations reached</a:t>
            </a:r>
            <a:endParaRPr/>
          </a:p>
          <a:p>
            <a:pPr marL="939800" lvl="1" indent="-254000" algn="l" rtl="0">
              <a:lnSpc>
                <a:spcPct val="115000"/>
              </a:lnSpc>
              <a:spcBef>
                <a:spcPts val="0"/>
              </a:spcBef>
              <a:spcAft>
                <a:spcPts val="0"/>
              </a:spcAft>
              <a:buSzPts val="1400"/>
              <a:buFont typeface="Arial"/>
              <a:buNone/>
            </a:pPr>
            <a:endParaRPr/>
          </a:p>
          <a:p>
            <a:pPr marL="139700" lvl="0" indent="0" algn="l" rtl="0">
              <a:lnSpc>
                <a:spcPct val="115000"/>
              </a:lnSpc>
              <a:spcBef>
                <a:spcPts val="0"/>
              </a:spcBef>
              <a:spcAft>
                <a:spcPts val="0"/>
              </a:spcAft>
              <a:buSzPts val="1800"/>
              <a:buNone/>
            </a:pPr>
            <a:endParaRPr/>
          </a:p>
          <a:p>
            <a:pPr marL="914400" lvl="1" indent="-228600" algn="l" rtl="0">
              <a:lnSpc>
                <a:spcPct val="115000"/>
              </a:lnSpc>
              <a:spcBef>
                <a:spcPts val="0"/>
              </a:spcBef>
              <a:spcAft>
                <a:spcPts val="0"/>
              </a:spcAft>
              <a:buSzPts val="1400"/>
              <a:buNone/>
            </a:pP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Initializing Centroids</a:t>
            </a:r>
            <a:endParaRPr b="1">
              <a:solidFill>
                <a:srgbClr val="7030A0"/>
              </a:solidFill>
            </a:endParaRPr>
          </a:p>
        </p:txBody>
      </p:sp>
      <p:sp>
        <p:nvSpPr>
          <p:cNvPr id="169" name="Google Shape;169;p7"/>
          <p:cNvSpPr txBox="1">
            <a:spLocks noGrp="1"/>
          </p:cNvSpPr>
          <p:nvPr>
            <p:ph type="body" idx="1"/>
          </p:nvPr>
        </p:nvSpPr>
        <p:spPr>
          <a:xfrm>
            <a:off x="311699" y="1152475"/>
            <a:ext cx="6077302"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Random initialization</a:t>
            </a:r>
            <a:endParaRPr/>
          </a:p>
          <a:p>
            <a:pPr marL="914400" lvl="1" indent="-317500" algn="l" rtl="0">
              <a:lnSpc>
                <a:spcPct val="115000"/>
              </a:lnSpc>
              <a:spcBef>
                <a:spcPts val="0"/>
              </a:spcBef>
              <a:spcAft>
                <a:spcPts val="0"/>
              </a:spcAft>
              <a:buSzPts val="1400"/>
              <a:buChar char="○"/>
            </a:pPr>
            <a:r>
              <a:rPr lang="en-US">
                <a:solidFill>
                  <a:srgbClr val="00B050"/>
                </a:solidFill>
              </a:rPr>
              <a:t>Fast and easy</a:t>
            </a:r>
            <a:endParaRPr/>
          </a:p>
          <a:p>
            <a:pPr marL="914400" lvl="1" indent="-317500" algn="l" rtl="0">
              <a:lnSpc>
                <a:spcPct val="115000"/>
              </a:lnSpc>
              <a:spcBef>
                <a:spcPts val="0"/>
              </a:spcBef>
              <a:spcAft>
                <a:spcPts val="0"/>
              </a:spcAft>
              <a:buSzPts val="1400"/>
              <a:buChar char="○"/>
            </a:pPr>
            <a:r>
              <a:rPr lang="en-US">
                <a:solidFill>
                  <a:srgbClr val="FF0000"/>
                </a:solidFill>
              </a:rPr>
              <a:t>May get stuck in globally-poor local optimum</a:t>
            </a:r>
            <a:endParaRPr/>
          </a:p>
          <a:p>
            <a:pPr marL="457200" lvl="0" indent="-342900" algn="l" rtl="0">
              <a:lnSpc>
                <a:spcPct val="115000"/>
              </a:lnSpc>
              <a:spcBef>
                <a:spcPts val="0"/>
              </a:spcBef>
              <a:spcAft>
                <a:spcPts val="0"/>
              </a:spcAft>
              <a:buSzPts val="1800"/>
              <a:buChar char="●"/>
            </a:pPr>
            <a:r>
              <a:rPr lang="en-US"/>
              <a:t>Probabilistic placement</a:t>
            </a:r>
            <a:endParaRPr>
              <a:solidFill>
                <a:srgbClr val="7030A0"/>
              </a:solidFill>
            </a:endParaRPr>
          </a:p>
          <a:p>
            <a:pPr marL="914400" lvl="1" indent="-317500" algn="l" rtl="0">
              <a:lnSpc>
                <a:spcPct val="115000"/>
              </a:lnSpc>
              <a:spcBef>
                <a:spcPts val="0"/>
              </a:spcBef>
              <a:spcAft>
                <a:spcPts val="0"/>
              </a:spcAft>
              <a:buSzPts val="1400"/>
              <a:buChar char="○"/>
            </a:pPr>
            <a:r>
              <a:rPr lang="en-US"/>
              <a:t>Idea: centroids may be anywhere, weigh the possible locations by inverse distance to other centroids</a:t>
            </a:r>
            <a:endParaRPr/>
          </a:p>
          <a:p>
            <a:pPr marL="1371600" lvl="2" indent="-317500" algn="l" rtl="0">
              <a:lnSpc>
                <a:spcPct val="115000"/>
              </a:lnSpc>
              <a:spcBef>
                <a:spcPts val="0"/>
              </a:spcBef>
              <a:spcAft>
                <a:spcPts val="0"/>
              </a:spcAft>
              <a:buSzPts val="1400"/>
              <a:buChar char="■"/>
            </a:pPr>
            <a:r>
              <a:rPr lang="en-US"/>
              <a:t>A close to B is unlikely, A far from B is more likely</a:t>
            </a:r>
            <a:endParaRPr/>
          </a:p>
          <a:p>
            <a:pPr marL="914400" lvl="1" indent="-317500" algn="l" rtl="0">
              <a:lnSpc>
                <a:spcPct val="115000"/>
              </a:lnSpc>
              <a:spcBef>
                <a:spcPts val="0"/>
              </a:spcBef>
              <a:spcAft>
                <a:spcPts val="0"/>
              </a:spcAft>
              <a:buSzPts val="1400"/>
              <a:buChar char="○"/>
            </a:pPr>
            <a:r>
              <a:rPr lang="en-US">
                <a:solidFill>
                  <a:srgbClr val="FF0000"/>
                </a:solidFill>
              </a:rPr>
              <a:t>More calculation intensive</a:t>
            </a:r>
            <a:endParaRPr/>
          </a:p>
          <a:p>
            <a:pPr marL="914400" lvl="1" indent="-317500" algn="l" rtl="0">
              <a:lnSpc>
                <a:spcPct val="115000"/>
              </a:lnSpc>
              <a:spcBef>
                <a:spcPts val="0"/>
              </a:spcBef>
              <a:spcAft>
                <a:spcPts val="0"/>
              </a:spcAft>
              <a:buSzPts val="1400"/>
              <a:buChar char="○"/>
            </a:pPr>
            <a:r>
              <a:rPr lang="en-US">
                <a:solidFill>
                  <a:srgbClr val="00B050"/>
                </a:solidFill>
              </a:rPr>
              <a:t>Less likely to divide the same “ground truth” cluster as two clusters</a:t>
            </a:r>
            <a:endParaRPr/>
          </a:p>
          <a:p>
            <a:pPr marL="139700" lvl="0" indent="0" algn="l" rtl="0">
              <a:lnSpc>
                <a:spcPct val="115000"/>
              </a:lnSpc>
              <a:spcBef>
                <a:spcPts val="0"/>
              </a:spcBef>
              <a:spcAft>
                <a:spcPts val="0"/>
              </a:spcAft>
              <a:buSzPts val="1800"/>
              <a:buNone/>
            </a:pPr>
            <a:endParaRPr/>
          </a:p>
          <a:p>
            <a:pPr marL="914400" lvl="1" indent="-228600" algn="l" rtl="0">
              <a:lnSpc>
                <a:spcPct val="115000"/>
              </a:lnSpc>
              <a:spcBef>
                <a:spcPts val="0"/>
              </a:spcBef>
              <a:spcAft>
                <a:spcPts val="0"/>
              </a:spcAft>
              <a:buSzPts val="1400"/>
              <a:buNone/>
            </a:pP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Hierarchical Clustering</a:t>
            </a:r>
            <a:endParaRPr b="1">
              <a:solidFill>
                <a:srgbClr val="7030A0"/>
              </a:solidFill>
            </a:endParaRPr>
          </a:p>
        </p:txBody>
      </p:sp>
      <p:sp>
        <p:nvSpPr>
          <p:cNvPr id="175" name="Google Shape;175;p8"/>
          <p:cNvSpPr txBox="1">
            <a:spLocks noGrp="1"/>
          </p:cNvSpPr>
          <p:nvPr>
            <p:ph type="body" idx="1"/>
          </p:nvPr>
        </p:nvSpPr>
        <p:spPr>
          <a:xfrm>
            <a:off x="311699" y="1152475"/>
            <a:ext cx="6077302"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Spherical clusters may not accurately describe data</a:t>
            </a:r>
            <a:endParaRPr/>
          </a:p>
          <a:p>
            <a:pPr marL="457200" lvl="0" indent="-342900" algn="l" rtl="0">
              <a:lnSpc>
                <a:spcPct val="115000"/>
              </a:lnSpc>
              <a:spcBef>
                <a:spcPts val="0"/>
              </a:spcBef>
              <a:spcAft>
                <a:spcPts val="0"/>
              </a:spcAft>
              <a:buSzPts val="1800"/>
              <a:buChar char="●"/>
            </a:pPr>
            <a:r>
              <a:rPr lang="en-US"/>
              <a:t>Assuming hierarchies, learn more flexible cluster shapes</a:t>
            </a:r>
            <a:endParaRPr/>
          </a:p>
          <a:p>
            <a:pPr marL="914400" lvl="1" indent="-317500" algn="l" rtl="0">
              <a:lnSpc>
                <a:spcPct val="115000"/>
              </a:lnSpc>
              <a:spcBef>
                <a:spcPts val="0"/>
              </a:spcBef>
              <a:spcAft>
                <a:spcPts val="0"/>
              </a:spcAft>
              <a:buSzPts val="1400"/>
              <a:buChar char="○"/>
            </a:pPr>
            <a:r>
              <a:rPr lang="en-US">
                <a:solidFill>
                  <a:srgbClr val="7030A0"/>
                </a:solidFill>
              </a:rPr>
              <a:t>Agglomerative</a:t>
            </a:r>
            <a:r>
              <a:rPr lang="en-US"/>
              <a:t>: link small clusters together (“bottom-up”)</a:t>
            </a:r>
            <a:endParaRPr/>
          </a:p>
          <a:p>
            <a:pPr marL="914400" lvl="1" indent="-317500" algn="l" rtl="0">
              <a:lnSpc>
                <a:spcPct val="115000"/>
              </a:lnSpc>
              <a:spcBef>
                <a:spcPts val="0"/>
              </a:spcBef>
              <a:spcAft>
                <a:spcPts val="0"/>
              </a:spcAft>
              <a:buSzPts val="1400"/>
              <a:buChar char="○"/>
            </a:pPr>
            <a:r>
              <a:rPr lang="en-US">
                <a:solidFill>
                  <a:srgbClr val="7030A0"/>
                </a:solidFill>
              </a:rPr>
              <a:t>Divisive</a:t>
            </a:r>
            <a:r>
              <a:rPr lang="en-US"/>
              <a:t>: split large clusters (“top-down”</a:t>
            </a:r>
            <a:endParaRPr/>
          </a:p>
          <a:p>
            <a:pPr marL="914400" lvl="1" indent="-317500" algn="l" rtl="0">
              <a:lnSpc>
                <a:spcPct val="115000"/>
              </a:lnSpc>
              <a:spcBef>
                <a:spcPts val="0"/>
              </a:spcBef>
              <a:spcAft>
                <a:spcPts val="0"/>
              </a:spcAft>
              <a:buSzPts val="1400"/>
              <a:buChar char="○"/>
            </a:pPr>
            <a:r>
              <a:rPr lang="en-US"/>
              <a:t>Is the assumption valid?</a:t>
            </a:r>
            <a:endParaRPr/>
          </a:p>
          <a:p>
            <a:pPr marL="457200" lvl="0" indent="-342900" algn="l" rtl="0">
              <a:lnSpc>
                <a:spcPct val="115000"/>
              </a:lnSpc>
              <a:spcBef>
                <a:spcPts val="0"/>
              </a:spcBef>
              <a:spcAft>
                <a:spcPts val="0"/>
              </a:spcAft>
              <a:buSzPts val="1800"/>
              <a:buChar char="●"/>
            </a:pPr>
            <a:r>
              <a:rPr lang="en-US"/>
              <a:t>Features</a:t>
            </a:r>
            <a:endParaRPr>
              <a:solidFill>
                <a:srgbClr val="7030A0"/>
              </a:solidFill>
            </a:endParaRPr>
          </a:p>
          <a:p>
            <a:pPr marL="914400" lvl="1" indent="-317500" algn="l" rtl="0">
              <a:lnSpc>
                <a:spcPct val="115000"/>
              </a:lnSpc>
              <a:spcBef>
                <a:spcPts val="0"/>
              </a:spcBef>
              <a:spcAft>
                <a:spcPts val="0"/>
              </a:spcAft>
              <a:buSzPts val="1400"/>
              <a:buChar char="○"/>
            </a:pPr>
            <a:r>
              <a:rPr lang="en-US"/>
              <a:t>Instead of choosing k, see the stages of clustering, and choose a reasonable one afterwards</a:t>
            </a:r>
            <a:endParaRPr/>
          </a:p>
          <a:p>
            <a:pPr marL="914400" lvl="1" indent="-317500" algn="l" rtl="0">
              <a:lnSpc>
                <a:spcPct val="115000"/>
              </a:lnSpc>
              <a:spcBef>
                <a:spcPts val="0"/>
              </a:spcBef>
              <a:spcAft>
                <a:spcPts val="0"/>
              </a:spcAft>
              <a:buSzPts val="1400"/>
              <a:buChar char="○"/>
            </a:pPr>
            <a:r>
              <a:rPr lang="en-US"/>
              <a:t>Different distance metrics possible, beyond Euclidean distance</a:t>
            </a:r>
            <a:endParaRPr/>
          </a:p>
          <a:p>
            <a:pPr marL="914400" lvl="1" indent="-228600" algn="l" rtl="0">
              <a:lnSpc>
                <a:spcPct val="115000"/>
              </a:lnSpc>
              <a:spcBef>
                <a:spcPts val="0"/>
              </a:spcBef>
              <a:spcAft>
                <a:spcPts val="0"/>
              </a:spcAft>
              <a:buSzPts val="1400"/>
              <a:buNone/>
            </a:pPr>
            <a:endParaRPr/>
          </a:p>
          <a:p>
            <a:pPr marL="457200" lvl="0" indent="-228600" algn="l" rtl="0">
              <a:lnSpc>
                <a:spcPct val="115000"/>
              </a:lnSpc>
              <a:spcBef>
                <a:spcPts val="0"/>
              </a:spcBef>
              <a:spcAft>
                <a:spcPts val="0"/>
              </a:spcAft>
              <a:buSzPts val="1800"/>
              <a:buNone/>
            </a:pPr>
            <a:endParaRPr/>
          </a:p>
        </p:txBody>
      </p:sp>
      <p:pic>
        <p:nvPicPr>
          <p:cNvPr id="176" name="Google Shape;176;p8"/>
          <p:cNvPicPr preferRelativeResize="0"/>
          <p:nvPr/>
        </p:nvPicPr>
        <p:blipFill rotWithShape="1">
          <a:blip r:embed="rId3">
            <a:alphaModFix/>
          </a:blip>
          <a:srcRect r="43886"/>
          <a:stretch/>
        </p:blipFill>
        <p:spPr>
          <a:xfrm>
            <a:off x="6389001" y="929235"/>
            <a:ext cx="2483628" cy="1775075"/>
          </a:xfrm>
          <a:prstGeom prst="rect">
            <a:avLst/>
          </a:prstGeom>
          <a:noFill/>
          <a:ln w="28575" cap="flat" cmpd="sng">
            <a:solidFill>
              <a:srgbClr val="7030A0"/>
            </a:solidFill>
            <a:prstDash val="solid"/>
            <a:round/>
            <a:headEnd type="none" w="sm" len="sm"/>
            <a:tailEnd type="none" w="sm" len="sm"/>
          </a:ln>
        </p:spPr>
      </p:pic>
      <p:pic>
        <p:nvPicPr>
          <p:cNvPr id="177" name="Google Shape;177;p8"/>
          <p:cNvPicPr preferRelativeResize="0"/>
          <p:nvPr/>
        </p:nvPicPr>
        <p:blipFill rotWithShape="1">
          <a:blip r:embed="rId3">
            <a:alphaModFix/>
          </a:blip>
          <a:srcRect l="61334"/>
          <a:stretch/>
        </p:blipFill>
        <p:spPr>
          <a:xfrm>
            <a:off x="6919942" y="2967231"/>
            <a:ext cx="1711362" cy="1775075"/>
          </a:xfrm>
          <a:prstGeom prst="rect">
            <a:avLst/>
          </a:prstGeom>
          <a:noFill/>
          <a:ln w="28575" cap="flat" cmpd="sng">
            <a:solidFill>
              <a:srgbClr val="7030A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Bag of Words</a:t>
            </a:r>
            <a:endParaRPr b="1">
              <a:solidFill>
                <a:srgbClr val="7030A0"/>
              </a:solidFill>
            </a:endParaRPr>
          </a:p>
        </p:txBody>
      </p:sp>
      <p:sp>
        <p:nvSpPr>
          <p:cNvPr id="172" name="Google Shape;172;p10"/>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Treat words equally, output most common words as most important</a:t>
            </a:r>
            <a:endParaRPr/>
          </a:p>
          <a:p>
            <a:pPr marL="457200" lvl="0" indent="-342900" algn="l" rtl="0">
              <a:lnSpc>
                <a:spcPct val="115000"/>
              </a:lnSpc>
              <a:spcBef>
                <a:spcPts val="0"/>
              </a:spcBef>
              <a:spcAft>
                <a:spcPts val="0"/>
              </a:spcAft>
              <a:buSzPts val="1800"/>
              <a:buChar char="●"/>
            </a:pPr>
            <a:r>
              <a:rPr lang="en-US"/>
              <a:t>Advantages:</a:t>
            </a:r>
            <a:endParaRPr/>
          </a:p>
          <a:p>
            <a:pPr marL="914400" lvl="1" indent="-317500" algn="l" rtl="0">
              <a:lnSpc>
                <a:spcPct val="115000"/>
              </a:lnSpc>
              <a:spcBef>
                <a:spcPts val="0"/>
              </a:spcBef>
              <a:spcAft>
                <a:spcPts val="0"/>
              </a:spcAft>
              <a:buSzPts val="1400"/>
              <a:buChar char="○"/>
            </a:pPr>
            <a:r>
              <a:rPr lang="en-US"/>
              <a:t>Easy to describe</a:t>
            </a:r>
            <a:endParaRPr/>
          </a:p>
          <a:p>
            <a:pPr marL="914400" lvl="1" indent="-317500" algn="l" rtl="0">
              <a:lnSpc>
                <a:spcPct val="115000"/>
              </a:lnSpc>
              <a:spcBef>
                <a:spcPts val="0"/>
              </a:spcBef>
              <a:spcAft>
                <a:spcPts val="0"/>
              </a:spcAft>
              <a:buSzPts val="1400"/>
              <a:buChar char="○"/>
            </a:pPr>
            <a:r>
              <a:rPr lang="en-US"/>
              <a:t>Fast to compute</a:t>
            </a:r>
            <a:endParaRPr/>
          </a:p>
          <a:p>
            <a:pPr marL="457200" lvl="0" indent="-342900" algn="l" rtl="0">
              <a:lnSpc>
                <a:spcPct val="115000"/>
              </a:lnSpc>
              <a:spcBef>
                <a:spcPts val="0"/>
              </a:spcBef>
              <a:spcAft>
                <a:spcPts val="0"/>
              </a:spcAft>
              <a:buSzPts val="1800"/>
              <a:buChar char="●"/>
            </a:pPr>
            <a:r>
              <a:rPr lang="en-US"/>
              <a:t>Weaknesses:</a:t>
            </a:r>
            <a:endParaRPr/>
          </a:p>
          <a:p>
            <a:pPr marL="914400" lvl="1" indent="-317500" algn="l" rtl="0">
              <a:lnSpc>
                <a:spcPct val="115000"/>
              </a:lnSpc>
              <a:spcBef>
                <a:spcPts val="0"/>
              </a:spcBef>
              <a:spcAft>
                <a:spcPts val="0"/>
              </a:spcAft>
              <a:buSzPts val="1400"/>
              <a:buChar char="○"/>
            </a:pPr>
            <a:r>
              <a:rPr lang="en-US"/>
              <a:t>Common words dominate counts</a:t>
            </a:r>
            <a:endParaRPr/>
          </a:p>
          <a:p>
            <a:pPr marL="914400" lvl="1" indent="-317500" algn="l" rtl="0">
              <a:lnSpc>
                <a:spcPct val="115000"/>
              </a:lnSpc>
              <a:spcBef>
                <a:spcPts val="0"/>
              </a:spcBef>
              <a:spcAft>
                <a:spcPts val="0"/>
              </a:spcAft>
              <a:buSzPts val="1400"/>
              <a:buChar char="○"/>
            </a:pPr>
            <a:r>
              <a:rPr lang="en-US"/>
              <a:t>Uncommon words tend to define a document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Agglomerative Clustering</a:t>
            </a:r>
            <a:endParaRPr b="1">
              <a:solidFill>
                <a:srgbClr val="7030A0"/>
              </a:solidFill>
            </a:endParaRPr>
          </a:p>
        </p:txBody>
      </p:sp>
      <p:sp>
        <p:nvSpPr>
          <p:cNvPr id="183" name="Google Shape;183;p9"/>
          <p:cNvSpPr txBox="1">
            <a:spLocks noGrp="1"/>
          </p:cNvSpPr>
          <p:nvPr>
            <p:ph type="body" idx="1"/>
          </p:nvPr>
        </p:nvSpPr>
        <p:spPr>
          <a:xfrm>
            <a:off x="311699" y="1152475"/>
            <a:ext cx="4849848"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Initially, each data point is a cluster</a:t>
            </a:r>
            <a:endParaRPr/>
          </a:p>
          <a:p>
            <a:pPr marL="457200" lvl="0" indent="-342900" algn="l" rtl="0">
              <a:lnSpc>
                <a:spcPct val="115000"/>
              </a:lnSpc>
              <a:spcBef>
                <a:spcPts val="0"/>
              </a:spcBef>
              <a:spcAft>
                <a:spcPts val="0"/>
              </a:spcAft>
              <a:buSzPts val="1800"/>
              <a:buChar char="●"/>
            </a:pPr>
            <a:r>
              <a:rPr lang="en-US"/>
              <a:t>Iteratively combine two closest clusters into one</a:t>
            </a:r>
            <a:endParaRPr/>
          </a:p>
          <a:p>
            <a:pPr marL="457200" lvl="0" indent="-342900" algn="l" rtl="0">
              <a:lnSpc>
                <a:spcPct val="115000"/>
              </a:lnSpc>
              <a:spcBef>
                <a:spcPts val="0"/>
              </a:spcBef>
              <a:spcAft>
                <a:spcPts val="0"/>
              </a:spcAft>
              <a:buSzPts val="1800"/>
              <a:buChar char="●"/>
            </a:pPr>
            <a:r>
              <a:rPr lang="en-US"/>
              <a:t>Possible distance metrics</a:t>
            </a:r>
            <a:endParaRPr/>
          </a:p>
          <a:p>
            <a:pPr marL="914400" lvl="1" indent="-317500" algn="l" rtl="0">
              <a:lnSpc>
                <a:spcPct val="115000"/>
              </a:lnSpc>
              <a:spcBef>
                <a:spcPts val="0"/>
              </a:spcBef>
              <a:spcAft>
                <a:spcPts val="0"/>
              </a:spcAft>
              <a:buSzPts val="1400"/>
              <a:buChar char="○"/>
            </a:pPr>
            <a:r>
              <a:rPr lang="en-US">
                <a:solidFill>
                  <a:srgbClr val="7030A0"/>
                </a:solidFill>
              </a:rPr>
              <a:t>Single linkage</a:t>
            </a:r>
            <a:r>
              <a:rPr lang="en-US"/>
              <a:t>: minimum distance between points in the two clusters</a:t>
            </a:r>
            <a:endParaRPr/>
          </a:p>
          <a:p>
            <a:pPr marL="914400" lvl="1" indent="-317500" algn="l" rtl="0">
              <a:lnSpc>
                <a:spcPct val="115000"/>
              </a:lnSpc>
              <a:spcBef>
                <a:spcPts val="0"/>
              </a:spcBef>
              <a:spcAft>
                <a:spcPts val="0"/>
              </a:spcAft>
              <a:buSzPts val="1400"/>
              <a:buChar char="○"/>
            </a:pPr>
            <a:r>
              <a:rPr lang="en-US">
                <a:solidFill>
                  <a:srgbClr val="7030A0"/>
                </a:solidFill>
              </a:rPr>
              <a:t>Complete linkage</a:t>
            </a:r>
            <a:r>
              <a:rPr lang="en-US"/>
              <a:t>: maximum distance between points in the two clusters</a:t>
            </a:r>
            <a:endParaRPr/>
          </a:p>
          <a:p>
            <a:pPr marL="914400" lvl="1" indent="-317500" algn="l" rtl="0">
              <a:lnSpc>
                <a:spcPct val="115000"/>
              </a:lnSpc>
              <a:spcBef>
                <a:spcPts val="0"/>
              </a:spcBef>
              <a:spcAft>
                <a:spcPts val="0"/>
              </a:spcAft>
              <a:buSzPts val="1400"/>
              <a:buChar char="○"/>
            </a:pPr>
            <a:r>
              <a:rPr lang="en-US">
                <a:solidFill>
                  <a:srgbClr val="7030A0"/>
                </a:solidFill>
              </a:rPr>
              <a:t>Centroid linkage</a:t>
            </a:r>
            <a:r>
              <a:rPr lang="en-US"/>
              <a:t>: Distance between mean points in the two clusters</a:t>
            </a:r>
            <a:endParaRPr/>
          </a:p>
          <a:p>
            <a:pPr marL="457200" lvl="0" indent="-228600" algn="l" rtl="0">
              <a:lnSpc>
                <a:spcPct val="115000"/>
              </a:lnSpc>
              <a:spcBef>
                <a:spcPts val="0"/>
              </a:spcBef>
              <a:spcAft>
                <a:spcPts val="0"/>
              </a:spcAft>
              <a:buSzPts val="1800"/>
              <a:buNone/>
            </a:pPr>
            <a:endParaRPr/>
          </a:p>
        </p:txBody>
      </p:sp>
      <p:pic>
        <p:nvPicPr>
          <p:cNvPr id="184" name="Google Shape;184;p9"/>
          <p:cNvPicPr preferRelativeResize="0"/>
          <p:nvPr/>
        </p:nvPicPr>
        <p:blipFill rotWithShape="1">
          <a:blip r:embed="rId3">
            <a:alphaModFix/>
          </a:blip>
          <a:srcRect l="70060"/>
          <a:stretch/>
        </p:blipFill>
        <p:spPr>
          <a:xfrm>
            <a:off x="5335169" y="3402244"/>
            <a:ext cx="1669493" cy="1578848"/>
          </a:xfrm>
          <a:prstGeom prst="rect">
            <a:avLst/>
          </a:prstGeom>
          <a:noFill/>
          <a:ln w="28575" cap="flat" cmpd="sng">
            <a:solidFill>
              <a:srgbClr val="7030A0"/>
            </a:solidFill>
            <a:prstDash val="solid"/>
            <a:round/>
            <a:headEnd type="none" w="sm" len="sm"/>
            <a:tailEnd type="none" w="sm" len="sm"/>
          </a:ln>
        </p:spPr>
      </p:pic>
      <p:pic>
        <p:nvPicPr>
          <p:cNvPr id="185" name="Google Shape;185;p9"/>
          <p:cNvPicPr preferRelativeResize="0"/>
          <p:nvPr/>
        </p:nvPicPr>
        <p:blipFill rotWithShape="1">
          <a:blip r:embed="rId3">
            <a:alphaModFix/>
          </a:blip>
          <a:srcRect l="35268" r="32238"/>
          <a:stretch/>
        </p:blipFill>
        <p:spPr>
          <a:xfrm>
            <a:off x="7152507" y="1958454"/>
            <a:ext cx="1817889" cy="1578849"/>
          </a:xfrm>
          <a:prstGeom prst="rect">
            <a:avLst/>
          </a:prstGeom>
          <a:noFill/>
          <a:ln w="28575" cap="flat" cmpd="sng">
            <a:solidFill>
              <a:srgbClr val="7030A0"/>
            </a:solidFill>
            <a:prstDash val="solid"/>
            <a:round/>
            <a:headEnd type="none" w="sm" len="sm"/>
            <a:tailEnd type="none" w="sm" len="sm"/>
          </a:ln>
        </p:spPr>
      </p:pic>
      <p:pic>
        <p:nvPicPr>
          <p:cNvPr id="186" name="Google Shape;186;p9"/>
          <p:cNvPicPr preferRelativeResize="0"/>
          <p:nvPr/>
        </p:nvPicPr>
        <p:blipFill rotWithShape="1">
          <a:blip r:embed="rId3">
            <a:alphaModFix/>
          </a:blip>
          <a:srcRect r="66940"/>
          <a:stretch/>
        </p:blipFill>
        <p:spPr>
          <a:xfrm>
            <a:off x="5401075" y="1317782"/>
            <a:ext cx="1537679" cy="1430096"/>
          </a:xfrm>
          <a:prstGeom prst="rect">
            <a:avLst/>
          </a:prstGeom>
          <a:noFill/>
          <a:ln w="28575" cap="flat" cmpd="sng">
            <a:solidFill>
              <a:srgbClr val="7030A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90"/>
        <p:cNvGrpSpPr/>
        <p:nvPr/>
      </p:nvGrpSpPr>
      <p:grpSpPr>
        <a:xfrm>
          <a:off x="0" y="0"/>
          <a:ext cx="0" cy="0"/>
          <a:chOff x="0" y="0"/>
          <a:chExt cx="0" cy="0"/>
        </a:xfrm>
      </p:grpSpPr>
      <p:sp>
        <p:nvSpPr>
          <p:cNvPr id="191" name="Google Shape;19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Agglomerative Dendrogram</a:t>
            </a:r>
            <a:endParaRPr b="1">
              <a:solidFill>
                <a:srgbClr val="7030A0"/>
              </a:solidFill>
            </a:endParaRPr>
          </a:p>
        </p:txBody>
      </p:sp>
      <p:sp>
        <p:nvSpPr>
          <p:cNvPr id="192" name="Google Shape;192;p10"/>
          <p:cNvSpPr txBox="1">
            <a:spLocks noGrp="1"/>
          </p:cNvSpPr>
          <p:nvPr>
            <p:ph type="body" idx="1"/>
          </p:nvPr>
        </p:nvSpPr>
        <p:spPr>
          <a:xfrm>
            <a:off x="311699" y="1152475"/>
            <a:ext cx="4260301"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Build up a dendrogram representing the order of cluster combination</a:t>
            </a:r>
            <a:endParaRPr/>
          </a:p>
          <a:p>
            <a:pPr marL="457200" lvl="0" indent="-342900" algn="l" rtl="0">
              <a:lnSpc>
                <a:spcPct val="115000"/>
              </a:lnSpc>
              <a:spcBef>
                <a:spcPts val="0"/>
              </a:spcBef>
              <a:spcAft>
                <a:spcPts val="0"/>
              </a:spcAft>
              <a:buSzPts val="1800"/>
              <a:buChar char="●"/>
            </a:pPr>
            <a:r>
              <a:rPr lang="en-US"/>
              <a:t>Determine the number of clusters, “cut” the dendrogram to see which clusters points belong to</a:t>
            </a:r>
            <a:endParaRPr/>
          </a:p>
          <a:p>
            <a:pPr marL="457200" lvl="0" indent="-228600" algn="l" rtl="0">
              <a:lnSpc>
                <a:spcPct val="115000"/>
              </a:lnSpc>
              <a:spcBef>
                <a:spcPts val="0"/>
              </a:spcBef>
              <a:spcAft>
                <a:spcPts val="0"/>
              </a:spcAft>
              <a:buSzPts val="1800"/>
              <a:buNone/>
            </a:pPr>
            <a:endParaRPr/>
          </a:p>
        </p:txBody>
      </p:sp>
      <p:pic>
        <p:nvPicPr>
          <p:cNvPr id="193" name="Google Shape;193;p10"/>
          <p:cNvPicPr preferRelativeResize="0"/>
          <p:nvPr/>
        </p:nvPicPr>
        <p:blipFill rotWithShape="1">
          <a:blip r:embed="rId3">
            <a:alphaModFix/>
          </a:blip>
          <a:srcRect/>
          <a:stretch/>
        </p:blipFill>
        <p:spPr>
          <a:xfrm>
            <a:off x="4663940" y="2129709"/>
            <a:ext cx="4346825" cy="2865368"/>
          </a:xfrm>
          <a:prstGeom prst="rect">
            <a:avLst/>
          </a:prstGeom>
          <a:noFill/>
          <a:ln>
            <a:noFill/>
          </a:ln>
        </p:spPr>
      </p:pic>
      <p:sp>
        <p:nvSpPr>
          <p:cNvPr id="194" name="Google Shape;194;p10"/>
          <p:cNvSpPr txBox="1"/>
          <p:nvPr/>
        </p:nvSpPr>
        <p:spPr>
          <a:xfrm>
            <a:off x="3173852" y="3382919"/>
            <a:ext cx="1751125" cy="445025"/>
          </a:xfrm>
          <a:prstGeom prst="rect">
            <a:avLst/>
          </a:prstGeom>
          <a:noFill/>
          <a:ln>
            <a:noFill/>
          </a:ln>
        </p:spPr>
        <p:txBody>
          <a:bodyPr spcFirstLastPara="1" wrap="square" lIns="91425" tIns="91425" rIns="91425" bIns="91425" anchor="t" anchorCtr="0">
            <a:normAutofit fontScale="92500" lnSpcReduction="20000"/>
          </a:bodyPr>
          <a:lstStyle/>
          <a:p>
            <a:pPr marL="114300" marR="0" lvl="0" indent="0" algn="l" rtl="0">
              <a:lnSpc>
                <a:spcPct val="115000"/>
              </a:lnSpc>
              <a:spcBef>
                <a:spcPts val="0"/>
              </a:spcBef>
              <a:spcAft>
                <a:spcPts val="0"/>
              </a:spcAft>
              <a:buClr>
                <a:schemeClr val="dk2"/>
              </a:buClr>
              <a:buSzPct val="108108"/>
              <a:buFont typeface="Arial"/>
              <a:buNone/>
            </a:pPr>
            <a:r>
              <a:rPr lang="en-US" sz="1800" b="0" i="0" u="none" strike="noStrike" cap="none">
                <a:solidFill>
                  <a:schemeClr val="dk2"/>
                </a:solidFill>
                <a:latin typeface="Arial"/>
                <a:ea typeface="Arial"/>
                <a:cs typeface="Arial"/>
                <a:sym typeface="Arial"/>
              </a:rPr>
              <a:t>Five clusters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Practice Questions</a:t>
            </a:r>
            <a:endParaRPr b="1">
              <a:solidFill>
                <a:srgbClr val="7030A0"/>
              </a:solidFill>
            </a:endParaRPr>
          </a:p>
        </p:txBody>
      </p:sp>
      <p:sp>
        <p:nvSpPr>
          <p:cNvPr id="200" name="Google Shape;200;p11"/>
          <p:cNvSpPr txBox="1">
            <a:spLocks noGrp="1"/>
          </p:cNvSpPr>
          <p:nvPr>
            <p:ph type="body" idx="1"/>
          </p:nvPr>
        </p:nvSpPr>
        <p:spPr>
          <a:xfrm>
            <a:off x="311699" y="1152475"/>
            <a:ext cx="449037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Comparing K-means and Agglomerative Clustering</a:t>
            </a:r>
            <a:endParaRPr/>
          </a:p>
          <a:p>
            <a:pPr marL="457200" lvl="0" indent="-342900" algn="l" rtl="0">
              <a:lnSpc>
                <a:spcPct val="115000"/>
              </a:lnSpc>
              <a:spcBef>
                <a:spcPts val="0"/>
              </a:spcBef>
              <a:spcAft>
                <a:spcPts val="0"/>
              </a:spcAft>
              <a:buSzPts val="1800"/>
              <a:buFont typeface="Arial"/>
              <a:buAutoNum type="arabicPeriod"/>
            </a:pPr>
            <a:r>
              <a:rPr lang="en-US"/>
              <a:t>Which has better computational complexity?</a:t>
            </a:r>
            <a:endParaRPr/>
          </a:p>
          <a:p>
            <a:pPr marL="457200" lvl="0" indent="-342900" algn="l" rtl="0">
              <a:lnSpc>
                <a:spcPct val="115000"/>
              </a:lnSpc>
              <a:spcBef>
                <a:spcPts val="0"/>
              </a:spcBef>
              <a:spcAft>
                <a:spcPts val="0"/>
              </a:spcAft>
              <a:buSzPts val="1800"/>
              <a:buFont typeface="Arial"/>
              <a:buAutoNum type="arabicPeriod"/>
            </a:pPr>
            <a:r>
              <a:rPr lang="en-US"/>
              <a:t>Which has more hyperparameters?</a:t>
            </a:r>
            <a:endParaRPr/>
          </a:p>
          <a:p>
            <a:pPr marL="457200" lvl="0" indent="-342900" algn="l" rtl="0">
              <a:lnSpc>
                <a:spcPct val="115000"/>
              </a:lnSpc>
              <a:spcBef>
                <a:spcPts val="0"/>
              </a:spcBef>
              <a:spcAft>
                <a:spcPts val="0"/>
              </a:spcAft>
              <a:buSzPts val="1800"/>
              <a:buFont typeface="Arial"/>
              <a:buAutoNum type="arabicPeriod"/>
            </a:pPr>
            <a:r>
              <a:rPr lang="en-US"/>
              <a:t>Based on the graph, what number of clusters k is most optimal?</a:t>
            </a:r>
            <a:endParaRPr/>
          </a:p>
          <a:p>
            <a:pPr marL="457200" lvl="0" indent="-228600" algn="l" rtl="0">
              <a:lnSpc>
                <a:spcPct val="115000"/>
              </a:lnSpc>
              <a:spcBef>
                <a:spcPts val="0"/>
              </a:spcBef>
              <a:spcAft>
                <a:spcPts val="0"/>
              </a:spcAft>
              <a:buSzPts val="1800"/>
              <a:buNone/>
            </a:pPr>
            <a:endParaRPr/>
          </a:p>
        </p:txBody>
      </p:sp>
      <p:pic>
        <p:nvPicPr>
          <p:cNvPr id="201" name="Google Shape;201;p11"/>
          <p:cNvPicPr preferRelativeResize="0"/>
          <p:nvPr/>
        </p:nvPicPr>
        <p:blipFill rotWithShape="1">
          <a:blip r:embed="rId3">
            <a:alphaModFix/>
          </a:blip>
          <a:srcRect/>
          <a:stretch/>
        </p:blipFill>
        <p:spPr>
          <a:xfrm>
            <a:off x="4920062" y="1435645"/>
            <a:ext cx="4073175" cy="3538500"/>
          </a:xfrm>
          <a:prstGeom prst="rect">
            <a:avLst/>
          </a:prstGeom>
          <a:noFill/>
          <a:ln w="28575" cap="flat" cmpd="sng">
            <a:solidFill>
              <a:srgbClr val="7030A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Term Frequency Inverse-Document Frequency</a:t>
            </a:r>
            <a:endParaRPr b="1">
              <a:solidFill>
                <a:srgbClr val="7030A0"/>
              </a:solidFill>
            </a:endParaRPr>
          </a:p>
        </p:txBody>
      </p:sp>
      <p:sp>
        <p:nvSpPr>
          <p:cNvPr id="178" name="Google Shape;178;p11"/>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Emphasizes important words</a:t>
            </a:r>
            <a:endParaRPr/>
          </a:p>
          <a:p>
            <a:pPr marL="914400" lvl="1" indent="-317500" algn="l" rtl="0">
              <a:lnSpc>
                <a:spcPct val="115000"/>
              </a:lnSpc>
              <a:spcBef>
                <a:spcPts val="0"/>
              </a:spcBef>
              <a:spcAft>
                <a:spcPts val="0"/>
              </a:spcAft>
              <a:buSzPts val="1400"/>
              <a:buChar char="○"/>
            </a:pPr>
            <a:r>
              <a:rPr lang="en-US"/>
              <a:t>Term Frequency: how common are words in a single document</a:t>
            </a:r>
            <a:endParaRPr/>
          </a:p>
          <a:p>
            <a:pPr marL="914400" lvl="1" indent="-317500" algn="l" rtl="0">
              <a:lnSpc>
                <a:spcPct val="115000"/>
              </a:lnSpc>
              <a:spcBef>
                <a:spcPts val="0"/>
              </a:spcBef>
              <a:spcAft>
                <a:spcPts val="0"/>
              </a:spcAft>
              <a:buSzPts val="1400"/>
              <a:buChar char="○"/>
            </a:pPr>
            <a:r>
              <a:rPr lang="en-US"/>
              <a:t>Inverse Document Frequency: how common are words across the collection (corpus) of documents</a:t>
            </a:r>
            <a:endParaRPr/>
          </a:p>
          <a:p>
            <a:pPr marL="457200" lvl="0" indent="-342900" algn="l" rtl="0">
              <a:lnSpc>
                <a:spcPct val="115000"/>
              </a:lnSpc>
              <a:spcBef>
                <a:spcPts val="0"/>
              </a:spcBef>
              <a:spcAft>
                <a:spcPts val="0"/>
              </a:spcAft>
              <a:buSzPts val="1800"/>
              <a:buChar char="●"/>
            </a:pPr>
            <a:r>
              <a:rPr lang="en-US"/>
              <a:t>Pairwise multiplication to find TF-IDF of each word</a:t>
            </a:r>
            <a:endParaRPr/>
          </a:p>
        </p:txBody>
      </p:sp>
      <p:pic>
        <p:nvPicPr>
          <p:cNvPr id="179" name="Google Shape;179;p11"/>
          <p:cNvPicPr preferRelativeResize="0"/>
          <p:nvPr/>
        </p:nvPicPr>
        <p:blipFill rotWithShape="1">
          <a:blip r:embed="rId3">
            <a:alphaModFix/>
          </a:blip>
          <a:srcRect/>
          <a:stretch/>
        </p:blipFill>
        <p:spPr>
          <a:xfrm>
            <a:off x="4684088" y="1278034"/>
            <a:ext cx="4371047" cy="34204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Euclidean vs Manhattan Distance</a:t>
            </a:r>
            <a:endParaRPr b="1">
              <a:solidFill>
                <a:srgbClr val="7030A0"/>
              </a:solidFill>
            </a:endParaRPr>
          </a:p>
        </p:txBody>
      </p:sp>
      <p:sp>
        <p:nvSpPr>
          <p:cNvPr id="185" name="Google Shape;185;p6"/>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Euclidean Distance</a:t>
            </a:r>
            <a:endParaRPr/>
          </a:p>
          <a:p>
            <a:pPr marL="914400" lvl="1" indent="-317500" algn="l" rtl="0">
              <a:lnSpc>
                <a:spcPct val="115000"/>
              </a:lnSpc>
              <a:spcBef>
                <a:spcPts val="0"/>
              </a:spcBef>
              <a:spcAft>
                <a:spcPts val="0"/>
              </a:spcAft>
              <a:buSzPts val="1400"/>
              <a:buChar char="○"/>
            </a:pPr>
            <a:r>
              <a:rPr lang="en-US"/>
              <a:t>Simple to define</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457200" lvl="0" indent="-342900" algn="l" rtl="0">
              <a:lnSpc>
                <a:spcPct val="115000"/>
              </a:lnSpc>
              <a:spcBef>
                <a:spcPts val="0"/>
              </a:spcBef>
              <a:spcAft>
                <a:spcPts val="0"/>
              </a:spcAft>
              <a:buSzPts val="1800"/>
              <a:buChar char="●"/>
            </a:pPr>
            <a:r>
              <a:rPr lang="en-US"/>
              <a:t>Manhattan Distance</a:t>
            </a:r>
            <a:endParaRPr/>
          </a:p>
          <a:p>
            <a:pPr marL="914400" lvl="1" indent="-317500" algn="l" rtl="0">
              <a:lnSpc>
                <a:spcPct val="115000"/>
              </a:lnSpc>
              <a:spcBef>
                <a:spcPts val="0"/>
              </a:spcBef>
              <a:spcAft>
                <a:spcPts val="0"/>
              </a:spcAft>
              <a:buSzPts val="1400"/>
              <a:buChar char="○"/>
            </a:pPr>
            <a:r>
              <a:rPr lang="en-US"/>
              <a:t>Orthogonal paths</a:t>
            </a:r>
            <a:endParaRPr/>
          </a:p>
        </p:txBody>
      </p:sp>
      <p:grpSp>
        <p:nvGrpSpPr>
          <p:cNvPr id="186" name="Google Shape;186;p6"/>
          <p:cNvGrpSpPr/>
          <p:nvPr/>
        </p:nvGrpSpPr>
        <p:grpSpPr>
          <a:xfrm>
            <a:off x="612850" y="2005686"/>
            <a:ext cx="6701667" cy="930511"/>
            <a:chOff x="3772637" y="856199"/>
            <a:chExt cx="6701667" cy="930511"/>
          </a:xfrm>
        </p:grpSpPr>
        <p:sp>
          <p:nvSpPr>
            <p:cNvPr id="187" name="Google Shape;187;p6"/>
            <p:cNvSpPr txBox="1"/>
            <p:nvPr/>
          </p:nvSpPr>
          <p:spPr>
            <a:xfrm>
              <a:off x="3772637" y="1152475"/>
              <a:ext cx="4572000" cy="44133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88" name="Google Shape;188;p6"/>
            <p:cNvSpPr txBox="1"/>
            <p:nvPr/>
          </p:nvSpPr>
          <p:spPr>
            <a:xfrm>
              <a:off x="5902304" y="856199"/>
              <a:ext cx="4572000" cy="93051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pic>
        <p:nvPicPr>
          <p:cNvPr id="189" name="Google Shape;189;p6"/>
          <p:cNvPicPr preferRelativeResize="0"/>
          <p:nvPr/>
        </p:nvPicPr>
        <p:blipFill rotWithShape="1">
          <a:blip r:embed="rId5">
            <a:alphaModFix/>
          </a:blip>
          <a:srcRect/>
          <a:stretch/>
        </p:blipFill>
        <p:spPr>
          <a:xfrm>
            <a:off x="5981626" y="1174480"/>
            <a:ext cx="1646063" cy="1518036"/>
          </a:xfrm>
          <a:prstGeom prst="rect">
            <a:avLst/>
          </a:prstGeom>
          <a:noFill/>
          <a:ln>
            <a:noFill/>
          </a:ln>
        </p:spPr>
      </p:pic>
      <p:grpSp>
        <p:nvGrpSpPr>
          <p:cNvPr id="190" name="Google Shape;190;p6"/>
          <p:cNvGrpSpPr/>
          <p:nvPr/>
        </p:nvGrpSpPr>
        <p:grpSpPr>
          <a:xfrm>
            <a:off x="744882" y="4294698"/>
            <a:ext cx="7161841" cy="722505"/>
            <a:chOff x="2236797" y="3188434"/>
            <a:chExt cx="7161841" cy="722505"/>
          </a:xfrm>
        </p:grpSpPr>
        <p:sp>
          <p:nvSpPr>
            <p:cNvPr id="191" name="Google Shape;191;p6"/>
            <p:cNvSpPr txBox="1"/>
            <p:nvPr/>
          </p:nvSpPr>
          <p:spPr>
            <a:xfrm>
              <a:off x="2236797" y="3356791"/>
              <a:ext cx="5236744" cy="4412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92" name="Google Shape;192;p6"/>
            <p:cNvSpPr txBox="1"/>
            <p:nvPr/>
          </p:nvSpPr>
          <p:spPr>
            <a:xfrm>
              <a:off x="4161894" y="3188434"/>
              <a:ext cx="5236744" cy="72250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pic>
        <p:nvPicPr>
          <p:cNvPr id="193" name="Google Shape;193;p6"/>
          <p:cNvPicPr preferRelativeResize="0"/>
          <p:nvPr/>
        </p:nvPicPr>
        <p:blipFill rotWithShape="1">
          <a:blip r:embed="rId8">
            <a:alphaModFix/>
          </a:blip>
          <a:srcRect/>
          <a:stretch/>
        </p:blipFill>
        <p:spPr>
          <a:xfrm>
            <a:off x="6071847" y="3552393"/>
            <a:ext cx="1705418" cy="1443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197"/>
        <p:cNvGrpSpPr/>
        <p:nvPr/>
      </p:nvGrpSpPr>
      <p:grpSpPr>
        <a:xfrm>
          <a:off x="0" y="0"/>
          <a:ext cx="0" cy="0"/>
          <a:chOff x="0" y="0"/>
          <a:chExt cx="0" cy="0"/>
        </a:xfrm>
      </p:grpSpPr>
      <p:sp>
        <p:nvSpPr>
          <p:cNvPr id="198" name="Google Shape;1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Weighted Distance</a:t>
            </a:r>
            <a:endParaRPr b="1">
              <a:solidFill>
                <a:srgbClr val="7030A0"/>
              </a:solidFill>
            </a:endParaRPr>
          </a:p>
        </p:txBody>
      </p:sp>
      <p:sp>
        <p:nvSpPr>
          <p:cNvPr id="199" name="Google Shape;199;p7"/>
          <p:cNvSpPr txBox="1">
            <a:spLocks noGrp="1"/>
          </p:cNvSpPr>
          <p:nvPr>
            <p:ph type="body" idx="1"/>
          </p:nvPr>
        </p:nvSpPr>
        <p:spPr>
          <a:xfrm>
            <a:off x="4293883" y="2889727"/>
            <a:ext cx="4281563" cy="527801"/>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a:t>Weighted Euclidean Distance</a:t>
            </a:r>
            <a:endParaRPr/>
          </a:p>
        </p:txBody>
      </p:sp>
      <p:pic>
        <p:nvPicPr>
          <p:cNvPr id="200" name="Google Shape;200;p7"/>
          <p:cNvPicPr preferRelativeResize="0"/>
          <p:nvPr/>
        </p:nvPicPr>
        <p:blipFill rotWithShape="1">
          <a:blip r:embed="rId3">
            <a:alphaModFix/>
          </a:blip>
          <a:srcRect/>
          <a:stretch/>
        </p:blipFill>
        <p:spPr>
          <a:xfrm>
            <a:off x="3500489" y="1152475"/>
            <a:ext cx="5213023" cy="1558470"/>
          </a:xfrm>
          <a:prstGeom prst="rect">
            <a:avLst/>
          </a:prstGeom>
          <a:noFill/>
          <a:ln>
            <a:noFill/>
          </a:ln>
        </p:spPr>
      </p:pic>
      <p:pic>
        <p:nvPicPr>
          <p:cNvPr id="201" name="Google Shape;201;p7"/>
          <p:cNvPicPr preferRelativeResize="0"/>
          <p:nvPr/>
        </p:nvPicPr>
        <p:blipFill rotWithShape="1">
          <a:blip r:embed="rId4">
            <a:alphaModFix/>
          </a:blip>
          <a:srcRect/>
          <a:stretch/>
        </p:blipFill>
        <p:spPr>
          <a:xfrm>
            <a:off x="8575446" y="2343353"/>
            <a:ext cx="425450" cy="177800"/>
          </a:xfrm>
          <a:prstGeom prst="rect">
            <a:avLst/>
          </a:prstGeom>
          <a:noFill/>
          <a:ln>
            <a:noFill/>
          </a:ln>
        </p:spPr>
      </p:pic>
      <p:sp>
        <p:nvSpPr>
          <p:cNvPr id="202" name="Google Shape;202;p7"/>
          <p:cNvSpPr/>
          <p:nvPr/>
        </p:nvSpPr>
        <p:spPr>
          <a:xfrm>
            <a:off x="3673200" y="3343420"/>
            <a:ext cx="4572000" cy="930511"/>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3" name="Google Shape;203;p7"/>
          <p:cNvSpPr txBox="1"/>
          <p:nvPr/>
        </p:nvSpPr>
        <p:spPr>
          <a:xfrm>
            <a:off x="464100" y="1304875"/>
            <a:ext cx="3121725" cy="34164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Some features vary more than others or are measured in different ways</a:t>
            </a:r>
            <a:endParaRPr/>
          </a:p>
          <a:p>
            <a:pPr marL="457200" marR="0" lvl="0" indent="-342900" algn="l" rtl="0">
              <a:lnSpc>
                <a:spcPct val="115000"/>
              </a:lnSpc>
              <a:spcBef>
                <a:spcPts val="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Weighing dimensions makes distance metric more reasonable</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Similarity</a:t>
            </a:r>
            <a:endParaRPr b="1">
              <a:solidFill>
                <a:srgbClr val="7030A0"/>
              </a:solidFill>
            </a:endParaRPr>
          </a:p>
        </p:txBody>
      </p:sp>
      <p:sp>
        <p:nvSpPr>
          <p:cNvPr id="209" name="Google Shape;209;p8"/>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Unlike Distance, a greater Similarity is better for recommendation</a:t>
            </a:r>
            <a:endParaRPr/>
          </a:p>
        </p:txBody>
      </p:sp>
      <p:pic>
        <p:nvPicPr>
          <p:cNvPr id="210" name="Google Shape;210;p8"/>
          <p:cNvPicPr preferRelativeResize="0"/>
          <p:nvPr/>
        </p:nvPicPr>
        <p:blipFill rotWithShape="1">
          <a:blip r:embed="rId3">
            <a:alphaModFix/>
          </a:blip>
          <a:srcRect/>
          <a:stretch/>
        </p:blipFill>
        <p:spPr>
          <a:xfrm>
            <a:off x="1739371" y="2454527"/>
            <a:ext cx="3208583" cy="2004447"/>
          </a:xfrm>
          <a:prstGeom prst="rect">
            <a:avLst/>
          </a:prstGeom>
          <a:noFill/>
          <a:ln>
            <a:noFill/>
          </a:ln>
        </p:spPr>
      </p:pic>
      <p:pic>
        <p:nvPicPr>
          <p:cNvPr id="211" name="Google Shape;211;p8"/>
          <p:cNvPicPr preferRelativeResize="0"/>
          <p:nvPr/>
        </p:nvPicPr>
        <p:blipFill rotWithShape="1">
          <a:blip r:embed="rId4">
            <a:alphaModFix/>
          </a:blip>
          <a:srcRect/>
          <a:stretch/>
        </p:blipFill>
        <p:spPr>
          <a:xfrm>
            <a:off x="4947954" y="2454527"/>
            <a:ext cx="3208583" cy="20044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Cosine Similarity</a:t>
            </a:r>
            <a:endParaRPr b="1">
              <a:solidFill>
                <a:srgbClr val="7030A0"/>
              </a:solidFill>
            </a:endParaRPr>
          </a:p>
        </p:txBody>
      </p:sp>
      <p:sp>
        <p:nvSpPr>
          <p:cNvPr id="217" name="Google Shape;217;p9"/>
          <p:cNvSpPr txBox="1">
            <a:spLocks noGrp="1"/>
          </p:cNvSpPr>
          <p:nvPr>
            <p:ph type="body" idx="1"/>
          </p:nvPr>
        </p:nvSpPr>
        <p:spPr>
          <a:xfrm>
            <a:off x="311700" y="1152475"/>
            <a:ext cx="4543469" cy="3416400"/>
          </a:xfrm>
          <a:prstGeom prst="rect">
            <a:avLst/>
          </a:prstGeom>
          <a:blipFill rotWithShape="1">
            <a:blip r:embed="rId3">
              <a:alphaModFix/>
            </a:blip>
            <a:stretch>
              <a:fillRect/>
            </a:stretch>
          </a:blip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 </a:t>
            </a:r>
            <a:endParaRPr/>
          </a:p>
        </p:txBody>
      </p:sp>
      <p:sp>
        <p:nvSpPr>
          <p:cNvPr id="218" name="Google Shape;218;p9"/>
          <p:cNvSpPr txBox="1"/>
          <p:nvPr/>
        </p:nvSpPr>
        <p:spPr>
          <a:xfrm>
            <a:off x="3165236" y="942463"/>
            <a:ext cx="5596200" cy="39810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219" name="Google Shape;219;p9"/>
          <p:cNvPicPr preferRelativeResize="0"/>
          <p:nvPr/>
        </p:nvPicPr>
        <p:blipFill rotWithShape="1">
          <a:blip r:embed="rId5">
            <a:alphaModFix/>
          </a:blip>
          <a:srcRect/>
          <a:stretch/>
        </p:blipFill>
        <p:spPr>
          <a:xfrm>
            <a:off x="6365745" y="2281848"/>
            <a:ext cx="2540000" cy="246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Normalizing</a:t>
            </a:r>
            <a:endParaRPr b="1">
              <a:solidFill>
                <a:srgbClr val="7030A0"/>
              </a:solidFill>
            </a:endParaRPr>
          </a:p>
        </p:txBody>
      </p:sp>
      <p:sp>
        <p:nvSpPr>
          <p:cNvPr id="225" name="Google Shape;225;p12"/>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Normalization is not desired when comparing documents of different sizes since it ignores length.</a:t>
            </a:r>
            <a:endParaRPr/>
          </a:p>
          <a:p>
            <a:pPr marL="457200" lvl="0" indent="-342900" algn="l" rtl="0">
              <a:lnSpc>
                <a:spcPct val="115000"/>
              </a:lnSpc>
              <a:spcBef>
                <a:spcPts val="0"/>
              </a:spcBef>
              <a:spcAft>
                <a:spcPts val="0"/>
              </a:spcAft>
              <a:buSzPts val="1800"/>
              <a:buChar char="●"/>
            </a:pPr>
            <a:r>
              <a:rPr lang="en-US"/>
              <a:t>In practice, can use multiple distance metrics and combine them using some defined weights</a:t>
            </a:r>
            <a:endParaRPr/>
          </a:p>
          <a:p>
            <a:pPr marL="457200" lvl="0" indent="-342900" algn="l" rtl="0">
              <a:lnSpc>
                <a:spcPct val="115000"/>
              </a:lnSpc>
              <a:spcBef>
                <a:spcPts val="0"/>
              </a:spcBef>
              <a:spcAft>
                <a:spcPts val="0"/>
              </a:spcAft>
              <a:buSzPts val="1800"/>
              <a:buChar char="●"/>
            </a:pPr>
            <a:r>
              <a:rPr lang="en-US"/>
              <a:t>Alternately, don’t normalize, but cap max number of words</a:t>
            </a:r>
            <a:endParaRPr/>
          </a:p>
        </p:txBody>
      </p:sp>
      <p:pic>
        <p:nvPicPr>
          <p:cNvPr id="226" name="Google Shape;226;p12"/>
          <p:cNvPicPr preferRelativeResize="0"/>
          <p:nvPr/>
        </p:nvPicPr>
        <p:blipFill rotWithShape="1">
          <a:blip r:embed="rId3">
            <a:alphaModFix/>
          </a:blip>
          <a:srcRect/>
          <a:stretch/>
        </p:blipFill>
        <p:spPr>
          <a:xfrm>
            <a:off x="4624072" y="1625125"/>
            <a:ext cx="4165600" cy="270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CC"/>
        </a:soli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2800" b="1" i="0" u="none" strike="noStrike" cap="none">
                <a:solidFill>
                  <a:srgbClr val="7030A0"/>
                </a:solidFill>
                <a:latin typeface="Arial"/>
                <a:ea typeface="Arial"/>
                <a:cs typeface="Arial"/>
                <a:sym typeface="Arial"/>
              </a:rPr>
              <a:t>Nearest Neighbor</a:t>
            </a:r>
            <a:endParaRPr b="1">
              <a:solidFill>
                <a:srgbClr val="7030A0"/>
              </a:solidFill>
            </a:endParaRPr>
          </a:p>
        </p:txBody>
      </p:sp>
      <p:sp>
        <p:nvSpPr>
          <p:cNvPr id="238" name="Google Shape;238;p14"/>
          <p:cNvSpPr txBox="1">
            <a:spLocks noGrp="1"/>
          </p:cNvSpPr>
          <p:nvPr>
            <p:ph type="body" idx="1"/>
          </p:nvPr>
        </p:nvSpPr>
        <p:spPr>
          <a:xfrm>
            <a:off x="311700" y="1152475"/>
            <a:ext cx="4543469"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Visualizing with Voronoi Tessellation</a:t>
            </a:r>
            <a:endParaRPr/>
          </a:p>
          <a:p>
            <a:pPr marL="457200" lvl="0" indent="-342900" algn="l" rtl="0">
              <a:lnSpc>
                <a:spcPct val="115000"/>
              </a:lnSpc>
              <a:spcBef>
                <a:spcPts val="0"/>
              </a:spcBef>
              <a:spcAft>
                <a:spcPts val="0"/>
              </a:spcAft>
              <a:buSzPts val="1800"/>
              <a:buChar char="●"/>
            </a:pPr>
            <a:r>
              <a:rPr lang="en-US"/>
              <a:t>Definitions of “closest”</a:t>
            </a:r>
            <a:endParaRPr/>
          </a:p>
          <a:p>
            <a:pPr marL="914400" lvl="1" indent="-317500" algn="l" rtl="0">
              <a:lnSpc>
                <a:spcPct val="115000"/>
              </a:lnSpc>
              <a:spcBef>
                <a:spcPts val="0"/>
              </a:spcBef>
              <a:spcAft>
                <a:spcPts val="0"/>
              </a:spcAft>
              <a:buSzPts val="1400"/>
              <a:buChar char="○"/>
            </a:pPr>
            <a:r>
              <a:rPr lang="en-US"/>
              <a:t>Euclidean distance</a:t>
            </a:r>
            <a:endParaRPr/>
          </a:p>
          <a:p>
            <a:pPr marL="914400" lvl="1" indent="-317500" algn="l" rtl="0">
              <a:lnSpc>
                <a:spcPct val="115000"/>
              </a:lnSpc>
              <a:spcBef>
                <a:spcPts val="0"/>
              </a:spcBef>
              <a:spcAft>
                <a:spcPts val="0"/>
              </a:spcAft>
              <a:buSzPts val="1400"/>
              <a:buChar char="○"/>
            </a:pPr>
            <a:r>
              <a:rPr lang="en-US"/>
              <a:t>Manhattan distance</a:t>
            </a:r>
            <a:endParaRPr/>
          </a:p>
          <a:p>
            <a:pPr marL="457200" lvl="0" indent="-342900" algn="l" rtl="0">
              <a:lnSpc>
                <a:spcPct val="115000"/>
              </a:lnSpc>
              <a:spcBef>
                <a:spcPts val="0"/>
              </a:spcBef>
              <a:spcAft>
                <a:spcPts val="0"/>
              </a:spcAft>
              <a:buSzPts val="1800"/>
              <a:buChar char="●"/>
            </a:pPr>
            <a:r>
              <a:rPr lang="en-US"/>
              <a:t>Weaknesses:</a:t>
            </a:r>
            <a:endParaRPr/>
          </a:p>
          <a:p>
            <a:pPr marL="914400" lvl="1" indent="-317500" algn="l" rtl="0">
              <a:lnSpc>
                <a:spcPct val="115000"/>
              </a:lnSpc>
              <a:spcBef>
                <a:spcPts val="0"/>
              </a:spcBef>
              <a:spcAft>
                <a:spcPts val="0"/>
              </a:spcAft>
              <a:buSzPts val="1400"/>
              <a:buChar char="○"/>
            </a:pPr>
            <a:r>
              <a:rPr lang="en-US"/>
              <a:t>Weaker with sparse data</a:t>
            </a:r>
            <a:endParaRPr/>
          </a:p>
          <a:p>
            <a:pPr marL="914400" lvl="1" indent="-317500" algn="l" rtl="0">
              <a:lnSpc>
                <a:spcPct val="115000"/>
              </a:lnSpc>
              <a:spcBef>
                <a:spcPts val="0"/>
              </a:spcBef>
              <a:spcAft>
                <a:spcPts val="0"/>
              </a:spcAft>
              <a:buSzPts val="1400"/>
              <a:buChar char="○"/>
            </a:pPr>
            <a:r>
              <a:rPr lang="en-US"/>
              <a:t>Potential to overfit</a:t>
            </a:r>
            <a:endParaRPr/>
          </a:p>
          <a:p>
            <a:pPr marL="914400" lvl="1" indent="-317500" algn="l" rtl="0">
              <a:lnSpc>
                <a:spcPct val="115000"/>
              </a:lnSpc>
              <a:spcBef>
                <a:spcPts val="0"/>
              </a:spcBef>
              <a:spcAft>
                <a:spcPts val="0"/>
              </a:spcAft>
              <a:buSzPts val="1400"/>
              <a:buChar char="○"/>
            </a:pPr>
            <a:r>
              <a:rPr lang="en-US"/>
              <a:t>O(n) complexity with n data points</a:t>
            </a:r>
            <a:endParaRPr/>
          </a:p>
          <a:p>
            <a:pPr marL="457200" lvl="0" indent="-228600" algn="l" rtl="0">
              <a:lnSpc>
                <a:spcPct val="115000"/>
              </a:lnSpc>
              <a:spcBef>
                <a:spcPts val="0"/>
              </a:spcBef>
              <a:spcAft>
                <a:spcPts val="0"/>
              </a:spcAft>
              <a:buSzPts val="1800"/>
              <a:buNone/>
            </a:pPr>
            <a:endParaRPr/>
          </a:p>
        </p:txBody>
      </p:sp>
      <p:grpSp>
        <p:nvGrpSpPr>
          <p:cNvPr id="239" name="Google Shape;239;p14"/>
          <p:cNvGrpSpPr/>
          <p:nvPr/>
        </p:nvGrpSpPr>
        <p:grpSpPr>
          <a:xfrm>
            <a:off x="4369293" y="230467"/>
            <a:ext cx="1793976" cy="1001816"/>
            <a:chOff x="5554593" y="846191"/>
            <a:chExt cx="2769969" cy="1308100"/>
          </a:xfrm>
        </p:grpSpPr>
        <p:pic>
          <p:nvPicPr>
            <p:cNvPr id="240" name="Google Shape;240;p14"/>
            <p:cNvPicPr preferRelativeResize="0"/>
            <p:nvPr/>
          </p:nvPicPr>
          <p:blipFill rotWithShape="1">
            <a:blip r:embed="rId3">
              <a:alphaModFix/>
            </a:blip>
            <a:srcRect/>
            <a:stretch/>
          </p:blipFill>
          <p:spPr>
            <a:xfrm>
              <a:off x="6584662" y="1070012"/>
              <a:ext cx="1739900" cy="546100"/>
            </a:xfrm>
            <a:prstGeom prst="rect">
              <a:avLst/>
            </a:prstGeom>
            <a:noFill/>
            <a:ln>
              <a:noFill/>
            </a:ln>
          </p:spPr>
        </p:pic>
        <p:pic>
          <p:nvPicPr>
            <p:cNvPr id="241" name="Google Shape;241;p14"/>
            <p:cNvPicPr preferRelativeResize="0"/>
            <p:nvPr/>
          </p:nvPicPr>
          <p:blipFill rotWithShape="1">
            <a:blip r:embed="rId4">
              <a:alphaModFix/>
            </a:blip>
            <a:srcRect/>
            <a:stretch/>
          </p:blipFill>
          <p:spPr>
            <a:xfrm>
              <a:off x="5833781" y="1142797"/>
              <a:ext cx="2247900" cy="800100"/>
            </a:xfrm>
            <a:prstGeom prst="rect">
              <a:avLst/>
            </a:prstGeom>
            <a:noFill/>
            <a:ln>
              <a:noFill/>
            </a:ln>
          </p:spPr>
        </p:pic>
        <p:pic>
          <p:nvPicPr>
            <p:cNvPr id="242" name="Google Shape;242;p14"/>
            <p:cNvPicPr preferRelativeResize="0"/>
            <p:nvPr/>
          </p:nvPicPr>
          <p:blipFill rotWithShape="1">
            <a:blip r:embed="rId5">
              <a:alphaModFix/>
            </a:blip>
            <a:srcRect/>
            <a:stretch/>
          </p:blipFill>
          <p:spPr>
            <a:xfrm>
              <a:off x="5554593" y="846191"/>
              <a:ext cx="2667000" cy="1308100"/>
            </a:xfrm>
            <a:prstGeom prst="rect">
              <a:avLst/>
            </a:prstGeom>
            <a:noFill/>
            <a:ln>
              <a:noFill/>
            </a:ln>
          </p:spPr>
        </p:pic>
      </p:grpSp>
      <p:pic>
        <p:nvPicPr>
          <p:cNvPr id="243" name="Google Shape;243;p14"/>
          <p:cNvPicPr preferRelativeResize="0"/>
          <p:nvPr/>
        </p:nvPicPr>
        <p:blipFill rotWithShape="1">
          <a:blip r:embed="rId6">
            <a:alphaModFix/>
          </a:blip>
          <a:srcRect/>
          <a:stretch/>
        </p:blipFill>
        <p:spPr>
          <a:xfrm>
            <a:off x="6492276" y="131651"/>
            <a:ext cx="2376706" cy="1264705"/>
          </a:xfrm>
          <a:prstGeom prst="rect">
            <a:avLst/>
          </a:prstGeom>
          <a:noFill/>
          <a:ln>
            <a:noFill/>
          </a:ln>
        </p:spPr>
      </p:pic>
      <p:pic>
        <p:nvPicPr>
          <p:cNvPr id="244" name="Google Shape;244;p14"/>
          <p:cNvPicPr preferRelativeResize="0"/>
          <p:nvPr/>
        </p:nvPicPr>
        <p:blipFill rotWithShape="1">
          <a:blip r:embed="rId7">
            <a:alphaModFix/>
          </a:blip>
          <a:srcRect/>
          <a:stretch/>
        </p:blipFill>
        <p:spPr>
          <a:xfrm>
            <a:off x="4056578" y="3291927"/>
            <a:ext cx="2352717" cy="1701747"/>
          </a:xfrm>
          <a:prstGeom prst="rect">
            <a:avLst/>
          </a:prstGeom>
          <a:noFill/>
          <a:ln>
            <a:noFill/>
          </a:ln>
        </p:spPr>
      </p:pic>
      <p:pic>
        <p:nvPicPr>
          <p:cNvPr id="245" name="Google Shape;245;p14"/>
          <p:cNvPicPr preferRelativeResize="0"/>
          <p:nvPr/>
        </p:nvPicPr>
        <p:blipFill rotWithShape="1">
          <a:blip r:embed="rId8">
            <a:alphaModFix/>
          </a:blip>
          <a:srcRect/>
          <a:stretch/>
        </p:blipFill>
        <p:spPr>
          <a:xfrm>
            <a:off x="5232936" y="1545657"/>
            <a:ext cx="2163732" cy="1582197"/>
          </a:xfrm>
          <a:prstGeom prst="rect">
            <a:avLst/>
          </a:prstGeom>
          <a:noFill/>
          <a:ln>
            <a:noFill/>
          </a:ln>
        </p:spPr>
      </p:pic>
      <p:pic>
        <p:nvPicPr>
          <p:cNvPr id="246" name="Google Shape;246;p14"/>
          <p:cNvPicPr preferRelativeResize="0"/>
          <p:nvPr/>
        </p:nvPicPr>
        <p:blipFill rotWithShape="1">
          <a:blip r:embed="rId9">
            <a:alphaModFix/>
          </a:blip>
          <a:srcRect/>
          <a:stretch/>
        </p:blipFill>
        <p:spPr>
          <a:xfrm>
            <a:off x="6421484" y="3291927"/>
            <a:ext cx="2669148" cy="17254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2106</Words>
  <Application>Microsoft Office PowerPoint</Application>
  <PresentationFormat>On-screen Show (16:9)</PresentationFormat>
  <Paragraphs>177</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Section 6</vt:lpstr>
      <vt:lpstr>Bag of Words</vt:lpstr>
      <vt:lpstr>Term Frequency Inverse-Document Frequency</vt:lpstr>
      <vt:lpstr>Euclidean vs Manhattan Distance</vt:lpstr>
      <vt:lpstr>Weighted Distance</vt:lpstr>
      <vt:lpstr>Similarity</vt:lpstr>
      <vt:lpstr>Cosine Similarity</vt:lpstr>
      <vt:lpstr>Normalizing</vt:lpstr>
      <vt:lpstr>Nearest Neighbor</vt:lpstr>
      <vt:lpstr>K Nearest Neighbor</vt:lpstr>
      <vt:lpstr>Weighted K Nearest Neighbor</vt:lpstr>
      <vt:lpstr>Approximate Nearest Neighbor</vt:lpstr>
      <vt:lpstr>Locality Sensitive Hashing</vt:lpstr>
      <vt:lpstr>Binning</vt:lpstr>
      <vt:lpstr>Clustering</vt:lpstr>
      <vt:lpstr>Clustering Example</vt:lpstr>
      <vt:lpstr>K-Means Clustering </vt:lpstr>
      <vt:lpstr>Initializing Centroids</vt:lpstr>
      <vt:lpstr>Hierarchical Clustering</vt:lpstr>
      <vt:lpstr>Agglomerative Clustering</vt:lpstr>
      <vt:lpstr>Agglomerative Dendrogram</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Section C</dc:title>
  <dc:creator>Andrey Risukhin</dc:creator>
  <cp:lastModifiedBy>Jerry Wei</cp:lastModifiedBy>
  <cp:revision>1</cp:revision>
  <dcterms:modified xsi:type="dcterms:W3CDTF">2023-02-15T22:22:09Z</dcterms:modified>
</cp:coreProperties>
</file>