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336F2C-FC6E-42D3-8B3F-450B7FA1FF98}">
  <a:tblStyle styleId="{83336F2C-FC6E-42D3-8B3F-450B7FA1F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046c3a5d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046c3a5d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46c3a5d9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046c3a5d94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46c3a5d9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046c3a5d94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46c3a5d9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046c3a5d94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46c3a5d94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046c3a5d94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46c3a5d9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046c3a5d94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46c3a5d9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046c3a5d9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46c3a5d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046c3a5d94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46c3a5d9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046c3a5d94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46c3a5d94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046c3a5d94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46c3a5d94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046c3a5d94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46c3a5d9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046c3a5d94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46c3a5d9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046c3a5d94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46c3a5d94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046c3a5d94_0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46c3a5d94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046c3a5d94_0_3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46c3a5d9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046c3a5d94_0_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46c3a5d9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046c3a5d94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46c3a5d9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046c3a5d9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46c3a5d9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046c3a5d94_0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046c3a5d9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046c3a5d94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046c3a5d94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046c3a5d94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046c3a5d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046c3a5d94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46c3a5d9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046c3a5d9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46c3a5d9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046c3a5d94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46c3a5d9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46c3a5d9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46c3a5d9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046c3a5d94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46c3a5d9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46c3a5d9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46c3a5d9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046c3a5d9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46c3a5d9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046c3a5d94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505" y="960875"/>
            <a:ext cx="9144000" cy="2052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solidFill>
                  <a:srgbClr val="A64D79"/>
                </a:solidFill>
              </a:rPr>
              <a:t>STAT/CSE 416 - </a:t>
            </a:r>
            <a:r>
              <a:rPr lang="en">
                <a:solidFill>
                  <a:srgbClr val="A64D79"/>
                </a:solidFill>
              </a:rPr>
              <a:t>Section 4</a:t>
            </a:r>
            <a:endParaRPr>
              <a:solidFill>
                <a:srgbClr val="A64D79"/>
              </a:solidFill>
            </a:endParaRPr>
          </a:p>
          <a:p>
            <a:pPr indent="0" lvl="0" marL="0" rtl="0" algn="ctr">
              <a:spcBef>
                <a:spcPts val="0"/>
              </a:spcBef>
              <a:spcAft>
                <a:spcPts val="0"/>
              </a:spcAft>
              <a:buSzPct val="96607"/>
              <a:buNone/>
            </a:pPr>
            <a:r>
              <a:rPr lang="en" sz="3133">
                <a:solidFill>
                  <a:srgbClr val="C27BA0"/>
                </a:solidFill>
              </a:rPr>
              <a:t>Bias and Fairness</a:t>
            </a:r>
            <a:endParaRPr sz="3133">
              <a:solidFill>
                <a:srgbClr val="C27BA0"/>
              </a:solidFill>
            </a:endParaRPr>
          </a:p>
          <a:p>
            <a:pPr indent="0" lvl="0" marL="0" rtl="0" algn="ctr">
              <a:spcBef>
                <a:spcPts val="0"/>
              </a:spcBef>
              <a:spcAft>
                <a:spcPts val="0"/>
              </a:spcAft>
              <a:buClr>
                <a:schemeClr val="dk1"/>
              </a:buClr>
              <a:buSzPct val="112575"/>
              <a:buFont typeface="Arial"/>
              <a:buNone/>
            </a:pPr>
            <a:r>
              <a:t/>
            </a:r>
            <a:endParaRPr sz="2688">
              <a:solidFill>
                <a:schemeClr val="dk2"/>
              </a:solidFill>
            </a:endParaRPr>
          </a:p>
          <a:p>
            <a:pPr indent="0" lvl="0" marL="0" rtl="0" algn="ctr">
              <a:lnSpc>
                <a:spcPct val="100000"/>
              </a:lnSpc>
              <a:spcBef>
                <a:spcPts val="0"/>
              </a:spcBef>
              <a:spcAft>
                <a:spcPts val="0"/>
              </a:spcAft>
              <a:buSzPct val="216666"/>
              <a:buNone/>
            </a:pPr>
            <a:r>
              <a:t/>
            </a:r>
            <a:endParaRPr sz="2400">
              <a:solidFill>
                <a:srgbClr val="A64D79"/>
              </a:solidFill>
            </a:endParaRPr>
          </a:p>
        </p:txBody>
      </p:sp>
      <p:sp>
        <p:nvSpPr>
          <p:cNvPr id="55" name="Google Shape;55;p13"/>
          <p:cNvSpPr txBox="1"/>
          <p:nvPr>
            <p:ph idx="1" type="subTitle"/>
          </p:nvPr>
        </p:nvSpPr>
        <p:spPr>
          <a:xfrm>
            <a:off x="-10501" y="3064575"/>
            <a:ext cx="91440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27"/>
              <a:buNone/>
            </a:pPr>
            <a:r>
              <a:rPr lang="en"/>
              <a:t>Octavian-Vlad Murad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29" name="Google Shape;129;p22"/>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Measurement</a:t>
            </a:r>
            <a:r>
              <a:rPr b="1" lang="en">
                <a:solidFill>
                  <a:srgbClr val="A64D79"/>
                </a:solidFill>
              </a:rPr>
              <a:t> Bias</a:t>
            </a:r>
            <a:endParaRPr b="1">
              <a:solidFill>
                <a:srgbClr val="3C78D8"/>
              </a:solidFill>
            </a:endParaRPr>
          </a:p>
        </p:txBody>
      </p:sp>
      <p:sp>
        <p:nvSpPr>
          <p:cNvPr id="130" name="Google Shape;130;p22"/>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Definition and considerations</a:t>
            </a:r>
            <a:endParaRPr sz="1600"/>
          </a:p>
        </p:txBody>
      </p:sp>
      <p:sp>
        <p:nvSpPr>
          <p:cNvPr id="131" name="Google Shape;131;p22"/>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32" name="Google Shape;132;p22"/>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33" name="Google Shape;133;p22"/>
          <p:cNvSpPr txBox="1"/>
          <p:nvPr>
            <p:ph idx="1" type="body"/>
          </p:nvPr>
        </p:nvSpPr>
        <p:spPr>
          <a:xfrm>
            <a:off x="2237600" y="1679700"/>
            <a:ext cx="2365500" cy="3303000"/>
          </a:xfrm>
          <a:prstGeom prst="rect">
            <a:avLst/>
          </a:prstGeom>
          <a:noFill/>
          <a:ln>
            <a:noFill/>
          </a:ln>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t>Feature or labels are proxies(concrete measurements) chosen to approximate some construct(abstract, unmeasurable concepts).</a:t>
            </a:r>
            <a:endParaRPr sz="1200"/>
          </a:p>
          <a:p>
            <a:pPr indent="-299085" lvl="0" marL="457200" rtl="0" algn="l">
              <a:spcBef>
                <a:spcPts val="0"/>
              </a:spcBef>
              <a:spcAft>
                <a:spcPts val="0"/>
              </a:spcAft>
              <a:buSzPct val="100000"/>
              <a:buChar char="●"/>
            </a:pPr>
            <a:r>
              <a:rPr lang="en" sz="1200"/>
              <a:t>Proxies could be poor reflections of the underlying concepts.</a:t>
            </a:r>
            <a:endParaRPr sz="1200"/>
          </a:p>
          <a:p>
            <a:pPr indent="-299085" lvl="0" marL="457200" rtl="0" algn="l">
              <a:spcBef>
                <a:spcPts val="0"/>
              </a:spcBef>
              <a:spcAft>
                <a:spcPts val="0"/>
              </a:spcAft>
              <a:buSzPct val="100000"/>
              <a:buChar char="●"/>
            </a:pPr>
            <a:r>
              <a:rPr lang="en" sz="1200"/>
              <a:t>Method and accuracy of measurement could vary </a:t>
            </a:r>
            <a:r>
              <a:rPr lang="en" sz="1200"/>
              <a:t>across groups.</a:t>
            </a:r>
            <a:endParaRPr sz="1200"/>
          </a:p>
          <a:p>
            <a:pPr indent="-299085" lvl="0" marL="457200" rtl="0" algn="l">
              <a:spcBef>
                <a:spcPts val="0"/>
              </a:spcBef>
              <a:spcAft>
                <a:spcPts val="0"/>
              </a:spcAft>
              <a:buSzPct val="100000"/>
              <a:buChar char="●"/>
            </a:pPr>
            <a:r>
              <a:rPr lang="en" sz="1200"/>
              <a:t>Using outdated concepts or concepts changing over time.</a:t>
            </a:r>
            <a:endParaRPr sz="1200"/>
          </a:p>
          <a:p>
            <a:pPr indent="-299085" lvl="0" marL="457200" rtl="0" algn="l">
              <a:spcBef>
                <a:spcPts val="0"/>
              </a:spcBef>
              <a:spcAft>
                <a:spcPts val="0"/>
              </a:spcAft>
              <a:buSzPct val="100000"/>
              <a:buChar char="●"/>
            </a:pPr>
            <a:r>
              <a:rPr lang="en" sz="1200"/>
              <a:t>Measurer’s subjectivism and bias.</a:t>
            </a:r>
            <a:endParaRPr sz="1200"/>
          </a:p>
          <a:p>
            <a:pPr indent="-299085" lvl="0" marL="457200" rtl="0" algn="l">
              <a:spcBef>
                <a:spcPts val="0"/>
              </a:spcBef>
              <a:spcAft>
                <a:spcPts val="0"/>
              </a:spcAft>
              <a:buSzPct val="100000"/>
              <a:buChar char="●"/>
            </a:pPr>
            <a:r>
              <a:rPr lang="en" sz="1200"/>
              <a:t>Societal pressures in self-reporting.</a:t>
            </a:r>
            <a:endParaRPr sz="1200"/>
          </a:p>
        </p:txBody>
      </p:sp>
      <p:sp>
        <p:nvSpPr>
          <p:cNvPr id="134" name="Google Shape;134;p22"/>
          <p:cNvSpPr txBox="1"/>
          <p:nvPr>
            <p:ph idx="1" type="body"/>
          </p:nvPr>
        </p:nvSpPr>
        <p:spPr>
          <a:xfrm>
            <a:off x="4602950" y="1679700"/>
            <a:ext cx="2158500" cy="3173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Using arrest as a proxy to measure crime, re-arrest to measure recidivism.</a:t>
            </a:r>
            <a:endParaRPr sz="1200"/>
          </a:p>
          <a:p>
            <a:pPr indent="-304800" lvl="0" marL="457200" rtl="0" algn="l">
              <a:spcBef>
                <a:spcPts val="0"/>
              </a:spcBef>
              <a:spcAft>
                <a:spcPts val="0"/>
              </a:spcAft>
              <a:buSzPts val="1200"/>
              <a:buChar char="●"/>
            </a:pPr>
            <a:r>
              <a:rPr lang="en" sz="1200"/>
              <a:t>IQ, SAT scores as proxies for intelligence. GPA as measure of </a:t>
            </a:r>
            <a:r>
              <a:rPr lang="en" sz="1200"/>
              <a:t>academic</a:t>
            </a:r>
            <a:r>
              <a:rPr lang="en" sz="1200"/>
              <a:t> success.</a:t>
            </a:r>
            <a:endParaRPr sz="1200"/>
          </a:p>
          <a:p>
            <a:pPr indent="-304800" lvl="0" marL="457200" rtl="0" algn="l">
              <a:spcBef>
                <a:spcPts val="0"/>
              </a:spcBef>
              <a:spcAft>
                <a:spcPts val="0"/>
              </a:spcAft>
              <a:buSzPts val="1200"/>
              <a:buChar char="●"/>
            </a:pPr>
            <a:r>
              <a:rPr lang="en" sz="1200"/>
              <a:t>Cameras having dynamic range and color balance optimized for light skin tones.</a:t>
            </a:r>
            <a:endParaRPr sz="1200"/>
          </a:p>
        </p:txBody>
      </p:sp>
      <p:sp>
        <p:nvSpPr>
          <p:cNvPr id="135" name="Google Shape;135;p22"/>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Some methods will be discussed later(e.g. We Are All Equal Assumption).</a:t>
            </a:r>
            <a:endParaRPr sz="1200"/>
          </a:p>
          <a:p>
            <a:pPr indent="-304800" lvl="0" marL="457200" rtl="0" algn="l">
              <a:spcBef>
                <a:spcPts val="0"/>
              </a:spcBef>
              <a:spcAft>
                <a:spcPts val="0"/>
              </a:spcAft>
              <a:buSzPts val="1200"/>
              <a:buChar char="●"/>
            </a:pPr>
            <a:r>
              <a:rPr lang="en" sz="1200"/>
              <a:t>Awareness of these issues during data collection.</a:t>
            </a:r>
            <a:endParaRPr sz="1200"/>
          </a:p>
          <a:p>
            <a:pPr indent="-304800" lvl="0" marL="457200" rtl="0" algn="l">
              <a:spcBef>
                <a:spcPts val="0"/>
              </a:spcBef>
              <a:spcAft>
                <a:spcPts val="0"/>
              </a:spcAft>
              <a:buSzPts val="1200"/>
              <a:buChar char="●"/>
            </a:pPr>
            <a:r>
              <a:rPr lang="en" sz="1200"/>
              <a:t>Designing better proxies.</a:t>
            </a:r>
            <a:endParaRPr sz="1200"/>
          </a:p>
        </p:txBody>
      </p:sp>
      <p:pic>
        <p:nvPicPr>
          <p:cNvPr id="136" name="Google Shape;136;p22"/>
          <p:cNvPicPr preferRelativeResize="0"/>
          <p:nvPr/>
        </p:nvPicPr>
        <p:blipFill>
          <a:blip r:embed="rId3">
            <a:alphaModFix/>
          </a:blip>
          <a:stretch>
            <a:fillRect/>
          </a:stretch>
        </p:blipFill>
        <p:spPr>
          <a:xfrm>
            <a:off x="261325" y="2181400"/>
            <a:ext cx="2050200" cy="184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42" name="Google Shape;142;p23"/>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Learning</a:t>
            </a:r>
            <a:r>
              <a:rPr b="1" lang="en">
                <a:solidFill>
                  <a:srgbClr val="A64D79"/>
                </a:solidFill>
              </a:rPr>
              <a:t> Bias</a:t>
            </a:r>
            <a:endParaRPr b="1">
              <a:solidFill>
                <a:srgbClr val="3C78D8"/>
              </a:solidFill>
            </a:endParaRPr>
          </a:p>
        </p:txBody>
      </p:sp>
      <p:sp>
        <p:nvSpPr>
          <p:cNvPr id="143" name="Google Shape;143;p23"/>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Definition and considerations</a:t>
            </a:r>
            <a:endParaRPr sz="1600"/>
          </a:p>
        </p:txBody>
      </p:sp>
      <p:sp>
        <p:nvSpPr>
          <p:cNvPr id="144" name="Google Shape;144;p23"/>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45" name="Google Shape;145;p23"/>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46" name="Google Shape;146;p23"/>
          <p:cNvSpPr txBox="1"/>
          <p:nvPr>
            <p:ph idx="1" type="body"/>
          </p:nvPr>
        </p:nvSpPr>
        <p:spPr>
          <a:xfrm>
            <a:off x="2400975" y="1679700"/>
            <a:ext cx="2158500" cy="3104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Arises when modeling choices amplify other biases.</a:t>
            </a:r>
            <a:endParaRPr sz="1200"/>
          </a:p>
          <a:p>
            <a:pPr indent="-304800" lvl="0" marL="457200" rtl="0" algn="l">
              <a:spcBef>
                <a:spcPts val="0"/>
              </a:spcBef>
              <a:spcAft>
                <a:spcPts val="0"/>
              </a:spcAft>
              <a:buSzPts val="1200"/>
              <a:buChar char="●"/>
            </a:pPr>
            <a:r>
              <a:rPr lang="en" sz="1200"/>
              <a:t>Optimizing for accuracy without considering fairness as a training objective.</a:t>
            </a:r>
            <a:endParaRPr sz="1200"/>
          </a:p>
          <a:p>
            <a:pPr indent="-304800" lvl="0" marL="457200" rtl="0" algn="l">
              <a:spcBef>
                <a:spcPts val="0"/>
              </a:spcBef>
              <a:spcAft>
                <a:spcPts val="0"/>
              </a:spcAft>
              <a:buSzPts val="1200"/>
              <a:buChar char="●"/>
            </a:pPr>
            <a:r>
              <a:rPr lang="en" sz="1200"/>
              <a:t>Applying regularization when having underrepresented groups can cause the model to ignore these data points. </a:t>
            </a:r>
            <a:endParaRPr sz="1200"/>
          </a:p>
        </p:txBody>
      </p:sp>
      <p:sp>
        <p:nvSpPr>
          <p:cNvPr id="147" name="Google Shape;147;p23"/>
          <p:cNvSpPr txBox="1"/>
          <p:nvPr>
            <p:ph idx="1" type="body"/>
          </p:nvPr>
        </p:nvSpPr>
        <p:spPr>
          <a:xfrm>
            <a:off x="4602950"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Predictive policing, loan approval, job performance evaluation systems focusing solely on accuracy and profitability at the expense of more humane considerations.</a:t>
            </a:r>
            <a:endParaRPr sz="1200"/>
          </a:p>
        </p:txBody>
      </p:sp>
      <p:sp>
        <p:nvSpPr>
          <p:cNvPr id="148" name="Google Shape;148;p23"/>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Developing</a:t>
            </a:r>
            <a:r>
              <a:rPr lang="en" sz="1200"/>
              <a:t> “fairness-aware” training objectives. (more on this later).</a:t>
            </a:r>
            <a:endParaRPr sz="1200"/>
          </a:p>
          <a:p>
            <a:pPr indent="-304800" lvl="0" marL="457200" rtl="0" algn="l">
              <a:spcBef>
                <a:spcPts val="0"/>
              </a:spcBef>
              <a:spcAft>
                <a:spcPts val="0"/>
              </a:spcAft>
              <a:buSzPts val="1200"/>
              <a:buChar char="●"/>
            </a:pPr>
            <a:r>
              <a:rPr lang="en" sz="1200"/>
              <a:t>Not optimizing accuracy at all costs.</a:t>
            </a:r>
            <a:endParaRPr sz="1200"/>
          </a:p>
        </p:txBody>
      </p:sp>
      <p:pic>
        <p:nvPicPr>
          <p:cNvPr id="149" name="Google Shape;149;p23"/>
          <p:cNvPicPr preferRelativeResize="0"/>
          <p:nvPr/>
        </p:nvPicPr>
        <p:blipFill>
          <a:blip r:embed="rId3">
            <a:alphaModFix/>
          </a:blip>
          <a:stretch>
            <a:fillRect/>
          </a:stretch>
        </p:blipFill>
        <p:spPr>
          <a:xfrm>
            <a:off x="221275" y="2242838"/>
            <a:ext cx="2136225" cy="175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55" name="Google Shape;155;p24"/>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Aggregation</a:t>
            </a:r>
            <a:r>
              <a:rPr b="1" lang="en">
                <a:solidFill>
                  <a:srgbClr val="A64D79"/>
                </a:solidFill>
              </a:rPr>
              <a:t> Bias</a:t>
            </a:r>
            <a:endParaRPr b="1">
              <a:solidFill>
                <a:srgbClr val="3C78D8"/>
              </a:solidFill>
            </a:endParaRPr>
          </a:p>
        </p:txBody>
      </p:sp>
      <p:sp>
        <p:nvSpPr>
          <p:cNvPr id="156" name="Google Shape;156;p24"/>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Definition and considerations</a:t>
            </a:r>
            <a:endParaRPr sz="1600"/>
          </a:p>
        </p:txBody>
      </p:sp>
      <p:sp>
        <p:nvSpPr>
          <p:cNvPr id="157" name="Google Shape;157;p24"/>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58" name="Google Shape;158;p24"/>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59" name="Google Shape;159;p24"/>
          <p:cNvSpPr txBox="1"/>
          <p:nvPr>
            <p:ph idx="1" type="body"/>
          </p:nvPr>
        </p:nvSpPr>
        <p:spPr>
          <a:xfrm>
            <a:off x="2400900"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Arises when a one-size-fits-all model is used for data in which different groups should be handled differently.</a:t>
            </a:r>
            <a:endParaRPr sz="1200"/>
          </a:p>
          <a:p>
            <a:pPr indent="-304800" lvl="0" marL="457200" rtl="0" algn="l">
              <a:spcBef>
                <a:spcPts val="0"/>
              </a:spcBef>
              <a:spcAft>
                <a:spcPts val="0"/>
              </a:spcAft>
              <a:buSzPts val="1200"/>
              <a:buChar char="●"/>
            </a:pPr>
            <a:r>
              <a:rPr lang="en" sz="1200"/>
              <a:t>Assumption that the true function mapping inputs to outputs is consistent </a:t>
            </a:r>
            <a:r>
              <a:rPr lang="en" sz="1200"/>
              <a:t>across</a:t>
            </a:r>
            <a:r>
              <a:rPr lang="en" sz="1200"/>
              <a:t> subpopulations.</a:t>
            </a:r>
            <a:endParaRPr sz="1200"/>
          </a:p>
        </p:txBody>
      </p:sp>
      <p:sp>
        <p:nvSpPr>
          <p:cNvPr id="160" name="Google Shape;160;p24"/>
          <p:cNvSpPr txBox="1"/>
          <p:nvPr>
            <p:ph idx="1" type="body"/>
          </p:nvPr>
        </p:nvSpPr>
        <p:spPr>
          <a:xfrm>
            <a:off x="4602950"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Language models ignoring group </a:t>
            </a:r>
            <a:r>
              <a:rPr lang="en" sz="1200"/>
              <a:t>specific </a:t>
            </a:r>
            <a:r>
              <a:rPr lang="en" sz="1200"/>
              <a:t>language usage(slang, idioms) pertaining to certain groups.</a:t>
            </a:r>
            <a:endParaRPr sz="1200"/>
          </a:p>
        </p:txBody>
      </p:sp>
      <p:sp>
        <p:nvSpPr>
          <p:cNvPr id="161" name="Google Shape;161;p24"/>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Use more complex models.</a:t>
            </a:r>
            <a:endParaRPr sz="1200"/>
          </a:p>
          <a:p>
            <a:pPr indent="-304800" lvl="0" marL="457200" rtl="0" algn="l">
              <a:spcBef>
                <a:spcPts val="0"/>
              </a:spcBef>
              <a:spcAft>
                <a:spcPts val="0"/>
              </a:spcAft>
              <a:buSzPts val="1200"/>
              <a:buChar char="●"/>
            </a:pPr>
            <a:r>
              <a:rPr lang="en" sz="1200"/>
              <a:t>Use models that are better at identifying and modeling distributions with subpopulations.</a:t>
            </a:r>
            <a:endParaRPr sz="1200"/>
          </a:p>
          <a:p>
            <a:pPr indent="-304800" lvl="0" marL="457200" rtl="0" algn="l">
              <a:spcBef>
                <a:spcPts val="0"/>
              </a:spcBef>
              <a:spcAft>
                <a:spcPts val="0"/>
              </a:spcAft>
              <a:buSzPts val="1200"/>
              <a:buChar char="●"/>
            </a:pPr>
            <a:r>
              <a:rPr lang="en" sz="1200"/>
              <a:t>Collect more data from underrepresented subpopulations.</a:t>
            </a:r>
            <a:endParaRPr sz="1200"/>
          </a:p>
        </p:txBody>
      </p:sp>
      <p:pic>
        <p:nvPicPr>
          <p:cNvPr id="162" name="Google Shape;162;p24"/>
          <p:cNvPicPr preferRelativeResize="0"/>
          <p:nvPr/>
        </p:nvPicPr>
        <p:blipFill>
          <a:blip r:embed="rId3">
            <a:alphaModFix/>
          </a:blip>
          <a:stretch>
            <a:fillRect/>
          </a:stretch>
        </p:blipFill>
        <p:spPr>
          <a:xfrm>
            <a:off x="199000" y="2181400"/>
            <a:ext cx="2158500" cy="195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68" name="Google Shape;168;p25"/>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Evaluation</a:t>
            </a:r>
            <a:r>
              <a:rPr b="1" lang="en">
                <a:solidFill>
                  <a:srgbClr val="A64D79"/>
                </a:solidFill>
              </a:rPr>
              <a:t> Bias</a:t>
            </a:r>
            <a:endParaRPr b="1">
              <a:solidFill>
                <a:srgbClr val="3C78D8"/>
              </a:solidFill>
            </a:endParaRPr>
          </a:p>
        </p:txBody>
      </p:sp>
      <p:sp>
        <p:nvSpPr>
          <p:cNvPr id="169" name="Google Shape;169;p25"/>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Definition and Considerations</a:t>
            </a:r>
            <a:endParaRPr sz="1600"/>
          </a:p>
        </p:txBody>
      </p:sp>
      <p:sp>
        <p:nvSpPr>
          <p:cNvPr id="170" name="Google Shape;170;p25"/>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71" name="Google Shape;171;p25"/>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72" name="Google Shape;172;p25"/>
          <p:cNvSpPr txBox="1"/>
          <p:nvPr>
            <p:ph idx="1" type="body"/>
          </p:nvPr>
        </p:nvSpPr>
        <p:spPr>
          <a:xfrm>
            <a:off x="240097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Representation and Measurement Biases applied to the test data.</a:t>
            </a:r>
            <a:endParaRPr sz="1200"/>
          </a:p>
          <a:p>
            <a:pPr indent="-304800" lvl="0" marL="457200" rtl="0" algn="l">
              <a:spcBef>
                <a:spcPts val="0"/>
              </a:spcBef>
              <a:spcAft>
                <a:spcPts val="0"/>
              </a:spcAft>
              <a:buSzPts val="1200"/>
              <a:buChar char="●"/>
            </a:pPr>
            <a:r>
              <a:rPr lang="en" sz="1200"/>
              <a:t>Using “fairness-unaware” metrics to evaluate models(similar to learning biases focusing solely on accuracy, but applied to testing). </a:t>
            </a:r>
            <a:endParaRPr sz="1200"/>
          </a:p>
        </p:txBody>
      </p:sp>
      <p:sp>
        <p:nvSpPr>
          <p:cNvPr id="173" name="Google Shape;173;p25"/>
          <p:cNvSpPr txBox="1"/>
          <p:nvPr>
            <p:ph idx="1" type="body"/>
          </p:nvPr>
        </p:nvSpPr>
        <p:spPr>
          <a:xfrm>
            <a:off x="4602950"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Facial recognition algorithms performing terribly on dark-skinned women.</a:t>
            </a:r>
            <a:endParaRPr sz="1200"/>
          </a:p>
          <a:p>
            <a:pPr indent="-304800" lvl="0" marL="457200" rtl="0" algn="l">
              <a:spcBef>
                <a:spcPts val="0"/>
              </a:spcBef>
              <a:spcAft>
                <a:spcPts val="0"/>
              </a:spcAft>
              <a:buSzPts val="1200"/>
              <a:buChar char="●"/>
            </a:pPr>
            <a:r>
              <a:rPr lang="en" sz="1200"/>
              <a:t>Predictive policing focusing on accuracy, but ignoring disparities in false positives. </a:t>
            </a:r>
            <a:endParaRPr sz="1200"/>
          </a:p>
        </p:txBody>
      </p:sp>
      <p:sp>
        <p:nvSpPr>
          <p:cNvPr id="174" name="Google Shape;174;p25"/>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Sample better test datasets.</a:t>
            </a:r>
            <a:endParaRPr sz="1200"/>
          </a:p>
          <a:p>
            <a:pPr indent="-304800" lvl="0" marL="457200" rtl="0" algn="l">
              <a:spcBef>
                <a:spcPts val="0"/>
              </a:spcBef>
              <a:spcAft>
                <a:spcPts val="0"/>
              </a:spcAft>
              <a:buSzPts val="1200"/>
              <a:buChar char="●"/>
            </a:pPr>
            <a:r>
              <a:rPr lang="en" sz="1200"/>
              <a:t>Develop “fairness-aware” evaluation metrics(more on this later).</a:t>
            </a:r>
            <a:endParaRPr sz="1200"/>
          </a:p>
        </p:txBody>
      </p:sp>
      <p:pic>
        <p:nvPicPr>
          <p:cNvPr id="175" name="Google Shape;175;p25"/>
          <p:cNvPicPr preferRelativeResize="0"/>
          <p:nvPr/>
        </p:nvPicPr>
        <p:blipFill>
          <a:blip r:embed="rId3">
            <a:alphaModFix/>
          </a:blip>
          <a:stretch>
            <a:fillRect/>
          </a:stretch>
        </p:blipFill>
        <p:spPr>
          <a:xfrm>
            <a:off x="238300" y="2207963"/>
            <a:ext cx="2119200" cy="182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81" name="Google Shape;181;p26"/>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Deployment</a:t>
            </a:r>
            <a:r>
              <a:rPr b="1" lang="en">
                <a:solidFill>
                  <a:srgbClr val="A64D79"/>
                </a:solidFill>
              </a:rPr>
              <a:t> Bias</a:t>
            </a:r>
            <a:endParaRPr b="1">
              <a:solidFill>
                <a:srgbClr val="3C78D8"/>
              </a:solidFill>
            </a:endParaRPr>
          </a:p>
        </p:txBody>
      </p:sp>
      <p:sp>
        <p:nvSpPr>
          <p:cNvPr id="182" name="Google Shape;182;p26"/>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Definition and considerations</a:t>
            </a:r>
            <a:endParaRPr sz="1600"/>
          </a:p>
        </p:txBody>
      </p:sp>
      <p:sp>
        <p:nvSpPr>
          <p:cNvPr id="183" name="Google Shape;183;p26"/>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84" name="Google Shape;184;p26"/>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85" name="Google Shape;185;p26"/>
          <p:cNvSpPr txBox="1"/>
          <p:nvPr>
            <p:ph idx="1" type="body"/>
          </p:nvPr>
        </p:nvSpPr>
        <p:spPr>
          <a:xfrm>
            <a:off x="2400975" y="1615000"/>
            <a:ext cx="2158500" cy="3314100"/>
          </a:xfrm>
          <a:prstGeom prst="rect">
            <a:avLst/>
          </a:prstGeom>
          <a:noFill/>
          <a:ln>
            <a:noFill/>
          </a:ln>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t>Mismatch between a model’s intended and actual use.</a:t>
            </a:r>
            <a:endParaRPr sz="1200"/>
          </a:p>
          <a:p>
            <a:pPr indent="-299085" lvl="0" marL="457200" rtl="0" algn="l">
              <a:spcBef>
                <a:spcPts val="0"/>
              </a:spcBef>
              <a:spcAft>
                <a:spcPts val="0"/>
              </a:spcAft>
              <a:buSzPct val="100000"/>
              <a:buChar char="●"/>
            </a:pPr>
            <a:r>
              <a:rPr lang="en" sz="1200"/>
              <a:t>Ignoring the fact that models do not exist in a void, but in a complicated socio-economic context.</a:t>
            </a:r>
            <a:endParaRPr sz="1200"/>
          </a:p>
          <a:p>
            <a:pPr indent="-299085" lvl="0" marL="457200" rtl="0" algn="l">
              <a:spcBef>
                <a:spcPts val="0"/>
              </a:spcBef>
              <a:spcAft>
                <a:spcPts val="0"/>
              </a:spcAft>
              <a:buSzPct val="100000"/>
              <a:buChar char="●"/>
            </a:pPr>
            <a:r>
              <a:rPr lang="en" sz="1200"/>
              <a:t>The predictions of a model will alter the state of the world and will change the data distribution it is trying to model, creating negative feedback loops and self-fulfilling prophecies.</a:t>
            </a:r>
            <a:endParaRPr sz="1200"/>
          </a:p>
          <a:p>
            <a:pPr indent="-299085" lvl="0" marL="457200" rtl="0" algn="l">
              <a:spcBef>
                <a:spcPts val="0"/>
              </a:spcBef>
              <a:spcAft>
                <a:spcPts val="0"/>
              </a:spcAft>
              <a:buSzPct val="100000"/>
              <a:buChar char="●"/>
            </a:pPr>
            <a:r>
              <a:rPr lang="en" sz="1200"/>
              <a:t>Lack of interpretability of a model’s output.</a:t>
            </a:r>
            <a:endParaRPr sz="1200"/>
          </a:p>
        </p:txBody>
      </p:sp>
      <p:sp>
        <p:nvSpPr>
          <p:cNvPr id="186" name="Google Shape;186;p26"/>
          <p:cNvSpPr txBox="1"/>
          <p:nvPr>
            <p:ph idx="1" type="body"/>
          </p:nvPr>
        </p:nvSpPr>
        <p:spPr>
          <a:xfrm>
            <a:off x="4602950" y="1679700"/>
            <a:ext cx="2158500" cy="3387300"/>
          </a:xfrm>
          <a:prstGeom prst="rect">
            <a:avLst/>
          </a:prstGeom>
          <a:noFill/>
          <a:ln>
            <a:noFill/>
          </a:ln>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t>Judges sometimes use crime prediction software to determine sentence length.</a:t>
            </a:r>
            <a:endParaRPr sz="1200"/>
          </a:p>
          <a:p>
            <a:pPr indent="-299085" lvl="0" marL="457200" rtl="0" algn="l">
              <a:spcBef>
                <a:spcPts val="0"/>
              </a:spcBef>
              <a:spcAft>
                <a:spcPts val="0"/>
              </a:spcAft>
              <a:buSzPct val="100000"/>
              <a:buChar char="●"/>
            </a:pPr>
            <a:r>
              <a:rPr lang="en" sz="1200"/>
              <a:t>Predictive policing causes more policing in high risk areas, further validating the model’s prediction and generating more biased data.</a:t>
            </a:r>
            <a:endParaRPr sz="1200"/>
          </a:p>
          <a:p>
            <a:pPr indent="-299085" lvl="0" marL="457200" rtl="0" algn="l">
              <a:spcBef>
                <a:spcPts val="0"/>
              </a:spcBef>
              <a:spcAft>
                <a:spcPts val="0"/>
              </a:spcAft>
              <a:buSzPct val="100000"/>
              <a:buChar char="●"/>
            </a:pPr>
            <a:r>
              <a:rPr lang="en" sz="1200"/>
              <a:t>Traffic congestion software suggest alternative route which will then become congested.</a:t>
            </a:r>
            <a:endParaRPr sz="1200"/>
          </a:p>
          <a:p>
            <a:pPr indent="-299085" lvl="0" marL="457200" rtl="0" algn="l">
              <a:spcBef>
                <a:spcPts val="0"/>
              </a:spcBef>
              <a:spcAft>
                <a:spcPts val="0"/>
              </a:spcAft>
              <a:buSzPct val="100000"/>
              <a:buChar char="●"/>
            </a:pPr>
            <a:r>
              <a:rPr lang="en" sz="1200"/>
              <a:t>Neural Networks are black boxes and their decisions are opaque.  </a:t>
            </a:r>
            <a:endParaRPr sz="1200"/>
          </a:p>
        </p:txBody>
      </p:sp>
      <p:sp>
        <p:nvSpPr>
          <p:cNvPr id="187" name="Google Shape;187;p26"/>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Awareness and a basic understanding of how ML works for the people using and being affected by the algorithms.</a:t>
            </a:r>
            <a:endParaRPr sz="1200"/>
          </a:p>
          <a:p>
            <a:pPr indent="-304800" lvl="0" marL="457200" rtl="0" algn="l">
              <a:spcBef>
                <a:spcPts val="0"/>
              </a:spcBef>
              <a:spcAft>
                <a:spcPts val="0"/>
              </a:spcAft>
              <a:buSzPts val="1200"/>
              <a:buChar char="●"/>
            </a:pPr>
            <a:r>
              <a:rPr lang="en" sz="1200"/>
              <a:t>Refusing</a:t>
            </a:r>
            <a:r>
              <a:rPr lang="en" sz="1200"/>
              <a:t> to deploy models due to ethical concerns regarding reinforcing prejudice.</a:t>
            </a:r>
            <a:endParaRPr sz="1200"/>
          </a:p>
        </p:txBody>
      </p:sp>
      <p:pic>
        <p:nvPicPr>
          <p:cNvPr id="188" name="Google Shape;188;p26"/>
          <p:cNvPicPr preferRelativeResize="0"/>
          <p:nvPr/>
        </p:nvPicPr>
        <p:blipFill>
          <a:blip r:embed="rId3">
            <a:alphaModFix/>
          </a:blip>
          <a:stretch>
            <a:fillRect/>
          </a:stretch>
        </p:blipFill>
        <p:spPr>
          <a:xfrm>
            <a:off x="166325" y="2340175"/>
            <a:ext cx="2191175" cy="127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Study Case #1: Work Performance Evaluation</a:t>
            </a:r>
            <a:endParaRPr b="1">
              <a:solidFill>
                <a:srgbClr val="A64D79"/>
              </a:solidFill>
            </a:endParaRPr>
          </a:p>
        </p:txBody>
      </p:sp>
      <p:sp>
        <p:nvSpPr>
          <p:cNvPr id="194" name="Google Shape;19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a:t>Suppose we are interested in evaluating the job performance of employees in our tech company. We take into account:</a:t>
            </a:r>
            <a:endParaRPr/>
          </a:p>
          <a:p>
            <a:pPr indent="0" lvl="0" marL="457200" rtl="0" algn="l">
              <a:lnSpc>
                <a:spcPct val="115000"/>
              </a:lnSpc>
              <a:spcBef>
                <a:spcPts val="0"/>
              </a:spcBef>
              <a:spcAft>
                <a:spcPts val="0"/>
              </a:spcAft>
              <a:buNone/>
            </a:pPr>
            <a:r>
              <a:t/>
            </a:r>
            <a:endParaRPr/>
          </a:p>
          <a:p>
            <a:pPr indent="-330200" lvl="1" marL="914400" rtl="0" algn="l">
              <a:lnSpc>
                <a:spcPct val="115000"/>
              </a:lnSpc>
              <a:spcBef>
                <a:spcPts val="0"/>
              </a:spcBef>
              <a:spcAft>
                <a:spcPts val="0"/>
              </a:spcAft>
              <a:buSzPts val="1600"/>
              <a:buChar char="○"/>
            </a:pPr>
            <a:r>
              <a:rPr lang="en"/>
              <a:t>the employee’s work experience(within and outside our company) and their college GPA as a proxy for their ability.</a:t>
            </a:r>
            <a:endParaRPr/>
          </a:p>
          <a:p>
            <a:pPr indent="-330200" lvl="1" marL="914400" rtl="0" algn="l">
              <a:lnSpc>
                <a:spcPct val="115000"/>
              </a:lnSpc>
              <a:spcBef>
                <a:spcPts val="0"/>
              </a:spcBef>
              <a:spcAft>
                <a:spcPts val="0"/>
              </a:spcAft>
              <a:buSzPts val="1600"/>
              <a:buChar char="○"/>
            </a:pPr>
            <a:r>
              <a:rPr lang="en"/>
              <a:t>their lack of </a:t>
            </a:r>
            <a:r>
              <a:rPr lang="en"/>
              <a:t>paid</a:t>
            </a:r>
            <a:r>
              <a:rPr lang="en"/>
              <a:t> time-off as a proxy for </a:t>
            </a:r>
            <a:r>
              <a:rPr lang="en"/>
              <a:t>hard work.</a:t>
            </a:r>
            <a:endParaRPr/>
          </a:p>
          <a:p>
            <a:pPr indent="-330200" lvl="1" marL="914400" rtl="0" algn="l">
              <a:lnSpc>
                <a:spcPct val="115000"/>
              </a:lnSpc>
              <a:spcBef>
                <a:spcPts val="0"/>
              </a:spcBef>
              <a:spcAft>
                <a:spcPts val="0"/>
              </a:spcAft>
              <a:buSzPts val="1600"/>
              <a:buChar char="○"/>
            </a:pPr>
            <a:r>
              <a:rPr lang="en"/>
              <a:t>their responses to a work satisfaction questionnaire as a proxy for their commitment to the company.</a:t>
            </a:r>
            <a:endParaRPr/>
          </a:p>
          <a:p>
            <a:pPr indent="-317500" lvl="1" marL="914400" rtl="0" algn="l">
              <a:lnSpc>
                <a:spcPct val="115000"/>
              </a:lnSpc>
              <a:spcBef>
                <a:spcPts val="0"/>
              </a:spcBef>
              <a:spcAft>
                <a:spcPts val="0"/>
              </a:spcAft>
              <a:buSzPts val="1400"/>
              <a:buChar char="○"/>
            </a:pPr>
            <a:r>
              <a:rPr lang="en"/>
              <a:t>we use a large neural network(uninterpretable black-box model) to aid our decisions.</a:t>
            </a:r>
            <a:endParaRPr/>
          </a:p>
          <a:p>
            <a:pPr indent="0" lvl="0" marL="9144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lang="en"/>
              <a:t>What biases do we expect to perpetuate?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Study Case</a:t>
            </a:r>
            <a:r>
              <a:rPr b="1" lang="en">
                <a:solidFill>
                  <a:srgbClr val="A64D79"/>
                </a:solidFill>
              </a:rPr>
              <a:t> #2: Amazon Same-Day Delivery</a:t>
            </a:r>
            <a:endParaRPr b="1">
              <a:solidFill>
                <a:srgbClr val="A64D79"/>
              </a:solidFill>
            </a:endParaRPr>
          </a:p>
        </p:txBody>
      </p:sp>
      <p:sp>
        <p:nvSpPr>
          <p:cNvPr id="200" name="Google Shape;20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Suppose we work at Amazon and are creating an algorithm to predict in which neighborhoods would it be profitable to have same-day delivery. We take into account:</a:t>
            </a:r>
            <a:endParaRPr/>
          </a:p>
          <a:p>
            <a:pPr indent="0" lvl="0" marL="457200" rtl="0" algn="l">
              <a:spcBef>
                <a:spcPts val="0"/>
              </a:spcBef>
              <a:spcAft>
                <a:spcPts val="0"/>
              </a:spcAft>
              <a:buNone/>
            </a:pPr>
            <a:r>
              <a:t/>
            </a:r>
            <a:endParaRPr/>
          </a:p>
          <a:p>
            <a:pPr indent="-330200" lvl="1" marL="914400" rtl="0" algn="l">
              <a:spcBef>
                <a:spcPts val="0"/>
              </a:spcBef>
              <a:spcAft>
                <a:spcPts val="0"/>
              </a:spcAft>
              <a:buSzPts val="1600"/>
              <a:buChar char="○"/>
            </a:pPr>
            <a:r>
              <a:rPr lang="en"/>
              <a:t>the quality of the transportation infrastructure in the neighborhood as a proxy for low distribution cost.</a:t>
            </a:r>
            <a:endParaRPr/>
          </a:p>
          <a:p>
            <a:pPr indent="-330200" lvl="1" marL="914400" rtl="0" algn="l">
              <a:spcBef>
                <a:spcPts val="0"/>
              </a:spcBef>
              <a:spcAft>
                <a:spcPts val="0"/>
              </a:spcAft>
              <a:buSzPts val="1600"/>
              <a:buChar char="○"/>
            </a:pPr>
            <a:r>
              <a:rPr lang="en"/>
              <a:t>the number of reported stolen packages as a proxy for incurred losses.</a:t>
            </a:r>
            <a:endParaRPr/>
          </a:p>
          <a:p>
            <a:pPr indent="-330200" lvl="1" marL="914400" rtl="0" algn="l">
              <a:spcBef>
                <a:spcPts val="0"/>
              </a:spcBef>
              <a:spcAft>
                <a:spcPts val="0"/>
              </a:spcAft>
              <a:buSzPts val="1600"/>
              <a:buChar char="○"/>
            </a:pPr>
            <a:r>
              <a:rPr lang="en"/>
              <a:t>the number of order placed in that neighborhood as a proxy for income.</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What biases do we expect to perpetuate?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A Theoretical Framework for Fairness</a:t>
            </a:r>
            <a:endParaRPr b="1">
              <a:solidFill>
                <a:srgbClr val="A64D79"/>
              </a:solidFill>
            </a:endParaRPr>
          </a:p>
        </p:txBody>
      </p:sp>
      <p:sp>
        <p:nvSpPr>
          <p:cNvPr id="206" name="Google Shape;206;p29"/>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Think of a ML algorithm as a collection of transformations between three spaces:</a:t>
            </a:r>
            <a:endParaRPr sz="1500">
              <a:solidFill>
                <a:srgbClr val="93C47D"/>
              </a:solidFill>
            </a:endParaRPr>
          </a:p>
          <a:p>
            <a:pPr indent="-323850" lvl="1" marL="914400" rtl="0" algn="l">
              <a:lnSpc>
                <a:spcPct val="115000"/>
              </a:lnSpc>
              <a:spcBef>
                <a:spcPts val="0"/>
              </a:spcBef>
              <a:spcAft>
                <a:spcPts val="0"/>
              </a:spcAft>
              <a:buSzPts val="1500"/>
              <a:buChar char="○"/>
            </a:pPr>
            <a:r>
              <a:rPr lang="en" sz="1500">
                <a:solidFill>
                  <a:srgbClr val="93C47D"/>
                </a:solidFill>
              </a:rPr>
              <a:t>C</a:t>
            </a:r>
            <a:r>
              <a:rPr lang="en" sz="1500">
                <a:solidFill>
                  <a:srgbClr val="93C47D"/>
                </a:solidFill>
              </a:rPr>
              <a:t>onstruct space: </a:t>
            </a:r>
            <a:r>
              <a:rPr lang="en" sz="1500"/>
              <a:t>unobserved; for each person in the population, we have a set of abstract constructs that we cannot measure directly, but which we consider relevant for the decisions we want to make.</a:t>
            </a:r>
            <a:endParaRPr sz="1500"/>
          </a:p>
          <a:p>
            <a:pPr indent="-323850" lvl="1" marL="914400" rtl="0" algn="l">
              <a:lnSpc>
                <a:spcPct val="115000"/>
              </a:lnSpc>
              <a:spcBef>
                <a:spcPts val="0"/>
              </a:spcBef>
              <a:spcAft>
                <a:spcPts val="0"/>
              </a:spcAft>
              <a:buSzPts val="1500"/>
              <a:buChar char="○"/>
            </a:pPr>
            <a:r>
              <a:rPr lang="en" sz="1500">
                <a:solidFill>
                  <a:srgbClr val="6D9EEB"/>
                </a:solidFill>
              </a:rPr>
              <a:t>Observed space:</a:t>
            </a:r>
            <a:r>
              <a:rPr lang="en" sz="1500"/>
              <a:t> observed; for each person in the population, we have </a:t>
            </a:r>
            <a:r>
              <a:rPr lang="en" sz="1500"/>
              <a:t>measurements of proxies devised to approximate the constructs.</a:t>
            </a:r>
            <a:endParaRPr sz="1500"/>
          </a:p>
          <a:p>
            <a:pPr indent="-323850" lvl="1" marL="914400" rtl="0" algn="l">
              <a:lnSpc>
                <a:spcPct val="115000"/>
              </a:lnSpc>
              <a:spcBef>
                <a:spcPts val="0"/>
              </a:spcBef>
              <a:spcAft>
                <a:spcPts val="0"/>
              </a:spcAft>
              <a:buSzPts val="1500"/>
              <a:buChar char="○"/>
            </a:pPr>
            <a:r>
              <a:rPr lang="en" sz="1500">
                <a:solidFill>
                  <a:srgbClr val="8E7CC3"/>
                </a:solidFill>
              </a:rPr>
              <a:t>Decision space: </a:t>
            </a:r>
            <a:r>
              <a:rPr lang="en" sz="1500"/>
              <a:t>for each person in the population, we a corresponding decision.</a:t>
            </a:r>
            <a:endParaRPr sz="1500"/>
          </a:p>
        </p:txBody>
      </p:sp>
      <p:pic>
        <p:nvPicPr>
          <p:cNvPr id="207" name="Google Shape;207;p29"/>
          <p:cNvPicPr preferRelativeResize="0"/>
          <p:nvPr/>
        </p:nvPicPr>
        <p:blipFill rotWithShape="1">
          <a:blip r:embed="rId3">
            <a:alphaModFix/>
          </a:blip>
          <a:srcRect b="0" l="0" r="0" t="0"/>
          <a:stretch/>
        </p:blipFill>
        <p:spPr>
          <a:xfrm>
            <a:off x="1947238" y="2854925"/>
            <a:ext cx="5249524" cy="2104875"/>
          </a:xfrm>
          <a:prstGeom prst="rect">
            <a:avLst/>
          </a:prstGeom>
          <a:noFill/>
          <a:ln>
            <a:noFill/>
          </a:ln>
        </p:spPr>
      </p:pic>
      <p:sp>
        <p:nvSpPr>
          <p:cNvPr id="208" name="Google Shape;208;p29"/>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09" name="Google Shape;209;p29"/>
          <p:cNvSpPr txBox="1"/>
          <p:nvPr/>
        </p:nvSpPr>
        <p:spPr>
          <a:xfrm>
            <a:off x="5073925" y="3397650"/>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Example 1</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15" name="Google Shape;215;p30"/>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Predicting college performance:</a:t>
            </a:r>
            <a:endParaRPr sz="1500"/>
          </a:p>
          <a:p>
            <a:pPr indent="0" lvl="0" marL="457200" rtl="0" algn="l">
              <a:spcBef>
                <a:spcPts val="0"/>
              </a:spcBef>
              <a:spcAft>
                <a:spcPts val="0"/>
              </a:spcAft>
              <a:buNone/>
            </a:pPr>
            <a:r>
              <a:t/>
            </a:r>
            <a:endParaRPr sz="1500"/>
          </a:p>
          <a:p>
            <a:pPr indent="0" lvl="0" marL="914400" rtl="0" algn="l">
              <a:lnSpc>
                <a:spcPct val="115000"/>
              </a:lnSpc>
              <a:spcBef>
                <a:spcPts val="0"/>
              </a:spcBef>
              <a:spcAft>
                <a:spcPts val="0"/>
              </a:spcAft>
              <a:buNone/>
            </a:pPr>
            <a:r>
              <a:t/>
            </a:r>
            <a:endParaRPr sz="1500"/>
          </a:p>
        </p:txBody>
      </p:sp>
      <p:pic>
        <p:nvPicPr>
          <p:cNvPr id="216" name="Google Shape;216;p30"/>
          <p:cNvPicPr preferRelativeResize="0"/>
          <p:nvPr/>
        </p:nvPicPr>
        <p:blipFill rotWithShape="1">
          <a:blip r:embed="rId3">
            <a:alphaModFix/>
          </a:blip>
          <a:srcRect b="0" l="0" r="0" t="0"/>
          <a:stretch/>
        </p:blipFill>
        <p:spPr>
          <a:xfrm>
            <a:off x="1947238" y="2854925"/>
            <a:ext cx="5249524" cy="2104875"/>
          </a:xfrm>
          <a:prstGeom prst="rect">
            <a:avLst/>
          </a:prstGeom>
          <a:noFill/>
          <a:ln>
            <a:noFill/>
          </a:ln>
        </p:spPr>
      </p:pic>
      <p:sp>
        <p:nvSpPr>
          <p:cNvPr id="217" name="Google Shape;217;p30"/>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18" name="Google Shape;218;p30"/>
          <p:cNvSpPr txBox="1"/>
          <p:nvPr/>
        </p:nvSpPr>
        <p:spPr>
          <a:xfrm>
            <a:off x="5073925" y="3397650"/>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graphicFrame>
        <p:nvGraphicFramePr>
          <p:cNvPr id="219" name="Google Shape;219;p30"/>
          <p:cNvGraphicFramePr/>
          <p:nvPr/>
        </p:nvGraphicFramePr>
        <p:xfrm>
          <a:off x="669275" y="1435075"/>
          <a:ext cx="3000000" cy="3000000"/>
        </p:xfrm>
        <a:graphic>
          <a:graphicData uri="http://schemas.openxmlformats.org/drawingml/2006/table">
            <a:tbl>
              <a:tblPr>
                <a:noFill/>
                <a:tableStyleId>{83336F2C-FC6E-42D3-8B3F-450B7FA1FF98}</a:tableStyleId>
              </a:tblPr>
              <a:tblGrid>
                <a:gridCol w="1810850"/>
                <a:gridCol w="1286825"/>
                <a:gridCol w="1548825"/>
                <a:gridCol w="1602400"/>
                <a:gridCol w="1495250"/>
              </a:tblGrid>
              <a:tr h="381000">
                <a:tc>
                  <a:txBody>
                    <a:bodyPr/>
                    <a:lstStyle/>
                    <a:p>
                      <a:pPr indent="0" lvl="0" marL="0" rtl="0" algn="ctr">
                        <a:lnSpc>
                          <a:spcPct val="115000"/>
                        </a:lnSpc>
                        <a:spcBef>
                          <a:spcPts val="0"/>
                        </a:spcBef>
                        <a:spcAft>
                          <a:spcPts val="0"/>
                        </a:spcAft>
                        <a:buNone/>
                      </a:pPr>
                      <a:r>
                        <a:rPr lang="en" sz="1500">
                          <a:solidFill>
                            <a:srgbClr val="93C47D"/>
                          </a:solidFill>
                        </a:rPr>
                        <a:t>Construct space</a:t>
                      </a:r>
                      <a:endParaRPr/>
                    </a:p>
                  </a:txBody>
                  <a:tcPr marT="91425" marB="91425" marR="91425" marL="91425" anchor="ctr"/>
                </a:tc>
                <a:tc>
                  <a:txBody>
                    <a:bodyPr/>
                    <a:lstStyle/>
                    <a:p>
                      <a:pPr indent="0" lvl="0" marL="0" rtl="0" algn="ctr">
                        <a:spcBef>
                          <a:spcPts val="0"/>
                        </a:spcBef>
                        <a:spcAft>
                          <a:spcPts val="0"/>
                        </a:spcAft>
                        <a:buNone/>
                      </a:pPr>
                      <a:r>
                        <a:rPr lang="en"/>
                        <a:t>Intelligence</a:t>
                      </a:r>
                      <a:endParaRPr/>
                    </a:p>
                  </a:txBody>
                  <a:tcPr marT="91425" marB="91425" marR="91425" marL="91425" anchor="ctr"/>
                </a:tc>
                <a:tc gridSpan="2">
                  <a:txBody>
                    <a:bodyPr/>
                    <a:lstStyle/>
                    <a:p>
                      <a:pPr indent="0" lvl="0" marL="0" rtl="0" algn="ctr">
                        <a:spcBef>
                          <a:spcPts val="0"/>
                        </a:spcBef>
                        <a:spcAft>
                          <a:spcPts val="0"/>
                        </a:spcAft>
                        <a:buNone/>
                      </a:pPr>
                      <a:r>
                        <a:rPr lang="en"/>
                        <a:t>Success in High-school</a:t>
                      </a:r>
                      <a:endParaRPr/>
                    </a:p>
                  </a:txBody>
                  <a:tcPr marT="91425" marB="91425" marR="91425" marL="91425" anchor="ctr"/>
                </a:tc>
                <a:tc hMerge="1"/>
                <a:tc>
                  <a:txBody>
                    <a:bodyPr/>
                    <a:lstStyle/>
                    <a:p>
                      <a:pPr indent="0" lvl="0" marL="0" rtl="0" algn="ctr">
                        <a:spcBef>
                          <a:spcPts val="0"/>
                        </a:spcBef>
                        <a:spcAft>
                          <a:spcPts val="0"/>
                        </a:spcAft>
                        <a:buNone/>
                      </a:pPr>
                      <a:r>
                        <a:rPr lang="en"/>
                        <a:t>Creativity</a:t>
                      </a:r>
                      <a:endParaRPr/>
                    </a:p>
                  </a:txBody>
                  <a:tcPr marT="91425" marB="91425" marR="91425" marL="91425" anchor="ctr"/>
                </a:tc>
              </a:tr>
              <a:tr h="387625">
                <a:tc>
                  <a:txBody>
                    <a:bodyPr/>
                    <a:lstStyle/>
                    <a:p>
                      <a:pPr indent="0" lvl="0" marL="0" rtl="0" algn="ctr">
                        <a:lnSpc>
                          <a:spcPct val="115000"/>
                        </a:lnSpc>
                        <a:spcBef>
                          <a:spcPts val="0"/>
                        </a:spcBef>
                        <a:spcAft>
                          <a:spcPts val="0"/>
                        </a:spcAft>
                        <a:buNone/>
                      </a:pPr>
                      <a:r>
                        <a:rPr lang="en" sz="1500">
                          <a:solidFill>
                            <a:srgbClr val="6D9EEB"/>
                          </a:solidFill>
                        </a:rPr>
                        <a:t>Observed space</a:t>
                      </a:r>
                      <a:endParaRPr/>
                    </a:p>
                  </a:txBody>
                  <a:tcPr marT="91425" marB="91425" marR="91425" marL="91425" anchor="ctr"/>
                </a:tc>
                <a:tc>
                  <a:txBody>
                    <a:bodyPr/>
                    <a:lstStyle/>
                    <a:p>
                      <a:pPr indent="0" lvl="0" marL="0" rtl="0" algn="ctr">
                        <a:spcBef>
                          <a:spcPts val="0"/>
                        </a:spcBef>
                        <a:spcAft>
                          <a:spcPts val="0"/>
                        </a:spcAft>
                        <a:buNone/>
                      </a:pPr>
                      <a:r>
                        <a:rPr lang="en"/>
                        <a:t>IQ test score</a:t>
                      </a:r>
                      <a:endParaRPr/>
                    </a:p>
                  </a:txBody>
                  <a:tcPr marT="91425" marB="91425" marR="91425" marL="91425" anchor="ctr"/>
                </a:tc>
                <a:tc>
                  <a:txBody>
                    <a:bodyPr/>
                    <a:lstStyle/>
                    <a:p>
                      <a:pPr indent="0" lvl="0" marL="0" rtl="0" algn="ctr">
                        <a:spcBef>
                          <a:spcPts val="0"/>
                        </a:spcBef>
                        <a:spcAft>
                          <a:spcPts val="0"/>
                        </a:spcAft>
                        <a:buNone/>
                      </a:pPr>
                      <a:r>
                        <a:rPr lang="en"/>
                        <a:t>HS GPA</a:t>
                      </a:r>
                      <a:endParaRPr/>
                    </a:p>
                  </a:txBody>
                  <a:tcPr marT="91425" marB="91425" marR="91425" marL="91425" anchor="ctr"/>
                </a:tc>
                <a:tc>
                  <a:txBody>
                    <a:bodyPr/>
                    <a:lstStyle/>
                    <a:p>
                      <a:pPr indent="0" lvl="0" marL="0" rtl="0" algn="ctr">
                        <a:spcBef>
                          <a:spcPts val="0"/>
                        </a:spcBef>
                        <a:spcAft>
                          <a:spcPts val="0"/>
                        </a:spcAft>
                        <a:buNone/>
                      </a:pPr>
                      <a:r>
                        <a:rPr lang="en"/>
                        <a:t>Class Attendance</a:t>
                      </a:r>
                      <a:endParaRPr/>
                    </a:p>
                  </a:txBody>
                  <a:tcPr marT="91425" marB="91425" marR="91425" marL="91425" anchor="ctr"/>
                </a:tc>
                <a:tc>
                  <a:txBody>
                    <a:bodyPr/>
                    <a:lstStyle/>
                    <a:p>
                      <a:pPr indent="0" lvl="0" marL="0" rtl="0" algn="ctr">
                        <a:spcBef>
                          <a:spcPts val="0"/>
                        </a:spcBef>
                        <a:spcAft>
                          <a:spcPts val="0"/>
                        </a:spcAft>
                        <a:buNone/>
                      </a:pPr>
                      <a:r>
                        <a:rPr lang="en"/>
                        <a:t>Essay Score</a:t>
                      </a:r>
                      <a:endParaRPr/>
                    </a:p>
                  </a:txBody>
                  <a:tcPr marT="91425" marB="91425" marR="91425" marL="91425" anchor="ctr"/>
                </a:tc>
              </a:tr>
              <a:tr h="381000">
                <a:tc>
                  <a:txBody>
                    <a:bodyPr/>
                    <a:lstStyle/>
                    <a:p>
                      <a:pPr indent="0" lvl="0" marL="0" rtl="0" algn="ctr">
                        <a:lnSpc>
                          <a:spcPct val="115000"/>
                        </a:lnSpc>
                        <a:spcBef>
                          <a:spcPts val="0"/>
                        </a:spcBef>
                        <a:spcAft>
                          <a:spcPts val="0"/>
                        </a:spcAft>
                        <a:buNone/>
                      </a:pPr>
                      <a:r>
                        <a:rPr lang="en" sz="1500">
                          <a:solidFill>
                            <a:srgbClr val="8E7CC3"/>
                          </a:solidFill>
                        </a:rPr>
                        <a:t>Decision space</a:t>
                      </a:r>
                      <a:endParaRPr/>
                    </a:p>
                  </a:txBody>
                  <a:tcPr marT="91425" marB="91425" marR="91425" marL="91425" anchor="ctr"/>
                </a:tc>
                <a:tc gridSpan="4">
                  <a:txBody>
                    <a:bodyPr/>
                    <a:lstStyle/>
                    <a:p>
                      <a:pPr indent="0" lvl="0" marL="0" rtl="0" algn="ctr">
                        <a:spcBef>
                          <a:spcPts val="0"/>
                        </a:spcBef>
                        <a:spcAft>
                          <a:spcPts val="0"/>
                        </a:spcAft>
                        <a:buNone/>
                      </a:pPr>
                      <a:r>
                        <a:rPr lang="en"/>
                        <a:t>College GPA(continuous)</a:t>
                      </a:r>
                      <a:endParaRPr/>
                    </a:p>
                  </a:txBody>
                  <a:tcPr marT="91425" marB="91425" marR="91425" marL="91425" anchor="ctr"/>
                </a:tc>
                <a:tc hMerge="1"/>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Example 2</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25" name="Google Shape;225;p31"/>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Predictive Policing</a:t>
            </a:r>
            <a:r>
              <a:rPr lang="en" sz="1500"/>
              <a:t>:</a:t>
            </a:r>
            <a:endParaRPr sz="1500"/>
          </a:p>
          <a:p>
            <a:pPr indent="0" lvl="0" marL="457200" rtl="0" algn="l">
              <a:spcBef>
                <a:spcPts val="0"/>
              </a:spcBef>
              <a:spcAft>
                <a:spcPts val="0"/>
              </a:spcAft>
              <a:buNone/>
            </a:pPr>
            <a:r>
              <a:t/>
            </a:r>
            <a:endParaRPr sz="1500"/>
          </a:p>
          <a:p>
            <a:pPr indent="0" lvl="0" marL="914400" rtl="0" algn="l">
              <a:lnSpc>
                <a:spcPct val="115000"/>
              </a:lnSpc>
              <a:spcBef>
                <a:spcPts val="0"/>
              </a:spcBef>
              <a:spcAft>
                <a:spcPts val="0"/>
              </a:spcAft>
              <a:buNone/>
            </a:pPr>
            <a:r>
              <a:t/>
            </a:r>
            <a:endParaRPr sz="1500"/>
          </a:p>
        </p:txBody>
      </p:sp>
      <p:pic>
        <p:nvPicPr>
          <p:cNvPr id="226" name="Google Shape;226;p31"/>
          <p:cNvPicPr preferRelativeResize="0"/>
          <p:nvPr/>
        </p:nvPicPr>
        <p:blipFill rotWithShape="1">
          <a:blip r:embed="rId3">
            <a:alphaModFix/>
          </a:blip>
          <a:srcRect b="0" l="0" r="0" t="0"/>
          <a:stretch/>
        </p:blipFill>
        <p:spPr>
          <a:xfrm>
            <a:off x="1947238" y="2854925"/>
            <a:ext cx="5249524" cy="2104875"/>
          </a:xfrm>
          <a:prstGeom prst="rect">
            <a:avLst/>
          </a:prstGeom>
          <a:noFill/>
          <a:ln>
            <a:noFill/>
          </a:ln>
        </p:spPr>
      </p:pic>
      <p:sp>
        <p:nvSpPr>
          <p:cNvPr id="227" name="Google Shape;227;p31"/>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28" name="Google Shape;228;p31"/>
          <p:cNvSpPr txBox="1"/>
          <p:nvPr/>
        </p:nvSpPr>
        <p:spPr>
          <a:xfrm>
            <a:off x="5073925" y="3397650"/>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graphicFrame>
        <p:nvGraphicFramePr>
          <p:cNvPr id="229" name="Google Shape;229;p31"/>
          <p:cNvGraphicFramePr/>
          <p:nvPr/>
        </p:nvGraphicFramePr>
        <p:xfrm>
          <a:off x="669275" y="1435075"/>
          <a:ext cx="3000000" cy="3000000"/>
        </p:xfrm>
        <a:graphic>
          <a:graphicData uri="http://schemas.openxmlformats.org/drawingml/2006/table">
            <a:tbl>
              <a:tblPr>
                <a:noFill/>
                <a:tableStyleId>{83336F2C-FC6E-42D3-8B3F-450B7FA1FF98}</a:tableStyleId>
              </a:tblPr>
              <a:tblGrid>
                <a:gridCol w="1749625"/>
                <a:gridCol w="1852175"/>
                <a:gridCol w="1044700"/>
                <a:gridCol w="1372800"/>
                <a:gridCol w="1724850"/>
              </a:tblGrid>
              <a:tr h="381000">
                <a:tc>
                  <a:txBody>
                    <a:bodyPr/>
                    <a:lstStyle/>
                    <a:p>
                      <a:pPr indent="0" lvl="0" marL="0" rtl="0" algn="ctr">
                        <a:lnSpc>
                          <a:spcPct val="115000"/>
                        </a:lnSpc>
                        <a:spcBef>
                          <a:spcPts val="0"/>
                        </a:spcBef>
                        <a:spcAft>
                          <a:spcPts val="0"/>
                        </a:spcAft>
                        <a:buNone/>
                      </a:pPr>
                      <a:r>
                        <a:rPr lang="en" sz="1500">
                          <a:solidFill>
                            <a:srgbClr val="93C47D"/>
                          </a:solidFill>
                        </a:rPr>
                        <a:t>Construct space</a:t>
                      </a:r>
                      <a:endParaRPr/>
                    </a:p>
                  </a:txBody>
                  <a:tcPr marT="91425" marB="91425" marR="91425" marL="91425" anchor="ctr"/>
                </a:tc>
                <a:tc gridSpan="3">
                  <a:txBody>
                    <a:bodyPr/>
                    <a:lstStyle/>
                    <a:p>
                      <a:pPr indent="0" lvl="0" marL="0" rtl="0" algn="ctr">
                        <a:spcBef>
                          <a:spcPts val="0"/>
                        </a:spcBef>
                        <a:spcAft>
                          <a:spcPts val="0"/>
                        </a:spcAft>
                        <a:buNone/>
                      </a:pPr>
                      <a:r>
                        <a:rPr lang="en"/>
                        <a:t>Propensity to Commit Crime</a:t>
                      </a:r>
                      <a:endParaRPr/>
                    </a:p>
                  </a:txBody>
                  <a:tcPr marT="91425" marB="91425" marR="91425" marL="91425" anchor="ctr"/>
                </a:tc>
                <a:tc hMerge="1"/>
                <a:tc hMerge="1"/>
                <a:tc>
                  <a:txBody>
                    <a:bodyPr/>
                    <a:lstStyle/>
                    <a:p>
                      <a:pPr indent="0" lvl="0" marL="0" rtl="0" algn="ctr">
                        <a:spcBef>
                          <a:spcPts val="0"/>
                        </a:spcBef>
                        <a:spcAft>
                          <a:spcPts val="0"/>
                        </a:spcAft>
                        <a:buNone/>
                      </a:pPr>
                      <a:r>
                        <a:rPr lang="en">
                          <a:solidFill>
                            <a:schemeClr val="dk1"/>
                          </a:solidFill>
                        </a:rPr>
                        <a:t>Risk-Averseness</a:t>
                      </a:r>
                      <a:endParaRPr/>
                    </a:p>
                  </a:txBody>
                  <a:tcPr marT="91425" marB="91425" marR="91425" marL="91425" anchor="ctr"/>
                </a:tc>
              </a:tr>
              <a:tr h="387625">
                <a:tc>
                  <a:txBody>
                    <a:bodyPr/>
                    <a:lstStyle/>
                    <a:p>
                      <a:pPr indent="0" lvl="0" marL="0" rtl="0" algn="ctr">
                        <a:lnSpc>
                          <a:spcPct val="115000"/>
                        </a:lnSpc>
                        <a:spcBef>
                          <a:spcPts val="0"/>
                        </a:spcBef>
                        <a:spcAft>
                          <a:spcPts val="0"/>
                        </a:spcAft>
                        <a:buNone/>
                      </a:pPr>
                      <a:r>
                        <a:rPr lang="en" sz="1500">
                          <a:solidFill>
                            <a:srgbClr val="6D9EEB"/>
                          </a:solidFill>
                        </a:rPr>
                        <a:t>Observed space</a:t>
                      </a:r>
                      <a:endParaRPr/>
                    </a:p>
                  </a:txBody>
                  <a:tcPr marT="91425" marB="91425" marR="91425" marL="91425" anchor="ctr"/>
                </a:tc>
                <a:tc>
                  <a:txBody>
                    <a:bodyPr/>
                    <a:lstStyle/>
                    <a:p>
                      <a:pPr indent="0" lvl="0" marL="0" rtl="0" algn="ctr">
                        <a:spcBef>
                          <a:spcPts val="0"/>
                        </a:spcBef>
                        <a:spcAft>
                          <a:spcPts val="0"/>
                        </a:spcAft>
                        <a:buNone/>
                      </a:pPr>
                      <a:r>
                        <a:rPr lang="en"/>
                        <a:t>Family Crime History</a:t>
                      </a:r>
                      <a:endParaRPr/>
                    </a:p>
                  </a:txBody>
                  <a:tcPr marT="91425" marB="91425" marR="91425" marL="91425" anchor="ctr"/>
                </a:tc>
                <a:tc gridSpan="2">
                  <a:txBody>
                    <a:bodyPr/>
                    <a:lstStyle/>
                    <a:p>
                      <a:pPr indent="0" lvl="0" marL="0" rtl="0" algn="ctr">
                        <a:spcBef>
                          <a:spcPts val="0"/>
                        </a:spcBef>
                        <a:spcAft>
                          <a:spcPts val="0"/>
                        </a:spcAft>
                        <a:buNone/>
                      </a:pPr>
                      <a:r>
                        <a:rPr lang="en"/>
                        <a:t>Criminal Record</a:t>
                      </a:r>
                      <a:endParaRPr/>
                    </a:p>
                  </a:txBody>
                  <a:tcPr marT="91425" marB="91425" marR="91425" marL="91425" anchor="ctr"/>
                </a:tc>
                <a:tc hMerge="1"/>
                <a:tc>
                  <a:txBody>
                    <a:bodyPr/>
                    <a:lstStyle/>
                    <a:p>
                      <a:pPr indent="0" lvl="0" marL="0" rtl="0" algn="ctr">
                        <a:spcBef>
                          <a:spcPts val="0"/>
                        </a:spcBef>
                        <a:spcAft>
                          <a:spcPts val="0"/>
                        </a:spcAft>
                        <a:buNone/>
                      </a:pPr>
                      <a:r>
                        <a:rPr lang="en"/>
                        <a:t>Age</a:t>
                      </a:r>
                      <a:endParaRPr/>
                    </a:p>
                  </a:txBody>
                  <a:tcPr marT="91425" marB="91425" marR="91425" marL="91425" anchor="ctr"/>
                </a:tc>
              </a:tr>
              <a:tr h="381000">
                <a:tc>
                  <a:txBody>
                    <a:bodyPr/>
                    <a:lstStyle/>
                    <a:p>
                      <a:pPr indent="0" lvl="0" marL="0" rtl="0" algn="ctr">
                        <a:lnSpc>
                          <a:spcPct val="115000"/>
                        </a:lnSpc>
                        <a:spcBef>
                          <a:spcPts val="0"/>
                        </a:spcBef>
                        <a:spcAft>
                          <a:spcPts val="0"/>
                        </a:spcAft>
                        <a:buNone/>
                      </a:pPr>
                      <a:r>
                        <a:rPr lang="en" sz="1500">
                          <a:solidFill>
                            <a:srgbClr val="8E7CC3"/>
                          </a:solidFill>
                        </a:rPr>
                        <a:t>Decision space</a:t>
                      </a:r>
                      <a:endParaRPr/>
                    </a:p>
                  </a:txBody>
                  <a:tcPr marT="91425" marB="91425" marR="91425" marL="91425" anchor="ctr"/>
                </a:tc>
                <a:tc gridSpan="4">
                  <a:txBody>
                    <a:bodyPr/>
                    <a:lstStyle/>
                    <a:p>
                      <a:pPr indent="0" lvl="0" marL="0" rtl="0" algn="ctr">
                        <a:spcBef>
                          <a:spcPts val="0"/>
                        </a:spcBef>
                        <a:spcAft>
                          <a:spcPts val="0"/>
                        </a:spcAft>
                        <a:buNone/>
                      </a:pPr>
                      <a:r>
                        <a:rPr lang="en"/>
                        <a:t>Will commit a crime/Will not commit a crime(binary)</a:t>
                      </a:r>
                      <a:endParaRPr/>
                    </a:p>
                  </a:txBody>
                  <a:tcPr marT="91425" marB="91425" marR="91425" marL="91425" anchor="ctr"/>
                </a:tc>
                <a:tc hMerge="1"/>
                <a:tc hMerge="1"/>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Why is this important?</a:t>
            </a:r>
            <a:endParaRPr b="1">
              <a:solidFill>
                <a:srgbClr val="A64D79"/>
              </a:solidFill>
            </a:endParaRPr>
          </a:p>
        </p:txBody>
      </p:sp>
      <p:sp>
        <p:nvSpPr>
          <p:cNvPr id="61" name="Google Shape;61;p14"/>
          <p:cNvSpPr txBox="1"/>
          <p:nvPr>
            <p:ph idx="1" type="body"/>
          </p:nvPr>
        </p:nvSpPr>
        <p:spPr>
          <a:xfrm>
            <a:off x="5311600" y="582700"/>
            <a:ext cx="3520800" cy="4198500"/>
          </a:xfrm>
          <a:prstGeom prst="rect">
            <a:avLst/>
          </a:prstGeom>
          <a:noFill/>
          <a:ln>
            <a:noFill/>
          </a:ln>
        </p:spPr>
        <p:txBody>
          <a:bodyPr anchorCtr="0" anchor="t" bIns="91425" lIns="91425" spcFirstLastPara="1" rIns="91425" wrap="square" tIns="91425">
            <a:normAutofit fontScale="77500" lnSpcReduction="20000"/>
          </a:bodyPr>
          <a:lstStyle/>
          <a:p>
            <a:pPr indent="-312261" lvl="0" marL="457200" rtl="0" algn="l">
              <a:lnSpc>
                <a:spcPct val="115000"/>
              </a:lnSpc>
              <a:spcBef>
                <a:spcPts val="0"/>
              </a:spcBef>
              <a:spcAft>
                <a:spcPts val="0"/>
              </a:spcAft>
              <a:buSzPct val="100000"/>
              <a:buChar char="●"/>
            </a:pPr>
            <a:r>
              <a:rPr lang="en" sz="1700"/>
              <a:t>ML models deployed into the world have a larger and larger impact on society.</a:t>
            </a:r>
            <a:endParaRPr sz="1700"/>
          </a:p>
          <a:p>
            <a:pPr indent="0" lvl="0" marL="457200" rtl="0" algn="l">
              <a:lnSpc>
                <a:spcPct val="115000"/>
              </a:lnSpc>
              <a:spcBef>
                <a:spcPts val="0"/>
              </a:spcBef>
              <a:spcAft>
                <a:spcPts val="0"/>
              </a:spcAft>
              <a:buNone/>
            </a:pPr>
            <a:r>
              <a:t/>
            </a:r>
            <a:endParaRPr sz="1700"/>
          </a:p>
          <a:p>
            <a:pPr indent="-312261" lvl="0" marL="457200" rtl="0" algn="l">
              <a:lnSpc>
                <a:spcPct val="115000"/>
              </a:lnSpc>
              <a:spcBef>
                <a:spcPts val="0"/>
              </a:spcBef>
              <a:spcAft>
                <a:spcPts val="0"/>
              </a:spcAft>
              <a:buSzPct val="100000"/>
              <a:buChar char="●"/>
            </a:pPr>
            <a:r>
              <a:rPr lang="en" sz="1700"/>
              <a:t>ML models are capable of perpetuating societal biases and prejudices.</a:t>
            </a:r>
            <a:endParaRPr sz="1700"/>
          </a:p>
          <a:p>
            <a:pPr indent="0" lvl="0" marL="457200" rtl="0" algn="l">
              <a:lnSpc>
                <a:spcPct val="115000"/>
              </a:lnSpc>
              <a:spcBef>
                <a:spcPts val="0"/>
              </a:spcBef>
              <a:spcAft>
                <a:spcPts val="0"/>
              </a:spcAft>
              <a:buNone/>
            </a:pPr>
            <a:r>
              <a:t/>
            </a:r>
            <a:endParaRPr sz="1700"/>
          </a:p>
          <a:p>
            <a:pPr indent="-312261" lvl="0" marL="457200" rtl="0" algn="l">
              <a:lnSpc>
                <a:spcPct val="115000"/>
              </a:lnSpc>
              <a:spcBef>
                <a:spcPts val="0"/>
              </a:spcBef>
              <a:spcAft>
                <a:spcPts val="0"/>
              </a:spcAft>
              <a:buSzPct val="100000"/>
              <a:buChar char="●"/>
            </a:pPr>
            <a:r>
              <a:rPr lang="en" sz="1700"/>
              <a:t>For us ML practitioners to understand when and how individual or societal harm can be caused by a ML system. </a:t>
            </a:r>
            <a:endParaRPr sz="1700"/>
          </a:p>
          <a:p>
            <a:pPr indent="0" lvl="0" marL="457200" rtl="0" algn="l">
              <a:lnSpc>
                <a:spcPct val="115000"/>
              </a:lnSpc>
              <a:spcBef>
                <a:spcPts val="0"/>
              </a:spcBef>
              <a:spcAft>
                <a:spcPts val="0"/>
              </a:spcAft>
              <a:buNone/>
            </a:pPr>
            <a:r>
              <a:t/>
            </a:r>
            <a:endParaRPr sz="1700"/>
          </a:p>
          <a:p>
            <a:pPr indent="-317182" lvl="0" marL="457200" rtl="0" algn="l">
              <a:lnSpc>
                <a:spcPct val="115000"/>
              </a:lnSpc>
              <a:spcBef>
                <a:spcPts val="0"/>
              </a:spcBef>
              <a:spcAft>
                <a:spcPts val="0"/>
              </a:spcAft>
              <a:buSzPct val="105882"/>
              <a:buChar char="●"/>
            </a:pPr>
            <a:r>
              <a:rPr lang="en" sz="1700"/>
              <a:t>There is a great need for experts operating at the interface of policy and AI.</a:t>
            </a:r>
            <a:endParaRPr sz="1700"/>
          </a:p>
          <a:p>
            <a:pPr indent="0" lvl="0" marL="457200" rtl="0" algn="l">
              <a:lnSpc>
                <a:spcPct val="115000"/>
              </a:lnSpc>
              <a:spcBef>
                <a:spcPts val="0"/>
              </a:spcBef>
              <a:spcAft>
                <a:spcPts val="0"/>
              </a:spcAft>
              <a:buNone/>
            </a:pPr>
            <a:r>
              <a:t/>
            </a:r>
            <a:endParaRPr sz="1700"/>
          </a:p>
          <a:p>
            <a:pPr indent="-317182" lvl="0" marL="457200" rtl="0" algn="l">
              <a:lnSpc>
                <a:spcPct val="115000"/>
              </a:lnSpc>
              <a:spcBef>
                <a:spcPts val="0"/>
              </a:spcBef>
              <a:spcAft>
                <a:spcPts val="0"/>
              </a:spcAft>
              <a:buSzPct val="105882"/>
              <a:buChar char="●"/>
            </a:pPr>
            <a:r>
              <a:rPr lang="en" sz="1700"/>
              <a:t>There is also a great need for AI experts to have a better understanding of the world around them. </a:t>
            </a:r>
            <a:endParaRPr/>
          </a:p>
        </p:txBody>
      </p:sp>
      <p:pic>
        <p:nvPicPr>
          <p:cNvPr id="62" name="Google Shape;62;p14"/>
          <p:cNvPicPr preferRelativeResize="0"/>
          <p:nvPr/>
        </p:nvPicPr>
        <p:blipFill rotWithShape="1">
          <a:blip r:embed="rId3">
            <a:alphaModFix/>
          </a:blip>
          <a:srcRect b="0" l="0" r="0" t="0"/>
          <a:stretch/>
        </p:blipFill>
        <p:spPr>
          <a:xfrm>
            <a:off x="207125" y="1374900"/>
            <a:ext cx="4573476" cy="2657800"/>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b="1" lang="en">
                <a:solidFill>
                  <a:srgbClr val="A64D79"/>
                </a:solidFill>
              </a:rPr>
              <a:t>Types of fairness</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35" name="Google Shape;235;p32"/>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There are many different methods of measuring fairness and the authors of the three spaces scheme claim they all can be understood and analysed within their framework.</a:t>
            </a:r>
            <a:endParaRPr sz="1600"/>
          </a:p>
          <a:p>
            <a:pPr indent="-330200" lvl="0" marL="457200" rtl="0" algn="l">
              <a:spcBef>
                <a:spcPts val="0"/>
              </a:spcBef>
              <a:spcAft>
                <a:spcPts val="0"/>
              </a:spcAft>
              <a:buSzPts val="1600"/>
              <a:buChar char="●"/>
            </a:pPr>
            <a:r>
              <a:rPr lang="en" sz="1600"/>
              <a:t>They identify two main types of fairness:</a:t>
            </a:r>
            <a:endParaRPr sz="1600"/>
          </a:p>
          <a:p>
            <a:pPr indent="-317500" lvl="1" marL="914400" rtl="0" algn="l">
              <a:spcBef>
                <a:spcPts val="0"/>
              </a:spcBef>
              <a:spcAft>
                <a:spcPts val="0"/>
              </a:spcAft>
              <a:buSzPts val="1400"/>
              <a:buChar char="○"/>
            </a:pPr>
            <a:r>
              <a:rPr b="1" lang="en"/>
              <a:t>Individual Fairness: </a:t>
            </a:r>
            <a:r>
              <a:rPr lang="en"/>
              <a:t>For any two people, small distance in CS ⇒ small distance in DS.</a:t>
            </a:r>
            <a:endParaRPr/>
          </a:p>
          <a:p>
            <a:pPr indent="-317500" lvl="1" marL="914400" rtl="0" algn="l">
              <a:spcBef>
                <a:spcPts val="0"/>
              </a:spcBef>
              <a:spcAft>
                <a:spcPts val="0"/>
              </a:spcAft>
              <a:buSzPts val="1400"/>
              <a:buChar char="○"/>
            </a:pPr>
            <a:r>
              <a:rPr b="1" lang="en"/>
              <a:t>Group Fairness: </a:t>
            </a:r>
            <a:r>
              <a:rPr lang="en"/>
              <a:t>For any two groups of people, there is no significant separation between where the two groups get mapped in DS.</a:t>
            </a:r>
            <a:endParaRPr/>
          </a:p>
          <a:p>
            <a:pPr indent="-330200" lvl="0" marL="457200" rtl="0" algn="l">
              <a:spcBef>
                <a:spcPts val="0"/>
              </a:spcBef>
              <a:spcAft>
                <a:spcPts val="0"/>
              </a:spcAft>
              <a:buSzPts val="1600"/>
              <a:buChar char="●"/>
            </a:pPr>
            <a:r>
              <a:rPr lang="en" sz="1600"/>
              <a:t>Unfortunately, the two notions of fairness cannot be satisfied at the same time.</a:t>
            </a:r>
            <a:endParaRPr sz="1600"/>
          </a:p>
          <a:p>
            <a:pPr indent="0" lvl="0" marL="457200" rtl="0" algn="l">
              <a:spcBef>
                <a:spcPts val="0"/>
              </a:spcBef>
              <a:spcAft>
                <a:spcPts val="0"/>
              </a:spcAft>
              <a:buNone/>
            </a:pPr>
            <a:r>
              <a:t/>
            </a:r>
            <a:endParaRPr sz="1500"/>
          </a:p>
          <a:p>
            <a:pPr indent="0" lvl="0" marL="914400" rtl="0" algn="l">
              <a:lnSpc>
                <a:spcPct val="115000"/>
              </a:lnSpc>
              <a:spcBef>
                <a:spcPts val="0"/>
              </a:spcBef>
              <a:spcAft>
                <a:spcPts val="0"/>
              </a:spcAft>
              <a:buNone/>
            </a:pPr>
            <a:r>
              <a:t/>
            </a:r>
            <a:endParaRPr sz="1500"/>
          </a:p>
        </p:txBody>
      </p:sp>
      <p:pic>
        <p:nvPicPr>
          <p:cNvPr id="236" name="Google Shape;236;p32"/>
          <p:cNvPicPr preferRelativeResize="0"/>
          <p:nvPr/>
        </p:nvPicPr>
        <p:blipFill rotWithShape="1">
          <a:blip r:embed="rId3">
            <a:alphaModFix/>
          </a:blip>
          <a:srcRect b="0" l="0" r="0" t="0"/>
          <a:stretch/>
        </p:blipFill>
        <p:spPr>
          <a:xfrm>
            <a:off x="1947238" y="2854925"/>
            <a:ext cx="5249524" cy="2104875"/>
          </a:xfrm>
          <a:prstGeom prst="rect">
            <a:avLst/>
          </a:prstGeom>
          <a:noFill/>
          <a:ln>
            <a:noFill/>
          </a:ln>
        </p:spPr>
      </p:pic>
      <p:sp>
        <p:nvSpPr>
          <p:cNvPr id="237" name="Google Shape;237;p32"/>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38" name="Google Shape;238;p32"/>
          <p:cNvSpPr txBox="1"/>
          <p:nvPr/>
        </p:nvSpPr>
        <p:spPr>
          <a:xfrm>
            <a:off x="5073925" y="3397650"/>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solidFill>
                  <a:srgbClr val="A64D79"/>
                </a:solidFill>
              </a:rPr>
              <a:t>Worldviews</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44" name="Google Shape;244;p33"/>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However, </a:t>
            </a:r>
            <a:r>
              <a:rPr b="1" lang="en" sz="1600"/>
              <a:t>Individual Fairness </a:t>
            </a:r>
            <a:r>
              <a:rPr lang="en" sz="1600"/>
              <a:t>and </a:t>
            </a:r>
            <a:r>
              <a:rPr b="1" lang="en" sz="1600"/>
              <a:t>Group Fairness </a:t>
            </a:r>
            <a:r>
              <a:rPr lang="en" sz="1600"/>
              <a:t>can separately be satisfied when certain assumptions(a.k.a </a:t>
            </a:r>
            <a:r>
              <a:rPr b="1" lang="en" sz="1600"/>
              <a:t>worldviews </a:t>
            </a:r>
            <a:r>
              <a:rPr lang="en" sz="1600"/>
              <a:t>or </a:t>
            </a:r>
            <a:r>
              <a:rPr b="1" lang="en" sz="1600"/>
              <a:t>axioms</a:t>
            </a:r>
            <a:r>
              <a:rPr lang="en" sz="1600"/>
              <a:t>) are made about the spaces and the transformations between them. These two, incompatible assumptions are:</a:t>
            </a:r>
            <a:endParaRPr sz="1600"/>
          </a:p>
          <a:p>
            <a:pPr indent="-330200" lvl="1" marL="914400" rtl="0" algn="l">
              <a:spcBef>
                <a:spcPts val="0"/>
              </a:spcBef>
              <a:spcAft>
                <a:spcPts val="0"/>
              </a:spcAft>
              <a:buSzPts val="1600"/>
              <a:buChar char="○"/>
            </a:pPr>
            <a:r>
              <a:rPr b="1" lang="en" sz="1600"/>
              <a:t>What you see is what you get.</a:t>
            </a:r>
            <a:endParaRPr b="1" sz="1600"/>
          </a:p>
          <a:p>
            <a:pPr indent="-330200" lvl="1" marL="914400" rtl="0" algn="l">
              <a:spcBef>
                <a:spcPts val="0"/>
              </a:spcBef>
              <a:spcAft>
                <a:spcPts val="0"/>
              </a:spcAft>
              <a:buSzPts val="1600"/>
              <a:buChar char="○"/>
            </a:pPr>
            <a:r>
              <a:rPr b="1" lang="en" sz="1600"/>
              <a:t>Structural Bias + We are all equal.</a:t>
            </a:r>
            <a:endParaRPr b="1" sz="1600"/>
          </a:p>
          <a:p>
            <a:pPr indent="0" lvl="0" marL="457200" rtl="0" algn="l">
              <a:spcBef>
                <a:spcPts val="0"/>
              </a:spcBef>
              <a:spcAft>
                <a:spcPts val="0"/>
              </a:spcAft>
              <a:buNone/>
            </a:pPr>
            <a:r>
              <a:t/>
            </a:r>
            <a:endParaRPr sz="1500"/>
          </a:p>
          <a:p>
            <a:pPr indent="0" lvl="0" marL="914400" rtl="0" algn="l">
              <a:lnSpc>
                <a:spcPct val="115000"/>
              </a:lnSpc>
              <a:spcBef>
                <a:spcPts val="0"/>
              </a:spcBef>
              <a:spcAft>
                <a:spcPts val="0"/>
              </a:spcAft>
              <a:buNone/>
            </a:pPr>
            <a:r>
              <a:t/>
            </a:r>
            <a:endParaRPr sz="1500"/>
          </a:p>
        </p:txBody>
      </p:sp>
      <p:pic>
        <p:nvPicPr>
          <p:cNvPr id="245" name="Google Shape;245;p33"/>
          <p:cNvPicPr preferRelativeResize="0"/>
          <p:nvPr/>
        </p:nvPicPr>
        <p:blipFill rotWithShape="1">
          <a:blip r:embed="rId3">
            <a:alphaModFix/>
          </a:blip>
          <a:srcRect b="0" l="0" r="0" t="0"/>
          <a:stretch/>
        </p:blipFill>
        <p:spPr>
          <a:xfrm>
            <a:off x="1947238" y="2854925"/>
            <a:ext cx="5249524" cy="2104875"/>
          </a:xfrm>
          <a:prstGeom prst="rect">
            <a:avLst/>
          </a:prstGeom>
          <a:noFill/>
          <a:ln>
            <a:noFill/>
          </a:ln>
        </p:spPr>
      </p:pic>
      <p:sp>
        <p:nvSpPr>
          <p:cNvPr id="246" name="Google Shape;246;p33"/>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47" name="Google Shape;247;p33"/>
          <p:cNvSpPr txBox="1"/>
          <p:nvPr/>
        </p:nvSpPr>
        <p:spPr>
          <a:xfrm>
            <a:off x="5073925" y="3397650"/>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solidFill>
                  <a:srgbClr val="A64D79"/>
                </a:solidFill>
              </a:rPr>
              <a:t>What You See is What You Get</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53" name="Google Shape;253;p34"/>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assume that</a:t>
            </a:r>
            <a:r>
              <a:rPr lang="en" sz="1600"/>
              <a:t> the observed space represents the construct space faithfully. That is, two groups are separated in the observed space ⇔ there is a relevant, non-discriminatory difference in their characteristics given the decision at hand.</a:t>
            </a:r>
            <a:endParaRPr sz="1600"/>
          </a:p>
          <a:p>
            <a:pPr indent="-330200" lvl="0" marL="457200" rtl="0" algn="l">
              <a:spcBef>
                <a:spcPts val="0"/>
              </a:spcBef>
              <a:spcAft>
                <a:spcPts val="0"/>
              </a:spcAft>
              <a:buSzPts val="1600"/>
              <a:buChar char="●"/>
            </a:pPr>
            <a:r>
              <a:rPr lang="en" sz="1600"/>
              <a:t>Individual Fairness </a:t>
            </a:r>
            <a:r>
              <a:rPr b="1" lang="en" sz="1600"/>
              <a:t>can</a:t>
            </a:r>
            <a:r>
              <a:rPr lang="en" sz="1600"/>
              <a:t> be satisfied under this assumption.</a:t>
            </a:r>
            <a:endParaRPr sz="1600"/>
          </a:p>
          <a:p>
            <a:pPr indent="-330200" lvl="0" marL="457200" rtl="0" algn="l">
              <a:spcBef>
                <a:spcPts val="0"/>
              </a:spcBef>
              <a:spcAft>
                <a:spcPts val="0"/>
              </a:spcAft>
              <a:buSzPts val="1600"/>
              <a:buChar char="●"/>
            </a:pPr>
            <a:r>
              <a:rPr lang="en" sz="1600"/>
              <a:t>Group Fairness </a:t>
            </a:r>
            <a:r>
              <a:rPr b="1" lang="en" sz="1600"/>
              <a:t>cannot </a:t>
            </a:r>
            <a:r>
              <a:rPr lang="en" sz="1600"/>
              <a:t>be satisfied under this assumption, as it would result in </a:t>
            </a:r>
            <a:r>
              <a:rPr b="1" lang="en" sz="1600"/>
              <a:t>individual discrimination</a:t>
            </a:r>
            <a:r>
              <a:rPr lang="en" sz="1600"/>
              <a:t> against the people who perform better.</a:t>
            </a:r>
            <a:endParaRPr sz="1600"/>
          </a:p>
          <a:p>
            <a:pPr indent="0" lvl="0" marL="457200" rtl="0" algn="l">
              <a:spcBef>
                <a:spcPts val="0"/>
              </a:spcBef>
              <a:spcAft>
                <a:spcPts val="0"/>
              </a:spcAft>
              <a:buNone/>
            </a:pPr>
            <a:r>
              <a:t/>
            </a:r>
            <a:endParaRPr sz="1500"/>
          </a:p>
          <a:p>
            <a:pPr indent="0" lvl="0" marL="914400" rtl="0" algn="l">
              <a:lnSpc>
                <a:spcPct val="115000"/>
              </a:lnSpc>
              <a:spcBef>
                <a:spcPts val="0"/>
              </a:spcBef>
              <a:spcAft>
                <a:spcPts val="0"/>
              </a:spcAft>
              <a:buNone/>
            </a:pPr>
            <a:r>
              <a:t/>
            </a:r>
            <a:endParaRPr sz="1500"/>
          </a:p>
        </p:txBody>
      </p:sp>
      <p:pic>
        <p:nvPicPr>
          <p:cNvPr id="254" name="Google Shape;254;p34"/>
          <p:cNvPicPr preferRelativeResize="0"/>
          <p:nvPr/>
        </p:nvPicPr>
        <p:blipFill rotWithShape="1">
          <a:blip r:embed="rId3">
            <a:alphaModFix/>
          </a:blip>
          <a:srcRect b="0" l="0" r="0" t="0"/>
          <a:stretch/>
        </p:blipFill>
        <p:spPr>
          <a:xfrm>
            <a:off x="1947238" y="2854925"/>
            <a:ext cx="5249524" cy="2104875"/>
          </a:xfrm>
          <a:prstGeom prst="rect">
            <a:avLst/>
          </a:prstGeom>
          <a:noFill/>
          <a:ln>
            <a:noFill/>
          </a:ln>
        </p:spPr>
      </p:pic>
      <p:sp>
        <p:nvSpPr>
          <p:cNvPr id="255" name="Google Shape;255;p34"/>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56" name="Google Shape;256;p34"/>
          <p:cNvSpPr txBox="1"/>
          <p:nvPr/>
        </p:nvSpPr>
        <p:spPr>
          <a:xfrm>
            <a:off x="5112200" y="348182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solidFill>
                  <a:srgbClr val="A64D79"/>
                </a:solidFill>
              </a:rPr>
              <a:t>Structural Bias + We Are All Equal</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62" name="Google Shape;262;p35"/>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solidFill>
                  <a:srgbClr val="A64D79"/>
                </a:solidFill>
              </a:rPr>
              <a:t>We Are All Equal</a:t>
            </a:r>
            <a:r>
              <a:rPr lang="en" sz="1600">
                <a:solidFill>
                  <a:srgbClr val="A64D79"/>
                </a:solidFill>
              </a:rPr>
              <a:t>: </a:t>
            </a:r>
            <a:r>
              <a:rPr lang="en" sz="1600"/>
              <a:t>For any two groups of people, there is no significant separation between the groups in CS. That is, we all have equal innate, relevant skills regardless of membership to any particular group.</a:t>
            </a:r>
            <a:endParaRPr sz="1600"/>
          </a:p>
          <a:p>
            <a:pPr indent="-342900" lvl="0" marL="457200" rtl="0" algn="l">
              <a:spcBef>
                <a:spcPts val="0"/>
              </a:spcBef>
              <a:spcAft>
                <a:spcPts val="0"/>
              </a:spcAft>
              <a:buClr>
                <a:srgbClr val="A64D79"/>
              </a:buClr>
              <a:buSzPts val="1800"/>
              <a:buChar char="●"/>
            </a:pPr>
            <a:r>
              <a:rPr b="1" lang="en" sz="1600">
                <a:solidFill>
                  <a:srgbClr val="A64D79"/>
                </a:solidFill>
              </a:rPr>
              <a:t>Structural Bias</a:t>
            </a:r>
            <a:r>
              <a:rPr lang="en" sz="1600">
                <a:solidFill>
                  <a:srgbClr val="A64D79"/>
                </a:solidFill>
              </a:rPr>
              <a:t>: </a:t>
            </a:r>
            <a:r>
              <a:rPr lang="en" sz="1600"/>
              <a:t>Any separation occurring when we transform two groups between the CS and OS is due to structural bias, an umbrella term for biases pertaining to data generation and collection such as historical, representation, or measurement biases. </a:t>
            </a:r>
            <a:endParaRPr sz="1500"/>
          </a:p>
          <a:p>
            <a:pPr indent="0" lvl="0" marL="914400" rtl="0" algn="l">
              <a:lnSpc>
                <a:spcPct val="115000"/>
              </a:lnSpc>
              <a:spcBef>
                <a:spcPts val="0"/>
              </a:spcBef>
              <a:spcAft>
                <a:spcPts val="0"/>
              </a:spcAft>
              <a:buNone/>
            </a:pPr>
            <a:r>
              <a:t/>
            </a:r>
            <a:endParaRPr sz="1500"/>
          </a:p>
        </p:txBody>
      </p:sp>
      <p:pic>
        <p:nvPicPr>
          <p:cNvPr id="263" name="Google Shape;263;p35"/>
          <p:cNvPicPr preferRelativeResize="0"/>
          <p:nvPr/>
        </p:nvPicPr>
        <p:blipFill rotWithShape="1">
          <a:blip r:embed="rId3">
            <a:alphaModFix/>
          </a:blip>
          <a:srcRect b="0" l="0" r="0" t="0"/>
          <a:stretch/>
        </p:blipFill>
        <p:spPr>
          <a:xfrm>
            <a:off x="1947238" y="2862525"/>
            <a:ext cx="5249524" cy="2104875"/>
          </a:xfrm>
          <a:prstGeom prst="rect">
            <a:avLst/>
          </a:prstGeom>
          <a:noFill/>
          <a:ln>
            <a:noFill/>
          </a:ln>
        </p:spPr>
      </p:pic>
      <p:sp>
        <p:nvSpPr>
          <p:cNvPr id="264" name="Google Shape;264;p35"/>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65" name="Google Shape;265;p35"/>
          <p:cNvSpPr txBox="1"/>
          <p:nvPr/>
        </p:nvSpPr>
        <p:spPr>
          <a:xfrm>
            <a:off x="5112200" y="348182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134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b="1" lang="en">
                <a:solidFill>
                  <a:srgbClr val="A64D79"/>
                </a:solidFill>
              </a:rPr>
              <a:t>Structural Bias + We Are All Equal</a:t>
            </a:r>
            <a:endParaRPr b="1">
              <a:solidFill>
                <a:srgbClr val="A64D79"/>
              </a:solidFill>
            </a:endParaRPr>
          </a:p>
          <a:p>
            <a:pPr indent="0" lvl="0" marL="0" rtl="0" algn="l">
              <a:lnSpc>
                <a:spcPct val="100000"/>
              </a:lnSpc>
              <a:spcBef>
                <a:spcPts val="0"/>
              </a:spcBef>
              <a:spcAft>
                <a:spcPts val="0"/>
              </a:spcAft>
              <a:buSzPct val="111111"/>
              <a:buNone/>
            </a:pPr>
            <a:r>
              <a:t/>
            </a:r>
            <a:endParaRPr b="1">
              <a:solidFill>
                <a:srgbClr val="A64D79"/>
              </a:solidFill>
            </a:endParaRPr>
          </a:p>
        </p:txBody>
      </p:sp>
      <p:sp>
        <p:nvSpPr>
          <p:cNvPr id="271" name="Google Shape;271;p36"/>
          <p:cNvSpPr txBox="1"/>
          <p:nvPr>
            <p:ph idx="1" type="body"/>
          </p:nvPr>
        </p:nvSpPr>
        <p:spPr>
          <a:xfrm>
            <a:off x="311700" y="841600"/>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Individual Fairness </a:t>
            </a:r>
            <a:r>
              <a:rPr b="1" lang="en" sz="1600"/>
              <a:t>cannot</a:t>
            </a:r>
            <a:r>
              <a:rPr lang="en" sz="1600"/>
              <a:t> be satisfied under this assumption, as it would result in </a:t>
            </a:r>
            <a:r>
              <a:rPr b="1" lang="en" sz="1600"/>
              <a:t>group discrimination.</a:t>
            </a:r>
            <a:endParaRPr b="1" sz="1600"/>
          </a:p>
          <a:p>
            <a:pPr indent="-330200" lvl="0" marL="457200" rtl="0" algn="l">
              <a:spcBef>
                <a:spcPts val="0"/>
              </a:spcBef>
              <a:spcAft>
                <a:spcPts val="0"/>
              </a:spcAft>
              <a:buSzPts val="1600"/>
              <a:buChar char="●"/>
            </a:pPr>
            <a:r>
              <a:rPr lang="en" sz="1600"/>
              <a:t>Group Fairness </a:t>
            </a:r>
            <a:r>
              <a:rPr b="1" lang="en" sz="1600"/>
              <a:t>can </a:t>
            </a:r>
            <a:r>
              <a:rPr lang="en" sz="1600"/>
              <a:t>be satisfied under this assumption.</a:t>
            </a:r>
            <a:endParaRPr sz="1600"/>
          </a:p>
          <a:p>
            <a:pPr indent="0" lvl="0" marL="914400" rtl="0" algn="l">
              <a:lnSpc>
                <a:spcPct val="115000"/>
              </a:lnSpc>
              <a:spcBef>
                <a:spcPts val="0"/>
              </a:spcBef>
              <a:spcAft>
                <a:spcPts val="0"/>
              </a:spcAft>
              <a:buNone/>
            </a:pPr>
            <a:r>
              <a:t/>
            </a:r>
            <a:endParaRPr sz="1500"/>
          </a:p>
        </p:txBody>
      </p:sp>
      <p:pic>
        <p:nvPicPr>
          <p:cNvPr id="272" name="Google Shape;272;p36"/>
          <p:cNvPicPr preferRelativeResize="0"/>
          <p:nvPr/>
        </p:nvPicPr>
        <p:blipFill rotWithShape="1">
          <a:blip r:embed="rId3">
            <a:alphaModFix/>
          </a:blip>
          <a:srcRect b="0" l="0" r="0" t="0"/>
          <a:stretch/>
        </p:blipFill>
        <p:spPr>
          <a:xfrm>
            <a:off x="1947238" y="2862525"/>
            <a:ext cx="5249524" cy="2104875"/>
          </a:xfrm>
          <a:prstGeom prst="rect">
            <a:avLst/>
          </a:prstGeom>
          <a:noFill/>
          <a:ln>
            <a:noFill/>
          </a:ln>
        </p:spPr>
      </p:pic>
      <p:sp>
        <p:nvSpPr>
          <p:cNvPr id="273" name="Google Shape;273;p36"/>
          <p:cNvSpPr txBox="1"/>
          <p:nvPr/>
        </p:nvSpPr>
        <p:spPr>
          <a:xfrm>
            <a:off x="3337150" y="334477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measurement</a:t>
            </a:r>
            <a:endParaRPr sz="800"/>
          </a:p>
        </p:txBody>
      </p:sp>
      <p:sp>
        <p:nvSpPr>
          <p:cNvPr id="274" name="Google Shape;274;p36"/>
          <p:cNvSpPr txBox="1"/>
          <p:nvPr/>
        </p:nvSpPr>
        <p:spPr>
          <a:xfrm>
            <a:off x="5112200" y="3481825"/>
            <a:ext cx="88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prediction</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Worldviews Summary</a:t>
            </a:r>
            <a:endParaRPr b="1">
              <a:solidFill>
                <a:srgbClr val="A64D79"/>
              </a:solidFill>
            </a:endParaRPr>
          </a:p>
        </p:txBody>
      </p:sp>
      <p:sp>
        <p:nvSpPr>
          <p:cNvPr id="280" name="Google Shape;28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graphicFrame>
        <p:nvGraphicFramePr>
          <p:cNvPr id="281" name="Google Shape;281;p37"/>
          <p:cNvGraphicFramePr/>
          <p:nvPr/>
        </p:nvGraphicFramePr>
        <p:xfrm>
          <a:off x="906575" y="1410900"/>
          <a:ext cx="3000000" cy="3000000"/>
        </p:xfrm>
        <a:graphic>
          <a:graphicData uri="http://schemas.openxmlformats.org/drawingml/2006/table">
            <a:tbl>
              <a:tblPr>
                <a:noFill/>
                <a:tableStyleId>{83336F2C-FC6E-42D3-8B3F-450B7FA1FF98}</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solidFill>
                            <a:srgbClr val="A64D79"/>
                          </a:solidFill>
                        </a:rPr>
                        <a:t>Worldview</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None/>
                      </a:pPr>
                      <a:r>
                        <a:rPr lang="en">
                          <a:solidFill>
                            <a:srgbClr val="A64D79"/>
                          </a:solidFill>
                        </a:rPr>
                        <a:t>Assumptions</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None/>
                      </a:pPr>
                      <a:r>
                        <a:rPr lang="en">
                          <a:solidFill>
                            <a:srgbClr val="A64D79"/>
                          </a:solidFill>
                        </a:rPr>
                        <a:t>Can Achieve</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rgbClr val="A64D79"/>
                          </a:solidFill>
                        </a:rPr>
                        <a:t>Can Cause</a:t>
                      </a:r>
                      <a:endParaRPr>
                        <a:solidFill>
                          <a:srgbClr val="A64D79"/>
                        </a:solidFill>
                      </a:endParaRPr>
                    </a:p>
                  </a:txBody>
                  <a:tcPr marT="91425" marB="91425" marR="91425" marL="91425" anchor="ctr">
                    <a:solidFill>
                      <a:srgbClr val="CCCCCC"/>
                    </a:solidFill>
                  </a:tcPr>
                </a:tc>
              </a:tr>
              <a:tr h="381000">
                <a:tc>
                  <a:txBody>
                    <a:bodyPr/>
                    <a:lstStyle/>
                    <a:p>
                      <a:pPr indent="0" lvl="0" marL="0" rtl="0" algn="ctr">
                        <a:spcBef>
                          <a:spcPts val="0"/>
                        </a:spcBef>
                        <a:spcAft>
                          <a:spcPts val="0"/>
                        </a:spcAft>
                        <a:buNone/>
                      </a:pPr>
                      <a:r>
                        <a:rPr lang="en">
                          <a:solidFill>
                            <a:srgbClr val="A64D79"/>
                          </a:solidFill>
                        </a:rPr>
                        <a:t>WYSIWYG</a:t>
                      </a:r>
                      <a:endParaRPr>
                        <a:solidFill>
                          <a:srgbClr val="A64D79"/>
                        </a:solidFill>
                      </a:endParaRPr>
                    </a:p>
                  </a:txBody>
                  <a:tcPr marT="91425" marB="91425" marR="91425" marL="91425" anchor="ctr"/>
                </a:tc>
                <a:tc>
                  <a:txBody>
                    <a:bodyPr/>
                    <a:lstStyle/>
                    <a:p>
                      <a:pPr indent="0" lvl="0" marL="0" rtl="0" algn="ctr">
                        <a:spcBef>
                          <a:spcPts val="0"/>
                        </a:spcBef>
                        <a:spcAft>
                          <a:spcPts val="0"/>
                        </a:spcAft>
                        <a:buNone/>
                      </a:pPr>
                      <a:r>
                        <a:rPr lang="en"/>
                        <a:t>OS faithfully represents CS</a:t>
                      </a:r>
                      <a:endParaRPr/>
                    </a:p>
                  </a:txBody>
                  <a:tcPr marT="91425" marB="91425" marR="91425" marL="91425" anchor="ctr"/>
                </a:tc>
                <a:tc>
                  <a:txBody>
                    <a:bodyPr/>
                    <a:lstStyle/>
                    <a:p>
                      <a:pPr indent="0" lvl="0" marL="0" rtl="0" algn="ctr">
                        <a:spcBef>
                          <a:spcPts val="0"/>
                        </a:spcBef>
                        <a:spcAft>
                          <a:spcPts val="0"/>
                        </a:spcAft>
                        <a:buNone/>
                      </a:pPr>
                      <a:r>
                        <a:rPr lang="en"/>
                        <a:t>Individual Fairness</a:t>
                      </a:r>
                      <a:endParaRPr/>
                    </a:p>
                  </a:txBody>
                  <a:tcPr marT="91425" marB="91425" marR="91425" marL="91425" anchor="ctr"/>
                </a:tc>
                <a:tc>
                  <a:txBody>
                    <a:bodyPr/>
                    <a:lstStyle/>
                    <a:p>
                      <a:pPr indent="0" lvl="0" marL="0" rtl="0" algn="ctr">
                        <a:spcBef>
                          <a:spcPts val="0"/>
                        </a:spcBef>
                        <a:spcAft>
                          <a:spcPts val="0"/>
                        </a:spcAft>
                        <a:buNone/>
                      </a:pPr>
                      <a:r>
                        <a:rPr lang="en"/>
                        <a:t>Group Discrimination</a:t>
                      </a:r>
                      <a:endParaRPr/>
                    </a:p>
                  </a:txBody>
                  <a:tcPr marT="91425" marB="91425" marR="91425" marL="91425" anchor="ctr"/>
                </a:tc>
              </a:tr>
              <a:tr h="381000">
                <a:tc>
                  <a:txBody>
                    <a:bodyPr/>
                    <a:lstStyle/>
                    <a:p>
                      <a:pPr indent="0" lvl="0" marL="0" rtl="0" algn="ctr">
                        <a:spcBef>
                          <a:spcPts val="0"/>
                        </a:spcBef>
                        <a:spcAft>
                          <a:spcPts val="0"/>
                        </a:spcAft>
                        <a:buNone/>
                      </a:pPr>
                      <a:r>
                        <a:rPr lang="en">
                          <a:solidFill>
                            <a:srgbClr val="A64D79"/>
                          </a:solidFill>
                        </a:rPr>
                        <a:t>SB + WAAE</a:t>
                      </a:r>
                      <a:endParaRPr>
                        <a:solidFill>
                          <a:srgbClr val="A64D79"/>
                        </a:solidFill>
                      </a:endParaRPr>
                    </a:p>
                  </a:txBody>
                  <a:tcPr marT="91425" marB="91425" marR="91425" marL="91425" anchor="ctr"/>
                </a:tc>
                <a:tc>
                  <a:txBody>
                    <a:bodyPr/>
                    <a:lstStyle/>
                    <a:p>
                      <a:pPr indent="0" lvl="0" marL="0" rtl="0" algn="ctr">
                        <a:spcBef>
                          <a:spcPts val="0"/>
                        </a:spcBef>
                        <a:spcAft>
                          <a:spcPts val="0"/>
                        </a:spcAft>
                        <a:buNone/>
                      </a:pPr>
                      <a:r>
                        <a:rPr lang="en"/>
                        <a:t>Differences in OS are due to discrimination </a:t>
                      </a:r>
                      <a:endParaRPr/>
                    </a:p>
                    <a:p>
                      <a:pPr indent="0" lvl="0" marL="0" rtl="0" algn="ctr">
                        <a:spcBef>
                          <a:spcPts val="0"/>
                        </a:spcBef>
                        <a:spcAft>
                          <a:spcPts val="0"/>
                        </a:spcAft>
                        <a:buNone/>
                      </a:pPr>
                      <a:r>
                        <a:rPr lang="en"/>
                        <a:t>+</a:t>
                      </a:r>
                      <a:endParaRPr/>
                    </a:p>
                    <a:p>
                      <a:pPr indent="0" lvl="0" marL="0" rtl="0" algn="ctr">
                        <a:spcBef>
                          <a:spcPts val="0"/>
                        </a:spcBef>
                        <a:spcAft>
                          <a:spcPts val="0"/>
                        </a:spcAft>
                        <a:buNone/>
                      </a:pPr>
                      <a:r>
                        <a:rPr lang="en"/>
                        <a:t>No difference between groups in CS</a:t>
                      </a:r>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rPr>
                        <a:t>Group</a:t>
                      </a:r>
                      <a:r>
                        <a:rPr lang="en">
                          <a:solidFill>
                            <a:schemeClr val="dk1"/>
                          </a:solidFill>
                        </a:rPr>
                        <a:t> Fairness</a:t>
                      </a:r>
                      <a:endParaRPr/>
                    </a:p>
                  </a:txBody>
                  <a:tcPr marT="91425" marB="91425" marR="91425" marL="91425" anchor="ctr"/>
                </a:tc>
                <a:tc>
                  <a:txBody>
                    <a:bodyPr/>
                    <a:lstStyle/>
                    <a:p>
                      <a:pPr indent="0" lvl="0" marL="0" rtl="0" algn="ctr">
                        <a:spcBef>
                          <a:spcPts val="0"/>
                        </a:spcBef>
                        <a:spcAft>
                          <a:spcPts val="0"/>
                        </a:spcAft>
                        <a:buNone/>
                      </a:pPr>
                      <a:r>
                        <a:rPr lang="en"/>
                        <a:t>Individual Discrimination</a:t>
                      </a:r>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Some Definitions of Fairness</a:t>
            </a:r>
            <a:endParaRPr b="1">
              <a:solidFill>
                <a:srgbClr val="A64D79"/>
              </a:solidFill>
            </a:endParaRPr>
          </a:p>
        </p:txBody>
      </p:sp>
      <p:sp>
        <p:nvSpPr>
          <p:cNvPr id="287" name="Google Shape;28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graphicFrame>
        <p:nvGraphicFramePr>
          <p:cNvPr id="288" name="Google Shape;288;p38"/>
          <p:cNvGraphicFramePr/>
          <p:nvPr/>
        </p:nvGraphicFramePr>
        <p:xfrm>
          <a:off x="389950" y="1066475"/>
          <a:ext cx="3000000" cy="3000000"/>
        </p:xfrm>
        <a:graphic>
          <a:graphicData uri="http://schemas.openxmlformats.org/drawingml/2006/table">
            <a:tbl>
              <a:tblPr>
                <a:noFill/>
                <a:tableStyleId>{83336F2C-FC6E-42D3-8B3F-450B7FA1FF98}</a:tableStyleId>
              </a:tblPr>
              <a:tblGrid>
                <a:gridCol w="1285500"/>
                <a:gridCol w="1966675"/>
                <a:gridCol w="1806100"/>
                <a:gridCol w="1096275"/>
                <a:gridCol w="2366050"/>
              </a:tblGrid>
              <a:tr h="608975">
                <a:tc>
                  <a:txBody>
                    <a:bodyPr/>
                    <a:lstStyle/>
                    <a:p>
                      <a:pPr indent="0" lvl="0" marL="0" rtl="0" algn="ctr">
                        <a:spcBef>
                          <a:spcPts val="0"/>
                        </a:spcBef>
                        <a:spcAft>
                          <a:spcPts val="0"/>
                        </a:spcAft>
                        <a:buNone/>
                      </a:pPr>
                      <a:r>
                        <a:rPr lang="en">
                          <a:solidFill>
                            <a:srgbClr val="A64D79"/>
                          </a:solidFill>
                        </a:rPr>
                        <a:t>Type of Fairness</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None/>
                      </a:pPr>
                      <a:r>
                        <a:rPr lang="en">
                          <a:solidFill>
                            <a:srgbClr val="A64D79"/>
                          </a:solidFill>
                        </a:rPr>
                        <a:t>Definition</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None/>
                      </a:pPr>
                      <a:r>
                        <a:rPr lang="en">
                          <a:solidFill>
                            <a:srgbClr val="A64D79"/>
                          </a:solidFill>
                        </a:rPr>
                        <a:t>Math</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None/>
                      </a:pPr>
                      <a:r>
                        <a:rPr lang="en">
                          <a:solidFill>
                            <a:srgbClr val="A64D79"/>
                          </a:solidFill>
                        </a:rPr>
                        <a:t>Worldview</a:t>
                      </a:r>
                      <a:endParaRPr>
                        <a:solidFill>
                          <a:srgbClr val="A64D79"/>
                        </a:solidFill>
                      </a:endParaRPr>
                    </a:p>
                  </a:txBody>
                  <a:tcPr marT="91425" marB="91425" marR="91425" marL="91425" anchor="ctr">
                    <a:solidFill>
                      <a:srgbClr val="CCCCCC"/>
                    </a:solidFill>
                  </a:tcPr>
                </a:tc>
                <a:tc>
                  <a:txBody>
                    <a:bodyPr/>
                    <a:lstStyle/>
                    <a:p>
                      <a:pPr indent="0" lvl="0" marL="0" rtl="0" algn="ctr">
                        <a:spcBef>
                          <a:spcPts val="0"/>
                        </a:spcBef>
                        <a:spcAft>
                          <a:spcPts val="0"/>
                        </a:spcAft>
                        <a:buNone/>
                      </a:pPr>
                      <a:r>
                        <a:rPr lang="en">
                          <a:solidFill>
                            <a:srgbClr val="A64D79"/>
                          </a:solidFill>
                        </a:rPr>
                        <a:t>Example</a:t>
                      </a:r>
                      <a:endParaRPr>
                        <a:solidFill>
                          <a:srgbClr val="A64D79"/>
                        </a:solidFill>
                      </a:endParaRPr>
                    </a:p>
                  </a:txBody>
                  <a:tcPr marT="91425" marB="91425" marR="91425" marL="91425" anchor="ctr">
                    <a:solidFill>
                      <a:srgbClr val="CCCCCC"/>
                    </a:solidFill>
                  </a:tcPr>
                </a:tc>
              </a:tr>
              <a:tr h="852575">
                <a:tc>
                  <a:txBody>
                    <a:bodyPr/>
                    <a:lstStyle/>
                    <a:p>
                      <a:pPr indent="0" lvl="0" marL="0" rtl="0" algn="ctr">
                        <a:spcBef>
                          <a:spcPts val="0"/>
                        </a:spcBef>
                        <a:spcAft>
                          <a:spcPts val="0"/>
                        </a:spcAft>
                        <a:buNone/>
                      </a:pPr>
                      <a:r>
                        <a:rPr lang="en" sz="1100">
                          <a:solidFill>
                            <a:srgbClr val="A64D79"/>
                          </a:solidFill>
                        </a:rPr>
                        <a:t>Fairness through Unwareness</a:t>
                      </a:r>
                      <a:endParaRPr sz="1100">
                        <a:solidFill>
                          <a:srgbClr val="A64D79"/>
                        </a:solidFill>
                      </a:endParaRPr>
                    </a:p>
                  </a:txBody>
                  <a:tcPr marT="91425" marB="91425" marR="91425" marL="91425" anchor="ctr"/>
                </a:tc>
                <a:tc>
                  <a:txBody>
                    <a:bodyPr/>
                    <a:lstStyle/>
                    <a:p>
                      <a:pPr indent="0" lvl="0" marL="0" rtl="0" algn="ctr">
                        <a:spcBef>
                          <a:spcPts val="0"/>
                        </a:spcBef>
                        <a:spcAft>
                          <a:spcPts val="0"/>
                        </a:spcAft>
                        <a:buNone/>
                      </a:pPr>
                      <a:r>
                        <a:rPr lang="en" sz="1100"/>
                        <a:t>Decisions are not based</a:t>
                      </a:r>
                      <a:r>
                        <a:rPr lang="en" sz="1100"/>
                        <a:t> on group membership.</a:t>
                      </a:r>
                      <a:endParaRPr sz="1100"/>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For any group g:</a:t>
                      </a:r>
                      <a:endParaRPr sz="1100">
                        <a:solidFill>
                          <a:schemeClr val="dk1"/>
                        </a:solidFill>
                      </a:endParaRPr>
                    </a:p>
                    <a:p>
                      <a:pPr indent="0" lvl="0" marL="0" rtl="0" algn="ctr">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rPr lang="en" sz="1100"/>
                        <a:t>P(Y|G=g) = P(Y)</a:t>
                      </a:r>
                      <a:endParaRPr sz="1100"/>
                    </a:p>
                  </a:txBody>
                  <a:tcPr marT="91425" marB="91425" marR="91425" marL="91425" anchor="ctr"/>
                </a:tc>
                <a:tc>
                  <a:txBody>
                    <a:bodyPr/>
                    <a:lstStyle/>
                    <a:p>
                      <a:pPr indent="0" lvl="0" marL="0" rtl="0" algn="ctr">
                        <a:spcBef>
                          <a:spcPts val="0"/>
                        </a:spcBef>
                        <a:spcAft>
                          <a:spcPts val="0"/>
                        </a:spcAft>
                        <a:buNone/>
                      </a:pPr>
                      <a:r>
                        <a:rPr lang="en" sz="1100"/>
                        <a:t>WYSIWYG</a:t>
                      </a:r>
                      <a:endParaRPr sz="1100"/>
                    </a:p>
                  </a:txBody>
                  <a:tcPr marT="91425" marB="91425" marR="91425" marL="91425" anchor="ctr"/>
                </a:tc>
                <a:tc>
                  <a:txBody>
                    <a:bodyPr/>
                    <a:lstStyle/>
                    <a:p>
                      <a:pPr indent="0" lvl="0" marL="0" rtl="0" algn="ctr">
                        <a:spcBef>
                          <a:spcPts val="0"/>
                        </a:spcBef>
                        <a:spcAft>
                          <a:spcPts val="0"/>
                        </a:spcAft>
                        <a:buNone/>
                      </a:pPr>
                      <a:r>
                        <a:rPr lang="en" sz="1100"/>
                        <a:t>Job reviews where we don’t look at the employee’s gender and expect no differences in evaluations between genders.</a:t>
                      </a:r>
                      <a:endParaRPr sz="1100"/>
                    </a:p>
                  </a:txBody>
                  <a:tcPr marT="91425" marB="91425" marR="91425" marL="91425" anchor="ctr"/>
                </a:tc>
              </a:tr>
              <a:tr h="685100">
                <a:tc>
                  <a:txBody>
                    <a:bodyPr/>
                    <a:lstStyle/>
                    <a:p>
                      <a:pPr indent="0" lvl="0" marL="0" rtl="0" algn="ctr">
                        <a:spcBef>
                          <a:spcPts val="0"/>
                        </a:spcBef>
                        <a:spcAft>
                          <a:spcPts val="0"/>
                        </a:spcAft>
                        <a:buNone/>
                      </a:pPr>
                      <a:r>
                        <a:rPr lang="en" sz="1100">
                          <a:solidFill>
                            <a:srgbClr val="A64D79"/>
                          </a:solidFill>
                        </a:rPr>
                        <a:t>Statistical</a:t>
                      </a:r>
                      <a:r>
                        <a:rPr lang="en" sz="1100">
                          <a:solidFill>
                            <a:srgbClr val="A64D79"/>
                          </a:solidFill>
                        </a:rPr>
                        <a:t> Parity</a:t>
                      </a:r>
                      <a:endParaRPr sz="1100">
                        <a:solidFill>
                          <a:srgbClr val="A64D79"/>
                        </a:solidFill>
                      </a:endParaRPr>
                    </a:p>
                  </a:txBody>
                  <a:tcPr marT="91425" marB="91425" marR="91425" marL="91425" anchor="ctr"/>
                </a:tc>
                <a:tc>
                  <a:txBody>
                    <a:bodyPr/>
                    <a:lstStyle/>
                    <a:p>
                      <a:pPr indent="0" lvl="0" marL="0" rtl="0" algn="ctr">
                        <a:spcBef>
                          <a:spcPts val="0"/>
                        </a:spcBef>
                        <a:spcAft>
                          <a:spcPts val="0"/>
                        </a:spcAft>
                        <a:buNone/>
                      </a:pPr>
                      <a:r>
                        <a:rPr lang="en" sz="1100"/>
                        <a:t>Decisions should be the same when conditioning on group membership</a:t>
                      </a:r>
                      <a:endParaRPr sz="1100"/>
                    </a:p>
                  </a:txBody>
                  <a:tcPr marT="91425" marB="91425" marR="91425" marL="91425" anchor="ctr"/>
                </a:tc>
                <a:tc>
                  <a:txBody>
                    <a:bodyPr/>
                    <a:lstStyle/>
                    <a:p>
                      <a:pPr indent="0" lvl="0" marL="0" rtl="0" algn="ctr">
                        <a:spcBef>
                          <a:spcPts val="0"/>
                        </a:spcBef>
                        <a:spcAft>
                          <a:spcPts val="0"/>
                        </a:spcAft>
                        <a:buNone/>
                      </a:pPr>
                      <a:r>
                        <a:rPr lang="en" sz="1100">
                          <a:solidFill>
                            <a:schemeClr val="dk1"/>
                          </a:solidFill>
                        </a:rPr>
                        <a:t>For any groups g</a:t>
                      </a:r>
                      <a:r>
                        <a:rPr baseline="-25000" lang="en" sz="1100">
                          <a:solidFill>
                            <a:schemeClr val="dk1"/>
                          </a:solidFill>
                        </a:rPr>
                        <a:t>i</a:t>
                      </a:r>
                      <a:r>
                        <a:rPr lang="en" sz="1100">
                          <a:solidFill>
                            <a:schemeClr val="dk1"/>
                          </a:solidFill>
                        </a:rPr>
                        <a:t>, g</a:t>
                      </a:r>
                      <a:r>
                        <a:rPr baseline="-25000" lang="en" sz="1100">
                          <a:solidFill>
                            <a:schemeClr val="dk1"/>
                          </a:solidFill>
                        </a:rPr>
                        <a:t>j </a:t>
                      </a:r>
                      <a:r>
                        <a:rPr lang="en" sz="1100">
                          <a:solidFill>
                            <a:schemeClr val="dk1"/>
                          </a:solidFill>
                        </a:rPr>
                        <a:t>:</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rPr lang="en" sz="1100">
                          <a:solidFill>
                            <a:schemeClr val="dk1"/>
                          </a:solidFill>
                        </a:rPr>
                        <a:t>P(Y|G=g</a:t>
                      </a:r>
                      <a:r>
                        <a:rPr baseline="-25000" lang="en" sz="1100">
                          <a:solidFill>
                            <a:schemeClr val="dk1"/>
                          </a:solidFill>
                        </a:rPr>
                        <a:t>i</a:t>
                      </a:r>
                      <a:r>
                        <a:rPr lang="en" sz="1100">
                          <a:solidFill>
                            <a:schemeClr val="dk1"/>
                          </a:solidFill>
                        </a:rPr>
                        <a:t>) = </a:t>
                      </a:r>
                      <a:r>
                        <a:rPr lang="en" sz="1100">
                          <a:solidFill>
                            <a:schemeClr val="dk1"/>
                          </a:solidFill>
                        </a:rPr>
                        <a:t>P(Y|G=g</a:t>
                      </a:r>
                      <a:r>
                        <a:rPr baseline="-25000" lang="en" sz="1100">
                          <a:solidFill>
                            <a:schemeClr val="dk1"/>
                          </a:solidFill>
                        </a:rPr>
                        <a:t>j</a:t>
                      </a:r>
                      <a:r>
                        <a:rPr lang="en" sz="1100">
                          <a:solidFill>
                            <a:schemeClr val="dk1"/>
                          </a:solidFill>
                        </a:rPr>
                        <a:t>)</a:t>
                      </a:r>
                      <a:endParaRPr sz="11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100"/>
                        <a:t>SB + WAAE</a:t>
                      </a:r>
                      <a:endParaRPr sz="1100"/>
                    </a:p>
                  </a:txBody>
                  <a:tcPr marT="91425" marB="91425" marR="91425" marL="91425" anchor="ctr"/>
                </a:tc>
                <a:tc>
                  <a:txBody>
                    <a:bodyPr/>
                    <a:lstStyle/>
                    <a:p>
                      <a:pPr indent="0" lvl="0" marL="0" rtl="0" algn="ctr">
                        <a:spcBef>
                          <a:spcPts val="0"/>
                        </a:spcBef>
                        <a:spcAft>
                          <a:spcPts val="0"/>
                        </a:spcAft>
                        <a:buNone/>
                      </a:pPr>
                      <a:r>
                        <a:rPr lang="en" sz="1100"/>
                        <a:t>College admissions using racial quotas. </a:t>
                      </a:r>
                      <a:endParaRPr sz="1100"/>
                    </a:p>
                  </a:txBody>
                  <a:tcPr marT="91425" marB="91425" marR="91425" marL="91425" anchor="ctr"/>
                </a:tc>
              </a:tr>
              <a:tr h="852575">
                <a:tc>
                  <a:txBody>
                    <a:bodyPr/>
                    <a:lstStyle/>
                    <a:p>
                      <a:pPr indent="0" lvl="0" marL="0" rtl="0" algn="ctr">
                        <a:spcBef>
                          <a:spcPts val="0"/>
                        </a:spcBef>
                        <a:spcAft>
                          <a:spcPts val="0"/>
                        </a:spcAft>
                        <a:buNone/>
                      </a:pPr>
                      <a:r>
                        <a:rPr lang="en" sz="1100">
                          <a:solidFill>
                            <a:srgbClr val="A64D79"/>
                          </a:solidFill>
                        </a:rPr>
                        <a:t>Equal Opportunity</a:t>
                      </a:r>
                      <a:endParaRPr sz="1100">
                        <a:solidFill>
                          <a:srgbClr val="A64D79"/>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en" sz="1100"/>
                        <a:t>False negative rates (or true positive) should be equal across groups.</a:t>
                      </a:r>
                      <a:endParaRPr sz="11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For any groups g</a:t>
                      </a:r>
                      <a:r>
                        <a:rPr baseline="-25000" lang="en" sz="1100">
                          <a:solidFill>
                            <a:schemeClr val="dk1"/>
                          </a:solidFill>
                        </a:rPr>
                        <a:t>i</a:t>
                      </a:r>
                      <a:r>
                        <a:rPr lang="en" sz="1100">
                          <a:solidFill>
                            <a:schemeClr val="dk1"/>
                          </a:solidFill>
                        </a:rPr>
                        <a:t>, g</a:t>
                      </a:r>
                      <a:r>
                        <a:rPr baseline="-25000" lang="en" sz="1100">
                          <a:solidFill>
                            <a:schemeClr val="dk1"/>
                          </a:solidFill>
                        </a:rPr>
                        <a:t>j </a:t>
                      </a:r>
                      <a:r>
                        <a:rPr lang="en" sz="1100">
                          <a:solidFill>
                            <a:schemeClr val="dk1"/>
                          </a:solidFill>
                        </a:rPr>
                        <a:t>:</a:t>
                      </a:r>
                      <a:endParaRPr sz="1100">
                        <a:solidFill>
                          <a:schemeClr val="dk1"/>
                        </a:solidFill>
                      </a:endParaRPr>
                    </a:p>
                    <a:p>
                      <a:pPr indent="0" lvl="0" marL="0" rtl="0" algn="ctr">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rPr lang="en" sz="1100">
                          <a:solidFill>
                            <a:schemeClr val="dk1"/>
                          </a:solidFill>
                        </a:rPr>
                        <a:t>P(Ŷ=- | G=g</a:t>
                      </a:r>
                      <a:r>
                        <a:rPr baseline="-25000" lang="en" sz="1100">
                          <a:solidFill>
                            <a:schemeClr val="dk1"/>
                          </a:solidFill>
                        </a:rPr>
                        <a:t>i</a:t>
                      </a:r>
                      <a:r>
                        <a:rPr lang="en" sz="1100">
                          <a:solidFill>
                            <a:schemeClr val="dk1"/>
                          </a:solidFill>
                        </a:rPr>
                        <a:t>, Y=+) = </a:t>
                      </a:r>
                      <a:endParaRPr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P(Ŷ=- |G=g</a:t>
                      </a:r>
                      <a:r>
                        <a:rPr baseline="-25000" lang="en" sz="1100">
                          <a:solidFill>
                            <a:schemeClr val="dk1"/>
                          </a:solidFill>
                        </a:rPr>
                        <a:t>j</a:t>
                      </a:r>
                      <a:r>
                        <a:rPr lang="en" sz="1100">
                          <a:solidFill>
                            <a:schemeClr val="dk1"/>
                          </a:solidFill>
                        </a:rPr>
                        <a:t>, Y=+)</a:t>
                      </a:r>
                      <a:endParaRPr sz="1100">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100"/>
                        <a:t>SB + WAAE</a:t>
                      </a:r>
                      <a:endParaRPr sz="1100"/>
                    </a:p>
                  </a:txBody>
                  <a:tcPr marT="91425" marB="91425" marR="91425" marL="91425" anchor="ctr"/>
                </a:tc>
                <a:tc>
                  <a:txBody>
                    <a:bodyPr/>
                    <a:lstStyle/>
                    <a:p>
                      <a:pPr indent="0" lvl="0" marL="0" marR="0" rtl="0" algn="ctr">
                        <a:lnSpc>
                          <a:spcPct val="100000"/>
                        </a:lnSpc>
                        <a:spcBef>
                          <a:spcPts val="0"/>
                        </a:spcBef>
                        <a:spcAft>
                          <a:spcPts val="0"/>
                        </a:spcAft>
                        <a:buNone/>
                      </a:pPr>
                      <a:r>
                        <a:rPr lang="en" sz="1100"/>
                        <a:t>Job applications where we want the rate of women and men getting rejected, despite being qualified, to be equal.</a:t>
                      </a:r>
                      <a:endParaRPr sz="1100"/>
                    </a:p>
                  </a:txBody>
                  <a:tcPr marT="91425" marB="91425" marR="91425" marL="91425" anchor="ctr"/>
                </a:tc>
              </a:tr>
              <a:tr h="942275">
                <a:tc>
                  <a:txBody>
                    <a:bodyPr/>
                    <a:lstStyle/>
                    <a:p>
                      <a:pPr indent="0" lvl="0" marL="0" rtl="0" algn="ctr">
                        <a:spcBef>
                          <a:spcPts val="0"/>
                        </a:spcBef>
                        <a:spcAft>
                          <a:spcPts val="0"/>
                        </a:spcAft>
                        <a:buNone/>
                      </a:pPr>
                      <a:r>
                        <a:rPr lang="en" sz="1100">
                          <a:solidFill>
                            <a:srgbClr val="A64D79"/>
                          </a:solidFill>
                        </a:rPr>
                        <a:t>Predictive Equality</a:t>
                      </a:r>
                      <a:endParaRPr sz="1100">
                        <a:solidFill>
                          <a:srgbClr val="A64D79"/>
                        </a:solidFill>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en" sz="1100">
                          <a:solidFill>
                            <a:schemeClr val="dk1"/>
                          </a:solidFill>
                        </a:rPr>
                        <a:t>False positive rates (or true negative) should be equal across groups.</a:t>
                      </a:r>
                      <a:endParaRPr sz="11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For any groups g</a:t>
                      </a:r>
                      <a:r>
                        <a:rPr baseline="-25000" lang="en" sz="1100">
                          <a:solidFill>
                            <a:schemeClr val="dk1"/>
                          </a:solidFill>
                        </a:rPr>
                        <a:t>i</a:t>
                      </a:r>
                      <a:r>
                        <a:rPr lang="en" sz="1100">
                          <a:solidFill>
                            <a:schemeClr val="dk1"/>
                          </a:solidFill>
                        </a:rPr>
                        <a:t>, g</a:t>
                      </a:r>
                      <a:r>
                        <a:rPr baseline="-25000" lang="en" sz="1100">
                          <a:solidFill>
                            <a:schemeClr val="dk1"/>
                          </a:solidFill>
                        </a:rPr>
                        <a:t>j </a:t>
                      </a:r>
                      <a:r>
                        <a:rPr lang="en" sz="1100">
                          <a:solidFill>
                            <a:schemeClr val="dk1"/>
                          </a:solidFill>
                        </a:rPr>
                        <a:t>:</a:t>
                      </a:r>
                      <a:endParaRPr sz="1100">
                        <a:solidFill>
                          <a:schemeClr val="dk1"/>
                        </a:solidFill>
                      </a:endParaRPr>
                    </a:p>
                    <a:p>
                      <a:pPr indent="0" lvl="0" marL="0" rtl="0" algn="ctr">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P(Ŷ=+ | G=g</a:t>
                      </a:r>
                      <a:r>
                        <a:rPr baseline="-25000" lang="en" sz="1100">
                          <a:solidFill>
                            <a:schemeClr val="dk1"/>
                          </a:solidFill>
                        </a:rPr>
                        <a:t>i</a:t>
                      </a:r>
                      <a:r>
                        <a:rPr lang="en" sz="1100">
                          <a:solidFill>
                            <a:schemeClr val="dk1"/>
                          </a:solidFill>
                        </a:rPr>
                        <a:t>, Y=-) = </a:t>
                      </a:r>
                      <a:endParaRPr sz="1100">
                        <a:solidFill>
                          <a:schemeClr val="dk1"/>
                        </a:solidFill>
                      </a:endParaRPr>
                    </a:p>
                    <a:p>
                      <a:pPr indent="0" lvl="0" marL="0" rtl="0" algn="ctr">
                        <a:spcBef>
                          <a:spcPts val="0"/>
                        </a:spcBef>
                        <a:spcAft>
                          <a:spcPts val="0"/>
                        </a:spcAft>
                        <a:buClr>
                          <a:schemeClr val="dk1"/>
                        </a:buClr>
                        <a:buSzPts val="1100"/>
                        <a:buFont typeface="Arial"/>
                        <a:buNone/>
                      </a:pPr>
                      <a:r>
                        <a:rPr lang="en" sz="1100">
                          <a:solidFill>
                            <a:schemeClr val="dk1"/>
                          </a:solidFill>
                        </a:rPr>
                        <a:t>P(Ŷ=+ |G=g</a:t>
                      </a:r>
                      <a:r>
                        <a:rPr baseline="-25000" lang="en" sz="1100">
                          <a:solidFill>
                            <a:schemeClr val="dk1"/>
                          </a:solidFill>
                        </a:rPr>
                        <a:t>j</a:t>
                      </a:r>
                      <a:r>
                        <a:rPr lang="en" sz="1100">
                          <a:solidFill>
                            <a:schemeClr val="dk1"/>
                          </a:solidFill>
                        </a:rPr>
                        <a:t>, Y=-)</a:t>
                      </a:r>
                      <a:endParaRPr sz="1100">
                        <a:solidFill>
                          <a:schemeClr val="dk1"/>
                        </a:solidFill>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SB + WAAE</a:t>
                      </a:r>
                      <a:endParaRPr sz="11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rPr>
                        <a:t>Job applications where we want the rate of women and men getting accepted, despite being not being qualified, to be equal.</a:t>
                      </a:r>
                      <a:endParaRPr sz="1100">
                        <a:solidFill>
                          <a:schemeClr val="dk1"/>
                        </a:solidFill>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114800" y="445025"/>
            <a:ext cx="8886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Trade-offs / Pareto Frontier/ ”Fairness Aware” Methods</a:t>
            </a:r>
            <a:endParaRPr b="1">
              <a:solidFill>
                <a:srgbClr val="A64D79"/>
              </a:solidFill>
            </a:endParaRPr>
          </a:p>
        </p:txBody>
      </p:sp>
      <p:sp>
        <p:nvSpPr>
          <p:cNvPr id="294" name="Google Shape;294;p39"/>
          <p:cNvSpPr txBox="1"/>
          <p:nvPr>
            <p:ph idx="1" type="body"/>
          </p:nvPr>
        </p:nvSpPr>
        <p:spPr>
          <a:xfrm>
            <a:off x="311700" y="1152475"/>
            <a:ext cx="60030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There is an inherent tradeoff between model accuracy and model fairness.</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The </a:t>
            </a:r>
            <a:r>
              <a:rPr b="1" lang="en" sz="1400"/>
              <a:t>“Pareto Frontier”</a:t>
            </a:r>
            <a:r>
              <a:rPr lang="en" sz="1400"/>
              <a:t> describes a group of models where we cannot increase fairness without sacrificing accuracy and vice-versa. No modification can be made to increase both. This would be </a:t>
            </a:r>
            <a:r>
              <a:rPr b="1" lang="en" sz="1400"/>
              <a:t>“Fairness Aware” evaluation.</a:t>
            </a:r>
            <a:endParaRPr b="1" sz="1400"/>
          </a:p>
          <a:p>
            <a:pPr indent="0" lvl="0" marL="457200" rtl="0" algn="l">
              <a:lnSpc>
                <a:spcPct val="115000"/>
              </a:lnSpc>
              <a:spcBef>
                <a:spcPts val="0"/>
              </a:spcBef>
              <a:spcAft>
                <a:spcPts val="0"/>
              </a:spcAft>
              <a:buNone/>
            </a:pPr>
            <a:r>
              <a:t/>
            </a:r>
            <a:endParaRPr b="1" sz="1400"/>
          </a:p>
          <a:p>
            <a:pPr indent="-317500" lvl="0" marL="457200" rtl="0" algn="l">
              <a:spcBef>
                <a:spcPts val="0"/>
              </a:spcBef>
              <a:spcAft>
                <a:spcPts val="0"/>
              </a:spcAft>
              <a:buSzPts val="1400"/>
              <a:buChar char="●"/>
            </a:pPr>
            <a:r>
              <a:rPr lang="en" sz="1400"/>
              <a:t>We can also create </a:t>
            </a:r>
            <a:r>
              <a:rPr b="1" lang="en" sz="1400"/>
              <a:t>“Fairness Aware” models </a:t>
            </a:r>
            <a:r>
              <a:rPr lang="en" sz="1400"/>
              <a:t>by including a Fairness Term in the error function used to train our models. For example, we could have a Fairness Term which encourages diversity over the inputs which get labelled as positive. </a:t>
            </a:r>
            <a:endParaRPr sz="1400"/>
          </a:p>
        </p:txBody>
      </p:sp>
      <p:pic>
        <p:nvPicPr>
          <p:cNvPr id="295" name="Google Shape;295;p39"/>
          <p:cNvPicPr preferRelativeResize="0"/>
          <p:nvPr/>
        </p:nvPicPr>
        <p:blipFill rotWithShape="1">
          <a:blip r:embed="rId3">
            <a:alphaModFix/>
          </a:blip>
          <a:srcRect b="0" l="0" r="0" t="0"/>
          <a:stretch/>
        </p:blipFill>
        <p:spPr>
          <a:xfrm>
            <a:off x="6442925" y="1498450"/>
            <a:ext cx="2558175" cy="2558175"/>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Discuss the Pros and Cons of Automatic or ML Assisted Decision Making vs Purely Human Decision Making.</a:t>
            </a:r>
            <a:endParaRPr b="1">
              <a:solidFill>
                <a:srgbClr val="A64D79"/>
              </a:solidFill>
            </a:endParaRPr>
          </a:p>
        </p:txBody>
      </p:sp>
      <p:pic>
        <p:nvPicPr>
          <p:cNvPr id="301" name="Google Shape;301;p40"/>
          <p:cNvPicPr preferRelativeResize="0"/>
          <p:nvPr/>
        </p:nvPicPr>
        <p:blipFill rotWithShape="1">
          <a:blip r:embed="rId3">
            <a:alphaModFix/>
          </a:blip>
          <a:srcRect b="0" l="0" r="0" t="0"/>
          <a:stretch/>
        </p:blipFill>
        <p:spPr>
          <a:xfrm>
            <a:off x="2651349" y="1768075"/>
            <a:ext cx="3841300" cy="3023325"/>
          </a:xfrm>
          <a:prstGeom prst="rect">
            <a:avLst/>
          </a:prstGeom>
          <a:noFill/>
          <a:ln cap="flat" cmpd="sng" w="28575">
            <a:solidFill>
              <a:srgbClr val="C27BA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A64D79"/>
                </a:solidFill>
              </a:rPr>
              <a:t>Questions</a:t>
            </a:r>
            <a:endParaRPr b="1">
              <a:solidFill>
                <a:srgbClr val="A64D7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92715"/>
              <a:buNone/>
            </a:pPr>
            <a:r>
              <a:rPr b="1" lang="en" sz="3355">
                <a:solidFill>
                  <a:srgbClr val="A64D79"/>
                </a:solidFill>
              </a:rPr>
              <a:t>Two </a:t>
            </a:r>
            <a:r>
              <a:rPr b="1" lang="en" sz="3355">
                <a:solidFill>
                  <a:srgbClr val="A64D79"/>
                </a:solidFill>
              </a:rPr>
              <a:t>Contrasting</a:t>
            </a:r>
            <a:r>
              <a:rPr b="1" lang="en" sz="3355">
                <a:solidFill>
                  <a:srgbClr val="A64D79"/>
                </a:solidFill>
              </a:rPr>
              <a:t> Philosophical Tenets</a:t>
            </a:r>
            <a:endParaRPr b="1" sz="3355">
              <a:solidFill>
                <a:srgbClr val="A64D79"/>
              </a:solidFill>
            </a:endParaRPr>
          </a:p>
          <a:p>
            <a:pPr indent="0" lvl="0" marL="0" rtl="0" algn="l">
              <a:lnSpc>
                <a:spcPct val="100000"/>
              </a:lnSpc>
              <a:spcBef>
                <a:spcPts val="0"/>
              </a:spcBef>
              <a:spcAft>
                <a:spcPts val="0"/>
              </a:spcAft>
              <a:buSzPct val="111111"/>
              <a:buNone/>
            </a:pPr>
            <a:r>
              <a:rPr lang="en"/>
              <a:t> </a:t>
            </a:r>
            <a:endParaRPr>
              <a:solidFill>
                <a:srgbClr val="6D9EEB"/>
              </a:solidFill>
            </a:endParaRPr>
          </a:p>
        </p:txBody>
      </p:sp>
      <p:sp>
        <p:nvSpPr>
          <p:cNvPr id="68" name="Google Shape;68;p15"/>
          <p:cNvSpPr txBox="1"/>
          <p:nvPr>
            <p:ph idx="1" type="body"/>
          </p:nvPr>
        </p:nvSpPr>
        <p:spPr>
          <a:xfrm>
            <a:off x="0" y="1234300"/>
            <a:ext cx="4534800" cy="2164200"/>
          </a:xfrm>
          <a:prstGeom prst="rect">
            <a:avLst/>
          </a:prstGeom>
          <a:noFill/>
          <a:ln>
            <a:noFill/>
          </a:ln>
        </p:spPr>
        <p:txBody>
          <a:bodyPr anchorCtr="0" anchor="t" bIns="91425" lIns="91425" spcFirstLastPara="1" rIns="91425" wrap="square" tIns="91425">
            <a:normAutofit/>
          </a:bodyPr>
          <a:lstStyle/>
          <a:p>
            <a:pPr indent="-393700" lvl="0" marL="457200" rtl="0" algn="l">
              <a:lnSpc>
                <a:spcPct val="115000"/>
              </a:lnSpc>
              <a:spcBef>
                <a:spcPts val="0"/>
              </a:spcBef>
              <a:spcAft>
                <a:spcPts val="0"/>
              </a:spcAft>
              <a:buSzPts val="2600"/>
              <a:buChar char="●"/>
            </a:pPr>
            <a:r>
              <a:rPr lang="en" sz="2600"/>
              <a:t>The goal of an algorithm is to faithfully reflect the data and optimize some metric of success at all costs.</a:t>
            </a:r>
            <a:endParaRPr sz="2600"/>
          </a:p>
        </p:txBody>
      </p:sp>
      <p:sp>
        <p:nvSpPr>
          <p:cNvPr id="69" name="Google Shape;69;p15"/>
          <p:cNvSpPr txBox="1"/>
          <p:nvPr>
            <p:ph idx="1" type="body"/>
          </p:nvPr>
        </p:nvSpPr>
        <p:spPr>
          <a:xfrm>
            <a:off x="4534800" y="1234300"/>
            <a:ext cx="4609200" cy="2807100"/>
          </a:xfrm>
          <a:prstGeom prst="rect">
            <a:avLst/>
          </a:prstGeom>
          <a:noFill/>
          <a:ln>
            <a:noFill/>
          </a:ln>
        </p:spPr>
        <p:txBody>
          <a:bodyPr anchorCtr="0" anchor="t" bIns="91425" lIns="91425" spcFirstLastPara="1" rIns="91425" wrap="square" tIns="91425">
            <a:normAutofit lnSpcReduction="10000"/>
          </a:bodyPr>
          <a:lstStyle/>
          <a:p>
            <a:pPr indent="-393700" lvl="0" marL="457200" rtl="0" algn="l">
              <a:lnSpc>
                <a:spcPct val="115000"/>
              </a:lnSpc>
              <a:spcBef>
                <a:spcPts val="0"/>
              </a:spcBef>
              <a:spcAft>
                <a:spcPts val="0"/>
              </a:spcAft>
              <a:buSzPts val="2600"/>
              <a:buChar char="●"/>
            </a:pPr>
            <a:r>
              <a:rPr lang="en" sz="2600"/>
              <a:t>We have a moral obligation to collect data and design systems that conform to a notion of equitable behavior. </a:t>
            </a:r>
            <a:r>
              <a:rPr b="1" lang="en" sz="2600"/>
              <a:t>This is the view that we take.</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4260300" cy="4198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111"/>
              <a:buNone/>
            </a:pPr>
            <a:r>
              <a:rPr b="1" lang="en">
                <a:solidFill>
                  <a:srgbClr val="A64D79"/>
                </a:solidFill>
              </a:rPr>
              <a:t>Objectives</a:t>
            </a:r>
            <a:endParaRPr b="1">
              <a:solidFill>
                <a:srgbClr val="A64D79"/>
              </a:solidFill>
            </a:endParaRPr>
          </a:p>
        </p:txBody>
      </p:sp>
      <p:sp>
        <p:nvSpPr>
          <p:cNvPr id="75" name="Google Shape;75;p16"/>
          <p:cNvSpPr txBox="1"/>
          <p:nvPr>
            <p:ph idx="1" type="body"/>
          </p:nvPr>
        </p:nvSpPr>
        <p:spPr>
          <a:xfrm>
            <a:off x="5311600" y="582700"/>
            <a:ext cx="3520800" cy="4198500"/>
          </a:xfrm>
          <a:prstGeom prst="rect">
            <a:avLst/>
          </a:prstGeom>
          <a:noFill/>
          <a:ln>
            <a:noFill/>
          </a:ln>
        </p:spPr>
        <p:txBody>
          <a:bodyPr anchorCtr="0" anchor="t" bIns="91425" lIns="91425" spcFirstLastPara="1" rIns="91425" wrap="square" tIns="91425">
            <a:normAutofit fontScale="92500" lnSpcReduction="20000"/>
          </a:bodyPr>
          <a:lstStyle/>
          <a:p>
            <a:pPr indent="-328453" lvl="0" marL="457200" rtl="0" algn="l">
              <a:lnSpc>
                <a:spcPct val="115000"/>
              </a:lnSpc>
              <a:spcBef>
                <a:spcPts val="0"/>
              </a:spcBef>
              <a:spcAft>
                <a:spcPts val="0"/>
              </a:spcAft>
              <a:buSzPct val="100000"/>
              <a:buChar char="●"/>
            </a:pPr>
            <a:r>
              <a:rPr lang="en" sz="1700"/>
              <a:t>Define fairness, discrimination, and bias, particularly in the context of ML.</a:t>
            </a:r>
            <a:endParaRPr sz="1700"/>
          </a:p>
          <a:p>
            <a:pPr indent="0" lvl="0" marL="0" rtl="0" algn="l">
              <a:lnSpc>
                <a:spcPct val="115000"/>
              </a:lnSpc>
              <a:spcBef>
                <a:spcPts val="0"/>
              </a:spcBef>
              <a:spcAft>
                <a:spcPts val="0"/>
              </a:spcAft>
              <a:buNone/>
            </a:pPr>
            <a:r>
              <a:t/>
            </a:r>
            <a:endParaRPr sz="1700"/>
          </a:p>
          <a:p>
            <a:pPr indent="-328453" lvl="0" marL="457200" rtl="0" algn="l">
              <a:lnSpc>
                <a:spcPct val="115000"/>
              </a:lnSpc>
              <a:spcBef>
                <a:spcPts val="0"/>
              </a:spcBef>
              <a:spcAft>
                <a:spcPts val="0"/>
              </a:spcAft>
              <a:buSzPct val="100000"/>
              <a:buChar char="●"/>
            </a:pPr>
            <a:r>
              <a:rPr lang="en" sz="1700"/>
              <a:t>Provide theoretical and </a:t>
            </a:r>
            <a:r>
              <a:rPr lang="en" sz="1700"/>
              <a:t>mathematical</a:t>
            </a:r>
            <a:r>
              <a:rPr lang="en" sz="1700"/>
              <a:t> frameworks for understanding and analysing these concepts. </a:t>
            </a:r>
            <a:endParaRPr sz="1700"/>
          </a:p>
          <a:p>
            <a:pPr indent="0" lvl="0" marL="457200" rtl="0" algn="l">
              <a:lnSpc>
                <a:spcPct val="115000"/>
              </a:lnSpc>
              <a:spcBef>
                <a:spcPts val="0"/>
              </a:spcBef>
              <a:spcAft>
                <a:spcPts val="0"/>
              </a:spcAft>
              <a:buNone/>
            </a:pPr>
            <a:r>
              <a:t/>
            </a:r>
            <a:endParaRPr sz="1700"/>
          </a:p>
          <a:p>
            <a:pPr indent="-328453" lvl="0" marL="457200" rtl="0" algn="l">
              <a:lnSpc>
                <a:spcPct val="115000"/>
              </a:lnSpc>
              <a:spcBef>
                <a:spcPts val="0"/>
              </a:spcBef>
              <a:spcAft>
                <a:spcPts val="0"/>
              </a:spcAft>
              <a:buSzPct val="100000"/>
              <a:buChar char="●"/>
            </a:pPr>
            <a:r>
              <a:rPr lang="en" sz="1700"/>
              <a:t>Identify how and where </a:t>
            </a:r>
            <a:r>
              <a:rPr lang="en" sz="1700"/>
              <a:t>throughout</a:t>
            </a:r>
            <a:r>
              <a:rPr lang="en" sz="1700"/>
              <a:t> the ML pipeline can </a:t>
            </a:r>
            <a:r>
              <a:rPr lang="en" sz="1700"/>
              <a:t>undesired and harmful effects occur.</a:t>
            </a:r>
            <a:endParaRPr sz="1700"/>
          </a:p>
          <a:p>
            <a:pPr indent="0" lvl="0" marL="0" rtl="0" algn="l">
              <a:lnSpc>
                <a:spcPct val="115000"/>
              </a:lnSpc>
              <a:spcBef>
                <a:spcPts val="0"/>
              </a:spcBef>
              <a:spcAft>
                <a:spcPts val="0"/>
              </a:spcAft>
              <a:buNone/>
            </a:pPr>
            <a:r>
              <a:t/>
            </a:r>
            <a:endParaRPr sz="1700"/>
          </a:p>
          <a:p>
            <a:pPr indent="-334327" lvl="0" marL="457200" rtl="0" algn="l">
              <a:lnSpc>
                <a:spcPct val="115000"/>
              </a:lnSpc>
              <a:spcBef>
                <a:spcPts val="0"/>
              </a:spcBef>
              <a:spcAft>
                <a:spcPts val="0"/>
              </a:spcAft>
              <a:buSzPct val="105882"/>
              <a:buChar char="●"/>
            </a:pPr>
            <a:r>
              <a:rPr lang="en" sz="1700"/>
              <a:t>Come up with “fairness aware” practices that mitigate the problems identified.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92715"/>
              <a:buFont typeface="Arial"/>
              <a:buNone/>
            </a:pPr>
            <a:r>
              <a:rPr b="1" lang="en" sz="3355">
                <a:solidFill>
                  <a:srgbClr val="A64D79"/>
                </a:solidFill>
              </a:rPr>
              <a:t>The ML Pipeline</a:t>
            </a:r>
            <a:endParaRPr b="1" sz="3355">
              <a:solidFill>
                <a:srgbClr val="A64D79"/>
              </a:solidFill>
            </a:endParaRPr>
          </a:p>
          <a:p>
            <a:pPr indent="0" lvl="0" marL="0" rtl="0" algn="l">
              <a:spcBef>
                <a:spcPts val="0"/>
              </a:spcBef>
              <a:spcAft>
                <a:spcPts val="0"/>
              </a:spcAft>
              <a:buClr>
                <a:srgbClr val="000000"/>
              </a:buClr>
              <a:buSzPct val="222222"/>
              <a:buFont typeface="Arial"/>
              <a:buNone/>
            </a:pPr>
            <a:r>
              <a:rPr lang="en" sz="1400">
                <a:solidFill>
                  <a:srgbClr val="000000"/>
                </a:solidFill>
              </a:rPr>
              <a:t> </a:t>
            </a:r>
            <a:endParaRPr sz="1400">
              <a:solidFill>
                <a:srgbClr val="6D9EEB"/>
              </a:solidFill>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1663475" y="1116550"/>
            <a:ext cx="5817049"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Biases and The ML Pipeline</a:t>
            </a:r>
            <a:endParaRPr b="1">
              <a:solidFill>
                <a:srgbClr val="3C78D8"/>
              </a:solidFill>
            </a:endParaRPr>
          </a:p>
        </p:txBody>
      </p:sp>
      <p:sp>
        <p:nvSpPr>
          <p:cNvPr id="87" name="Google Shape;87;p18"/>
          <p:cNvSpPr txBox="1"/>
          <p:nvPr>
            <p:ph idx="1" type="body"/>
          </p:nvPr>
        </p:nvSpPr>
        <p:spPr>
          <a:xfrm>
            <a:off x="227500" y="1227550"/>
            <a:ext cx="5796300" cy="35778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b="1" lang="en"/>
              <a:t>Harm: </a:t>
            </a:r>
            <a:r>
              <a:rPr lang="en"/>
              <a:t>Negative, (usually) </a:t>
            </a:r>
            <a:r>
              <a:rPr lang="en"/>
              <a:t>undesired,</a:t>
            </a:r>
            <a:r>
              <a:rPr lang="en"/>
              <a:t> and unintentional consequences caused by ML systems at the individual or societal level.</a:t>
            </a:r>
            <a:endParaRPr/>
          </a:p>
          <a:p>
            <a:pPr indent="0" lvl="0" marL="457200" rtl="0" algn="l">
              <a:lnSpc>
                <a:spcPct val="115000"/>
              </a:lnSpc>
              <a:spcBef>
                <a:spcPts val="0"/>
              </a:spcBef>
              <a:spcAft>
                <a:spcPts val="0"/>
              </a:spcAft>
              <a:buNone/>
            </a:pPr>
            <a:r>
              <a:t/>
            </a:r>
            <a:endParaRPr/>
          </a:p>
          <a:p>
            <a:pPr indent="-317500" lvl="1" marL="914400" rtl="0" algn="l">
              <a:lnSpc>
                <a:spcPct val="100000"/>
              </a:lnSpc>
              <a:spcBef>
                <a:spcPts val="0"/>
              </a:spcBef>
              <a:spcAft>
                <a:spcPts val="0"/>
              </a:spcAft>
              <a:buSzPts val="1400"/>
              <a:buChar char="○"/>
            </a:pPr>
            <a:r>
              <a:rPr b="1" lang="en"/>
              <a:t>Allocative harms: </a:t>
            </a:r>
            <a:r>
              <a:rPr lang="en"/>
              <a:t>When opportunities, life altering decisions, or resources are allocated unfairly to different groups. Direct harm caused by the algorithm making or influencing decisions or policies.</a:t>
            </a:r>
            <a:endParaRPr/>
          </a:p>
          <a:p>
            <a:pPr indent="0" lvl="0" marL="914400" rtl="0" algn="l">
              <a:lnSpc>
                <a:spcPct val="100000"/>
              </a:lnSpc>
              <a:spcBef>
                <a:spcPts val="0"/>
              </a:spcBef>
              <a:spcAft>
                <a:spcPts val="0"/>
              </a:spcAft>
              <a:buNone/>
            </a:pPr>
            <a:r>
              <a:t/>
            </a:r>
            <a:endParaRPr/>
          </a:p>
          <a:p>
            <a:pPr indent="-317500" lvl="1" marL="914400" rtl="0" algn="l">
              <a:lnSpc>
                <a:spcPct val="100000"/>
              </a:lnSpc>
              <a:spcBef>
                <a:spcPts val="0"/>
              </a:spcBef>
              <a:spcAft>
                <a:spcPts val="0"/>
              </a:spcAft>
              <a:buSzPts val="1400"/>
              <a:buChar char="○"/>
            </a:pPr>
            <a:r>
              <a:rPr b="1" lang="en"/>
              <a:t>Representational harms</a:t>
            </a:r>
            <a:r>
              <a:rPr lang="en"/>
              <a:t>: When people or groups are stigmatized or stereotyped. Indirect harm.</a:t>
            </a:r>
            <a:endParaRPr/>
          </a:p>
          <a:p>
            <a:pPr indent="0" lvl="0" marL="9144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Char char="●"/>
            </a:pPr>
            <a:r>
              <a:rPr b="1" lang="en"/>
              <a:t>Bias: </a:t>
            </a:r>
            <a:r>
              <a:rPr lang="en"/>
              <a:t>Word used to describe distinct sources of harm in an ML system</a:t>
            </a:r>
            <a:endParaRPr/>
          </a:p>
        </p:txBody>
      </p:sp>
      <p:pic>
        <p:nvPicPr>
          <p:cNvPr id="88" name="Google Shape;88;p18"/>
          <p:cNvPicPr preferRelativeResize="0"/>
          <p:nvPr/>
        </p:nvPicPr>
        <p:blipFill>
          <a:blip r:embed="rId3">
            <a:alphaModFix/>
          </a:blip>
          <a:stretch>
            <a:fillRect/>
          </a:stretch>
        </p:blipFill>
        <p:spPr>
          <a:xfrm>
            <a:off x="6077325" y="3037575"/>
            <a:ext cx="2885950" cy="1562500"/>
          </a:xfrm>
          <a:prstGeom prst="rect">
            <a:avLst/>
          </a:prstGeom>
          <a:noFill/>
          <a:ln>
            <a:noFill/>
          </a:ln>
        </p:spPr>
      </p:pic>
      <p:sp>
        <p:nvSpPr>
          <p:cNvPr id="89" name="Google Shape;89;p18"/>
          <p:cNvSpPr txBox="1"/>
          <p:nvPr/>
        </p:nvSpPr>
        <p:spPr>
          <a:xfrm>
            <a:off x="6077300" y="4635600"/>
            <a:ext cx="28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t>Translating from English to Turkish, then back to English injects gender stereotypes. This is a type of r</a:t>
            </a:r>
            <a:r>
              <a:rPr b="1" lang="en" sz="700"/>
              <a:t>epresentational harm</a:t>
            </a:r>
            <a:r>
              <a:rPr lang="en" sz="700"/>
              <a:t>.</a:t>
            </a:r>
            <a:endParaRPr sz="700"/>
          </a:p>
        </p:txBody>
      </p:sp>
      <p:pic>
        <p:nvPicPr>
          <p:cNvPr id="90" name="Google Shape;90;p18"/>
          <p:cNvPicPr preferRelativeResize="0"/>
          <p:nvPr/>
        </p:nvPicPr>
        <p:blipFill>
          <a:blip r:embed="rId4">
            <a:alphaModFix/>
          </a:blip>
          <a:stretch>
            <a:fillRect/>
          </a:stretch>
        </p:blipFill>
        <p:spPr>
          <a:xfrm>
            <a:off x="6108000" y="1227538"/>
            <a:ext cx="2886000" cy="1071550"/>
          </a:xfrm>
          <a:prstGeom prst="rect">
            <a:avLst/>
          </a:prstGeom>
          <a:noFill/>
          <a:ln>
            <a:noFill/>
          </a:ln>
        </p:spPr>
      </p:pic>
      <p:sp>
        <p:nvSpPr>
          <p:cNvPr id="91" name="Google Shape;91;p18"/>
          <p:cNvSpPr txBox="1"/>
          <p:nvPr/>
        </p:nvSpPr>
        <p:spPr>
          <a:xfrm>
            <a:off x="6108000" y="2421963"/>
            <a:ext cx="288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City of Boston used crowdsourcing to detect potholes and direct funds to improve road infrastructure. Due to </a:t>
            </a:r>
            <a:r>
              <a:rPr lang="en" sz="700"/>
              <a:t>inequalities</a:t>
            </a:r>
            <a:r>
              <a:rPr lang="en" sz="700"/>
              <a:t> in terms of access to technology and information, resources were allocated to richer neighborhoods. This is a type of </a:t>
            </a:r>
            <a:r>
              <a:rPr b="1" lang="en" sz="700"/>
              <a:t>allocative harm.</a:t>
            </a:r>
            <a:endParaRPr b="1"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355">
                <a:solidFill>
                  <a:srgbClr val="A64D79"/>
                </a:solidFill>
              </a:rPr>
              <a:t>The ML Pipeline is Full of Biases</a:t>
            </a:r>
            <a:endParaRPr b="1" sz="3355">
              <a:solidFill>
                <a:srgbClr val="A64D79"/>
              </a:solidFill>
            </a:endParaRPr>
          </a:p>
          <a:p>
            <a:pPr indent="0" lvl="0" marL="0" rtl="0" algn="ctr">
              <a:spcBef>
                <a:spcPts val="0"/>
              </a:spcBef>
              <a:spcAft>
                <a:spcPts val="0"/>
              </a:spcAft>
              <a:buNone/>
            </a:pPr>
            <a:r>
              <a:t/>
            </a:r>
            <a:endParaRPr b="1" sz="3355">
              <a:solidFill>
                <a:srgbClr val="A64D79"/>
              </a:solidFill>
            </a:endParaRPr>
          </a:p>
          <a:p>
            <a:pPr indent="0" lvl="0" marL="0" rtl="0" algn="l">
              <a:spcBef>
                <a:spcPts val="0"/>
              </a:spcBef>
              <a:spcAft>
                <a:spcPts val="0"/>
              </a:spcAft>
              <a:buNone/>
            </a:pPr>
            <a:r>
              <a:rPr lang="en" sz="1400">
                <a:solidFill>
                  <a:srgbClr val="000000"/>
                </a:solidFill>
              </a:rPr>
              <a:t> </a:t>
            </a:r>
            <a:endParaRPr sz="1400">
              <a:solidFill>
                <a:srgbClr val="6D9EEB"/>
              </a:solidFill>
            </a:endParaRPr>
          </a:p>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1693575" y="1139500"/>
            <a:ext cx="5756851"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03" name="Google Shape;103;p20"/>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Historical Bias</a:t>
            </a:r>
            <a:endParaRPr b="1">
              <a:solidFill>
                <a:srgbClr val="3C78D8"/>
              </a:solidFill>
            </a:endParaRPr>
          </a:p>
        </p:txBody>
      </p:sp>
      <p:sp>
        <p:nvSpPr>
          <p:cNvPr id="104" name="Google Shape;104;p20"/>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Definition and considerations</a:t>
            </a:r>
            <a:endParaRPr sz="1600"/>
          </a:p>
        </p:txBody>
      </p:sp>
      <p:sp>
        <p:nvSpPr>
          <p:cNvPr id="105" name="Google Shape;105;p20"/>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06" name="Google Shape;106;p20"/>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07" name="Google Shape;107;p20"/>
          <p:cNvSpPr txBox="1"/>
          <p:nvPr>
            <p:ph idx="1" type="body"/>
          </p:nvPr>
        </p:nvSpPr>
        <p:spPr>
          <a:xfrm>
            <a:off x="2400975" y="1679700"/>
            <a:ext cx="2158500" cy="3088800"/>
          </a:xfrm>
          <a:prstGeom prst="rect">
            <a:avLst/>
          </a:prstGeom>
          <a:noFill/>
          <a:ln>
            <a:noFill/>
          </a:ln>
        </p:spPr>
        <p:txBody>
          <a:bodyPr anchorCtr="0" anchor="t" bIns="91425" lIns="91425" spcFirstLastPara="1" rIns="91425" wrap="square" tIns="91425">
            <a:normAutofit lnSpcReduction="10000"/>
          </a:bodyPr>
          <a:lstStyle/>
          <a:p>
            <a:pPr indent="-292100" lvl="0" marL="457200" rtl="0" algn="l">
              <a:spcBef>
                <a:spcPts val="0"/>
              </a:spcBef>
              <a:spcAft>
                <a:spcPts val="0"/>
              </a:spcAft>
              <a:buSzPts val="1000"/>
              <a:buChar char="●"/>
            </a:pPr>
            <a:r>
              <a:rPr lang="en" sz="1200"/>
              <a:t>Underlying societal prejudices and inequalities reflected in the data.</a:t>
            </a:r>
            <a:endParaRPr sz="1200"/>
          </a:p>
          <a:p>
            <a:pPr indent="-304800" lvl="0" marL="457200" rtl="0" algn="l">
              <a:spcBef>
                <a:spcPts val="0"/>
              </a:spcBef>
              <a:spcAft>
                <a:spcPts val="0"/>
              </a:spcAft>
              <a:buSzPts val="1200"/>
              <a:buChar char="●"/>
            </a:pPr>
            <a:r>
              <a:rPr lang="en" sz="1200"/>
              <a:t>An ML algorithm is capable in picking up these historical patterns and is very likely to perpetuate them.</a:t>
            </a:r>
            <a:endParaRPr sz="1200"/>
          </a:p>
          <a:p>
            <a:pPr indent="-304800" lvl="0" marL="457200" rtl="0" algn="l">
              <a:spcBef>
                <a:spcPts val="0"/>
              </a:spcBef>
              <a:spcAft>
                <a:spcPts val="0"/>
              </a:spcAft>
              <a:buSzPts val="1200"/>
              <a:buChar char="●"/>
            </a:pPr>
            <a:r>
              <a:rPr lang="en" sz="1200"/>
              <a:t>Even if no other bias is present, it is often unethical to apply a model suffering from historical bias. </a:t>
            </a:r>
            <a:endParaRPr sz="1200"/>
          </a:p>
        </p:txBody>
      </p:sp>
      <p:sp>
        <p:nvSpPr>
          <p:cNvPr id="108" name="Google Shape;108;p20"/>
          <p:cNvSpPr txBox="1"/>
          <p:nvPr>
            <p:ph idx="1" type="body"/>
          </p:nvPr>
        </p:nvSpPr>
        <p:spPr>
          <a:xfrm>
            <a:off x="4602950"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Predictive policing to determine which areas of the city are at a high risk of crime.</a:t>
            </a:r>
            <a:endParaRPr sz="1200"/>
          </a:p>
          <a:p>
            <a:pPr indent="-304800" lvl="0" marL="457200" rtl="0" algn="l">
              <a:spcBef>
                <a:spcPts val="0"/>
              </a:spcBef>
              <a:spcAft>
                <a:spcPts val="0"/>
              </a:spcAft>
              <a:buSzPts val="1200"/>
              <a:buChar char="●"/>
            </a:pPr>
            <a:r>
              <a:rPr lang="en" sz="1200"/>
              <a:t>Bias towards male-as-norm </a:t>
            </a:r>
            <a:r>
              <a:rPr lang="en" sz="1200"/>
              <a:t>pronouns when gender is unknown and occupation disparities in language models.</a:t>
            </a:r>
            <a:endParaRPr sz="1200"/>
          </a:p>
        </p:txBody>
      </p:sp>
      <p:sp>
        <p:nvSpPr>
          <p:cNvPr id="109" name="Google Shape;109;p20"/>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Adjusting the sampling procedure to account for inequalities.</a:t>
            </a:r>
            <a:endParaRPr sz="1200"/>
          </a:p>
          <a:p>
            <a:pPr indent="-304800" lvl="0" marL="457200" rtl="0" algn="l">
              <a:spcBef>
                <a:spcPts val="0"/>
              </a:spcBef>
              <a:spcAft>
                <a:spcPts val="0"/>
              </a:spcAft>
              <a:buSzPts val="1200"/>
              <a:buChar char="●"/>
            </a:pPr>
            <a:r>
              <a:rPr lang="en" sz="1200"/>
              <a:t>Awareness from the ML practitioner and users of the ML system.</a:t>
            </a:r>
            <a:endParaRPr sz="1200"/>
          </a:p>
        </p:txBody>
      </p:sp>
      <p:pic>
        <p:nvPicPr>
          <p:cNvPr id="110" name="Google Shape;110;p20"/>
          <p:cNvPicPr preferRelativeResize="0"/>
          <p:nvPr/>
        </p:nvPicPr>
        <p:blipFill>
          <a:blip r:embed="rId3">
            <a:alphaModFix/>
          </a:blip>
          <a:stretch>
            <a:fillRect/>
          </a:stretch>
        </p:blipFill>
        <p:spPr>
          <a:xfrm>
            <a:off x="176275" y="2135475"/>
            <a:ext cx="2181225" cy="189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Where in the ML Pipeline</a:t>
            </a:r>
            <a:endParaRPr sz="1600"/>
          </a:p>
        </p:txBody>
      </p:sp>
      <p:sp>
        <p:nvSpPr>
          <p:cNvPr id="116" name="Google Shape;116;p21"/>
          <p:cNvSpPr txBox="1"/>
          <p:nvPr>
            <p:ph type="title"/>
          </p:nvPr>
        </p:nvSpPr>
        <p:spPr>
          <a:xfrm>
            <a:off x="311700" y="164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solidFill>
                  <a:srgbClr val="A64D79"/>
                </a:solidFill>
              </a:rPr>
              <a:t>Representation</a:t>
            </a:r>
            <a:r>
              <a:rPr b="1" lang="en">
                <a:solidFill>
                  <a:srgbClr val="A64D79"/>
                </a:solidFill>
              </a:rPr>
              <a:t> Bias</a:t>
            </a:r>
            <a:endParaRPr b="1">
              <a:solidFill>
                <a:srgbClr val="3C78D8"/>
              </a:solidFill>
            </a:endParaRPr>
          </a:p>
        </p:txBody>
      </p:sp>
      <p:sp>
        <p:nvSpPr>
          <p:cNvPr id="117" name="Google Shape;117;p21"/>
          <p:cNvSpPr txBox="1"/>
          <p:nvPr>
            <p:ph idx="1" type="body"/>
          </p:nvPr>
        </p:nvSpPr>
        <p:spPr>
          <a:xfrm>
            <a:off x="2549175"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Definition and considerations</a:t>
            </a:r>
            <a:endParaRPr sz="1600"/>
          </a:p>
        </p:txBody>
      </p:sp>
      <p:sp>
        <p:nvSpPr>
          <p:cNvPr id="118" name="Google Shape;118;p21"/>
          <p:cNvSpPr txBox="1"/>
          <p:nvPr>
            <p:ph idx="1" type="body"/>
          </p:nvPr>
        </p:nvSpPr>
        <p:spPr>
          <a:xfrm>
            <a:off x="4786650" y="696475"/>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t>Examples</a:t>
            </a:r>
            <a:endParaRPr sz="1600"/>
          </a:p>
        </p:txBody>
      </p:sp>
      <p:sp>
        <p:nvSpPr>
          <p:cNvPr id="119" name="Google Shape;119;p21"/>
          <p:cNvSpPr txBox="1"/>
          <p:nvPr>
            <p:ph idx="1" type="body"/>
          </p:nvPr>
        </p:nvSpPr>
        <p:spPr>
          <a:xfrm>
            <a:off x="7024125" y="736750"/>
            <a:ext cx="1862100" cy="11190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600"/>
              <a:t>How to mitigate</a:t>
            </a:r>
            <a:endParaRPr sz="1600"/>
          </a:p>
        </p:txBody>
      </p:sp>
      <p:sp>
        <p:nvSpPr>
          <p:cNvPr id="120" name="Google Shape;120;p21"/>
          <p:cNvSpPr txBox="1"/>
          <p:nvPr>
            <p:ph idx="1" type="body"/>
          </p:nvPr>
        </p:nvSpPr>
        <p:spPr>
          <a:xfrm>
            <a:off x="240097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O</a:t>
            </a:r>
            <a:r>
              <a:rPr lang="en" sz="1200"/>
              <a:t>ccurs when the data sample underrepresents some part of the population.</a:t>
            </a:r>
            <a:endParaRPr sz="1200"/>
          </a:p>
          <a:p>
            <a:pPr indent="-304800" lvl="0" marL="457200" rtl="0" algn="l">
              <a:spcBef>
                <a:spcPts val="0"/>
              </a:spcBef>
              <a:spcAft>
                <a:spcPts val="0"/>
              </a:spcAft>
              <a:buSzPts val="1200"/>
              <a:buChar char="●"/>
            </a:pPr>
            <a:r>
              <a:rPr lang="en" sz="1200"/>
              <a:t>Subsequent failure of the model to generalize well to the underrepresented population.</a:t>
            </a:r>
            <a:endParaRPr sz="1200"/>
          </a:p>
        </p:txBody>
      </p:sp>
      <p:sp>
        <p:nvSpPr>
          <p:cNvPr id="121" name="Google Shape;121;p21"/>
          <p:cNvSpPr txBox="1"/>
          <p:nvPr>
            <p:ph idx="1" type="body"/>
          </p:nvPr>
        </p:nvSpPr>
        <p:spPr>
          <a:xfrm>
            <a:off x="4602950" y="1679700"/>
            <a:ext cx="2158500" cy="2882100"/>
          </a:xfrm>
          <a:prstGeom prst="rect">
            <a:avLst/>
          </a:prstGeom>
          <a:noFill/>
          <a:ln>
            <a:noFill/>
          </a:ln>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Image Datasets containing overwhelmingly more samples from the Western World.</a:t>
            </a:r>
            <a:endParaRPr sz="1200"/>
          </a:p>
          <a:p>
            <a:pPr indent="-304800" lvl="0" marL="457200" rtl="0" algn="l">
              <a:spcBef>
                <a:spcPts val="0"/>
              </a:spcBef>
              <a:spcAft>
                <a:spcPts val="0"/>
              </a:spcAft>
              <a:buSzPts val="1200"/>
              <a:buChar char="●"/>
            </a:pPr>
            <a:r>
              <a:rPr lang="en" sz="1200"/>
              <a:t>Face recognition software being trained on mostly white faces.</a:t>
            </a:r>
            <a:endParaRPr sz="1200"/>
          </a:p>
          <a:p>
            <a:pPr indent="-304800" lvl="0" marL="457200" rtl="0" algn="l">
              <a:spcBef>
                <a:spcPts val="0"/>
              </a:spcBef>
              <a:spcAft>
                <a:spcPts val="0"/>
              </a:spcAft>
              <a:buSzPts val="1200"/>
              <a:buChar char="●"/>
            </a:pPr>
            <a:r>
              <a:rPr lang="en" sz="1200"/>
              <a:t>Fake account detection models being trained on mostly Western names.</a:t>
            </a:r>
            <a:endParaRPr sz="1200"/>
          </a:p>
        </p:txBody>
      </p:sp>
      <p:sp>
        <p:nvSpPr>
          <p:cNvPr id="122" name="Google Shape;122;p21"/>
          <p:cNvSpPr txBox="1"/>
          <p:nvPr>
            <p:ph idx="1" type="body"/>
          </p:nvPr>
        </p:nvSpPr>
        <p:spPr>
          <a:xfrm>
            <a:off x="6804925" y="1679700"/>
            <a:ext cx="2158500" cy="28821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Understand the statistics of the population.</a:t>
            </a:r>
            <a:endParaRPr sz="1200"/>
          </a:p>
          <a:p>
            <a:pPr indent="-304800" lvl="0" marL="457200" rtl="0" algn="l">
              <a:spcBef>
                <a:spcPts val="0"/>
              </a:spcBef>
              <a:spcAft>
                <a:spcPts val="0"/>
              </a:spcAft>
              <a:buSzPts val="1200"/>
              <a:buChar char="●"/>
            </a:pPr>
            <a:r>
              <a:rPr lang="en" sz="1200"/>
              <a:t>Adjusting the sampling procedure to account for the differences in representation.</a:t>
            </a:r>
            <a:endParaRPr sz="1200"/>
          </a:p>
          <a:p>
            <a:pPr indent="-304800" lvl="0" marL="457200" rtl="0" algn="l">
              <a:spcBef>
                <a:spcPts val="0"/>
              </a:spcBef>
              <a:spcAft>
                <a:spcPts val="0"/>
              </a:spcAft>
              <a:buSzPts val="1200"/>
              <a:buChar char="●"/>
            </a:pPr>
            <a:r>
              <a:rPr lang="en" sz="1200"/>
              <a:t>Collect more data from the underrepresented groups.</a:t>
            </a:r>
            <a:endParaRPr sz="1200"/>
          </a:p>
        </p:txBody>
      </p:sp>
      <p:pic>
        <p:nvPicPr>
          <p:cNvPr id="123" name="Google Shape;123;p21"/>
          <p:cNvPicPr preferRelativeResize="0"/>
          <p:nvPr/>
        </p:nvPicPr>
        <p:blipFill>
          <a:blip r:embed="rId3">
            <a:alphaModFix/>
          </a:blip>
          <a:stretch>
            <a:fillRect/>
          </a:stretch>
        </p:blipFill>
        <p:spPr>
          <a:xfrm>
            <a:off x="194675" y="2202263"/>
            <a:ext cx="2096150" cy="183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