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gJNVpfRTQ2vjKnj4FaGjF51yaU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3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3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4572005" y="960875"/>
            <a:ext cx="45615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solidFill>
                  <a:srgbClr val="A64D79"/>
                </a:solidFill>
              </a:rPr>
              <a:t>Section 4</a:t>
            </a:r>
            <a:endParaRPr>
              <a:solidFill>
                <a:srgbClr val="A64D79"/>
              </a:solidFill>
            </a:endParaRPr>
          </a:p>
        </p:txBody>
      </p:sp>
      <p:sp>
        <p:nvSpPr>
          <p:cNvPr id="55" name="Google Shape;55;p1"/>
          <p:cNvSpPr txBox="1"/>
          <p:nvPr>
            <p:ph idx="1" type="subTitle"/>
          </p:nvPr>
        </p:nvSpPr>
        <p:spPr>
          <a:xfrm>
            <a:off x="4572001" y="3064575"/>
            <a:ext cx="4561500" cy="792600"/>
          </a:xfrm>
          <a:prstGeom prst="rect">
            <a:avLst/>
          </a:prstGeom>
          <a:noFill/>
          <a:ln>
            <a:noFill/>
          </a:ln>
        </p:spPr>
        <p:txBody>
          <a:bodyPr anchorCtr="0" anchor="t" bIns="91425" lIns="91425" spcFirstLastPara="1" rIns="91425" wrap="square" tIns="91425">
            <a:normAutofit fontScale="92500"/>
          </a:bodyPr>
          <a:lstStyle/>
          <a:p>
            <a:pPr indent="0" lvl="0" marL="0" rtl="0" algn="ctr">
              <a:lnSpc>
                <a:spcPct val="100000"/>
              </a:lnSpc>
              <a:spcBef>
                <a:spcPts val="0"/>
              </a:spcBef>
              <a:spcAft>
                <a:spcPts val="0"/>
              </a:spcAft>
              <a:buSzPct val="108108"/>
              <a:buNone/>
            </a:pPr>
            <a:r>
              <a:rPr lang="en"/>
              <a:t>Bias, Fairness, and Tradeoffs</a:t>
            </a:r>
            <a:endParaRPr/>
          </a:p>
        </p:txBody>
      </p:sp>
      <p:pic>
        <p:nvPicPr>
          <p:cNvPr id="56" name="Google Shape;56;p1"/>
          <p:cNvPicPr preferRelativeResize="0"/>
          <p:nvPr/>
        </p:nvPicPr>
        <p:blipFill rotWithShape="1">
          <a:blip r:embed="rId3">
            <a:alphaModFix/>
          </a:blip>
          <a:srcRect b="0" l="0" r="0" t="0"/>
          <a:stretch/>
        </p:blipFill>
        <p:spPr>
          <a:xfrm>
            <a:off x="230125" y="1331850"/>
            <a:ext cx="4267205" cy="2479810"/>
          </a:xfrm>
          <a:prstGeom prst="rect">
            <a:avLst/>
          </a:prstGeom>
          <a:noFill/>
          <a:ln cap="flat" cmpd="sng" w="28575">
            <a:solidFill>
              <a:srgbClr val="C27BA0"/>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Types of fairness</a:t>
            </a:r>
            <a:endParaRPr b="1">
              <a:solidFill>
                <a:srgbClr val="A64D79"/>
              </a:solidFill>
            </a:endParaRPr>
          </a:p>
        </p:txBody>
      </p:sp>
      <p:sp>
        <p:nvSpPr>
          <p:cNvPr id="109" name="Google Shape;109;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There are many different methods of measuring fairness</a:t>
            </a:r>
            <a:endParaRPr/>
          </a:p>
          <a:p>
            <a:pPr indent="-342900" lvl="0" marL="457200" rtl="0" algn="l">
              <a:lnSpc>
                <a:spcPct val="115000"/>
              </a:lnSpc>
              <a:spcBef>
                <a:spcPts val="0"/>
              </a:spcBef>
              <a:spcAft>
                <a:spcPts val="0"/>
              </a:spcAft>
              <a:buSzPts val="1800"/>
              <a:buChar char="●"/>
            </a:pPr>
            <a:r>
              <a:rPr lang="en"/>
              <a:t>These methods can be contradictory!</a:t>
            </a:r>
            <a:endParaRPr/>
          </a:p>
          <a:p>
            <a:pPr indent="-342900" lvl="0" marL="457200" rtl="0" algn="l">
              <a:lnSpc>
                <a:spcPct val="115000"/>
              </a:lnSpc>
              <a:spcBef>
                <a:spcPts val="0"/>
              </a:spcBef>
              <a:spcAft>
                <a:spcPts val="0"/>
              </a:spcAft>
              <a:buSzPts val="1800"/>
              <a:buChar char="●"/>
            </a:pPr>
            <a:r>
              <a:rPr lang="en"/>
              <a:t>We will focus on </a:t>
            </a:r>
            <a:r>
              <a:rPr lang="en">
                <a:solidFill>
                  <a:srgbClr val="A64D79"/>
                </a:solidFill>
              </a:rPr>
              <a:t>group </a:t>
            </a:r>
            <a:r>
              <a:rPr lang="en"/>
              <a:t>fairness specifically but there are other types of fairness you may care about based on your personal philosophy</a:t>
            </a:r>
            <a:endParaRPr/>
          </a:p>
          <a:p>
            <a:pPr indent="-342900" lvl="0" marL="457200" rtl="0" algn="l">
              <a:lnSpc>
                <a:spcPct val="115000"/>
              </a:lnSpc>
              <a:spcBef>
                <a:spcPts val="0"/>
              </a:spcBef>
              <a:spcAft>
                <a:spcPts val="0"/>
              </a:spcAft>
              <a:buSzPts val="1800"/>
              <a:buChar char="●"/>
            </a:pPr>
            <a:r>
              <a:rPr lang="en"/>
              <a:t>Types of fairness we care about also depends on the application!</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Types of fairness (cont.)</a:t>
            </a:r>
            <a:endParaRPr b="1">
              <a:solidFill>
                <a:srgbClr val="A64D79"/>
              </a:solidFill>
            </a:endParaRPr>
          </a:p>
        </p:txBody>
      </p:sp>
      <p:sp>
        <p:nvSpPr>
          <p:cNvPr id="115" name="Google Shape;115;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A64D79"/>
              </a:buClr>
              <a:buSzPts val="1800"/>
              <a:buChar char="●"/>
            </a:pPr>
            <a:r>
              <a:rPr lang="en">
                <a:solidFill>
                  <a:srgbClr val="A64D79"/>
                </a:solidFill>
              </a:rPr>
              <a:t>Fairness through unawareness / group “blind”</a:t>
            </a:r>
            <a:endParaRPr>
              <a:solidFill>
                <a:srgbClr val="A64D79"/>
              </a:solidFill>
            </a:endParaRPr>
          </a:p>
          <a:p>
            <a:pPr indent="-317500" lvl="1" marL="914400" rtl="0" algn="l">
              <a:lnSpc>
                <a:spcPct val="115000"/>
              </a:lnSpc>
              <a:spcBef>
                <a:spcPts val="0"/>
              </a:spcBef>
              <a:spcAft>
                <a:spcPts val="0"/>
              </a:spcAft>
              <a:buSzPts val="1400"/>
              <a:buChar char="○"/>
            </a:pPr>
            <a:r>
              <a:rPr lang="en"/>
              <a:t>Just don’t look at which samples are in which protected group!</a:t>
            </a:r>
            <a:endParaRPr/>
          </a:p>
          <a:p>
            <a:pPr indent="-317500" lvl="1" marL="914400" rtl="0" algn="l">
              <a:lnSpc>
                <a:spcPct val="115000"/>
              </a:lnSpc>
              <a:spcBef>
                <a:spcPts val="0"/>
              </a:spcBef>
              <a:spcAft>
                <a:spcPts val="0"/>
              </a:spcAft>
              <a:buSzPts val="1400"/>
              <a:buChar char="○"/>
            </a:pPr>
            <a:r>
              <a:rPr lang="en"/>
              <a:t>Doesn’t really work as it falls prey to historical and measurement bias since many features can be influenced by group.</a:t>
            </a:r>
            <a:endParaRPr/>
          </a:p>
          <a:p>
            <a:pPr indent="-342900" lvl="0" marL="457200" rtl="0" algn="l">
              <a:lnSpc>
                <a:spcPct val="115000"/>
              </a:lnSpc>
              <a:spcBef>
                <a:spcPts val="0"/>
              </a:spcBef>
              <a:spcAft>
                <a:spcPts val="0"/>
              </a:spcAft>
              <a:buClr>
                <a:srgbClr val="A64D79"/>
              </a:buClr>
              <a:buSzPts val="1800"/>
              <a:buChar char="●"/>
            </a:pPr>
            <a:r>
              <a:rPr lang="en">
                <a:solidFill>
                  <a:srgbClr val="A64D79"/>
                </a:solidFill>
              </a:rPr>
              <a:t>Statistical parity</a:t>
            </a:r>
            <a:endParaRPr>
              <a:solidFill>
                <a:srgbClr val="A64D79"/>
              </a:solidFill>
            </a:endParaRPr>
          </a:p>
          <a:p>
            <a:pPr indent="-317500" lvl="1" marL="914400" rtl="0" algn="l">
              <a:lnSpc>
                <a:spcPct val="115000"/>
              </a:lnSpc>
              <a:spcBef>
                <a:spcPts val="0"/>
              </a:spcBef>
              <a:spcAft>
                <a:spcPts val="0"/>
              </a:spcAft>
              <a:buSzPts val="1400"/>
              <a:buChar char="○"/>
            </a:pPr>
            <a:r>
              <a:rPr lang="en"/>
              <a:t>Outcomes are representative of true group distributions</a:t>
            </a:r>
            <a:endParaRPr/>
          </a:p>
          <a:p>
            <a:pPr indent="-317500" lvl="1" marL="914400" rtl="0" algn="l">
              <a:lnSpc>
                <a:spcPct val="115000"/>
              </a:lnSpc>
              <a:spcBef>
                <a:spcPts val="0"/>
              </a:spcBef>
              <a:spcAft>
                <a:spcPts val="0"/>
              </a:spcAft>
              <a:buSzPts val="1400"/>
              <a:buChar char="○"/>
            </a:pPr>
            <a:r>
              <a:rPr lang="en"/>
              <a:t>The proportion of those labeled “+” in group A is equal to those labeled “+” in group B</a:t>
            </a:r>
            <a:endParaRPr/>
          </a:p>
          <a:p>
            <a:pPr indent="-317500" lvl="1" marL="914400" rtl="0" algn="l">
              <a:lnSpc>
                <a:spcPct val="115000"/>
              </a:lnSpc>
              <a:spcBef>
                <a:spcPts val="0"/>
              </a:spcBef>
              <a:spcAft>
                <a:spcPts val="0"/>
              </a:spcAft>
              <a:buSzPts val="1400"/>
              <a:buChar char="○"/>
            </a:pPr>
            <a:r>
              <a:rPr lang="en"/>
              <a:t>Leads to selection issues (ex. Strict selection criteria for one group but not the other)</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Types of fairness (cont.)</a:t>
            </a:r>
            <a:endParaRPr b="1">
              <a:solidFill>
                <a:srgbClr val="A64D79"/>
              </a:solidFill>
            </a:endParaRPr>
          </a:p>
        </p:txBody>
      </p:sp>
      <p:sp>
        <p:nvSpPr>
          <p:cNvPr id="121" name="Google Shape;121;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Clr>
                <a:srgbClr val="A64D79"/>
              </a:buClr>
              <a:buSzPts val="1800"/>
              <a:buChar char="●"/>
            </a:pPr>
            <a:r>
              <a:rPr lang="en">
                <a:solidFill>
                  <a:srgbClr val="A64D79"/>
                </a:solidFill>
              </a:rPr>
              <a:t>Equal Opportunity</a:t>
            </a:r>
            <a:endParaRPr>
              <a:solidFill>
                <a:srgbClr val="A64D79"/>
              </a:solidFill>
            </a:endParaRPr>
          </a:p>
          <a:p>
            <a:pPr indent="-317500" lvl="1" marL="914400" rtl="0" algn="l">
              <a:lnSpc>
                <a:spcPct val="115000"/>
              </a:lnSpc>
              <a:spcBef>
                <a:spcPts val="0"/>
              </a:spcBef>
              <a:spcAft>
                <a:spcPts val="0"/>
              </a:spcAft>
              <a:buSzPts val="1400"/>
              <a:buChar char="○"/>
            </a:pPr>
            <a:r>
              <a:rPr lang="en"/>
              <a:t>False negative rates (or true positive) should be equal across groups.</a:t>
            </a:r>
            <a:endParaRPr/>
          </a:p>
          <a:p>
            <a:pPr indent="-317500" lvl="1" marL="914400" rtl="0" algn="l">
              <a:lnSpc>
                <a:spcPct val="115000"/>
              </a:lnSpc>
              <a:spcBef>
                <a:spcPts val="0"/>
              </a:spcBef>
              <a:spcAft>
                <a:spcPts val="0"/>
              </a:spcAft>
              <a:buSzPts val="1400"/>
              <a:buChar char="○"/>
            </a:pPr>
            <a:r>
              <a:rPr lang="en"/>
              <a:t>The proportion of those falsely labeled “-” in group A should match that of group “B”</a:t>
            </a:r>
            <a:endParaRPr/>
          </a:p>
          <a:p>
            <a:pPr indent="-317500" lvl="1" marL="914400" rtl="0" algn="l">
              <a:lnSpc>
                <a:spcPct val="115000"/>
              </a:lnSpc>
              <a:spcBef>
                <a:spcPts val="0"/>
              </a:spcBef>
              <a:spcAft>
                <a:spcPts val="0"/>
              </a:spcAft>
              <a:buSzPts val="1400"/>
              <a:buChar char="○"/>
            </a:pPr>
            <a:r>
              <a:rPr lang="en">
                <a:solidFill>
                  <a:srgbClr val="A64D79"/>
                </a:solidFill>
              </a:rPr>
              <a:t>Example:</a:t>
            </a:r>
            <a:r>
              <a:rPr lang="en"/>
              <a:t> The rate of women getting rejected for a job despite being qualified should match the rate of men.</a:t>
            </a:r>
            <a:endParaRPr/>
          </a:p>
          <a:p>
            <a:pPr indent="-342900" lvl="0" marL="457200" rtl="0" algn="l">
              <a:lnSpc>
                <a:spcPct val="115000"/>
              </a:lnSpc>
              <a:spcBef>
                <a:spcPts val="0"/>
              </a:spcBef>
              <a:spcAft>
                <a:spcPts val="0"/>
              </a:spcAft>
              <a:buClr>
                <a:srgbClr val="A64D79"/>
              </a:buClr>
              <a:buSzPts val="1800"/>
              <a:buChar char="●"/>
            </a:pPr>
            <a:r>
              <a:rPr lang="en">
                <a:solidFill>
                  <a:srgbClr val="A64D79"/>
                </a:solidFill>
              </a:rPr>
              <a:t>Predictive Equality</a:t>
            </a:r>
            <a:endParaRPr>
              <a:solidFill>
                <a:srgbClr val="A64D79"/>
              </a:solidFill>
            </a:endParaRPr>
          </a:p>
          <a:p>
            <a:pPr indent="-317500" lvl="1" marL="914400" rtl="0" algn="l">
              <a:lnSpc>
                <a:spcPct val="115000"/>
              </a:lnSpc>
              <a:spcBef>
                <a:spcPts val="0"/>
              </a:spcBef>
              <a:spcAft>
                <a:spcPts val="0"/>
              </a:spcAft>
              <a:buSzPts val="1400"/>
              <a:buChar char="○"/>
            </a:pPr>
            <a:r>
              <a:rPr lang="en"/>
              <a:t>False positive rates (or true negative) should be equal across groups.</a:t>
            </a:r>
            <a:endParaRPr/>
          </a:p>
          <a:p>
            <a:pPr indent="-317500" lvl="1" marL="914400" rtl="0" algn="l">
              <a:lnSpc>
                <a:spcPct val="115000"/>
              </a:lnSpc>
              <a:spcBef>
                <a:spcPts val="0"/>
              </a:spcBef>
              <a:spcAft>
                <a:spcPts val="0"/>
              </a:spcAft>
              <a:buSzPts val="1400"/>
              <a:buChar char="○"/>
            </a:pPr>
            <a:r>
              <a:rPr lang="en"/>
              <a:t>The proportion of those falsely labeled “+” in group A should match that of group “B”</a:t>
            </a:r>
            <a:endParaRPr/>
          </a:p>
          <a:p>
            <a:pPr indent="-317500" lvl="1" marL="914400" rtl="0" algn="l">
              <a:lnSpc>
                <a:spcPct val="115000"/>
              </a:lnSpc>
              <a:spcBef>
                <a:spcPts val="0"/>
              </a:spcBef>
              <a:spcAft>
                <a:spcPts val="0"/>
              </a:spcAft>
              <a:buSzPts val="1400"/>
              <a:buChar char="○"/>
            </a:pPr>
            <a:r>
              <a:rPr lang="en">
                <a:solidFill>
                  <a:srgbClr val="A64D79"/>
                </a:solidFill>
              </a:rPr>
              <a:t>Example:</a:t>
            </a:r>
            <a:r>
              <a:rPr lang="en"/>
              <a:t> The rate of young people getting accepted for a loan despite not being able to pay it should match the rate of the elderly.</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Discussion question #3</a:t>
            </a:r>
            <a:endParaRPr b="1">
              <a:solidFill>
                <a:srgbClr val="A64D79"/>
              </a:solidFill>
            </a:endParaRPr>
          </a:p>
        </p:txBody>
      </p:sp>
      <p:sp>
        <p:nvSpPr>
          <p:cNvPr id="127" name="Google Shape;12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You work at a health insurance company and have constructed a model that decides who gets coverage for insulin and who does not (you want to avoid covering those with pre-existing conditions requiring insulin). Which type of fairness might you want to achieve?</a:t>
            </a:r>
            <a:endParaRPr sz="1600"/>
          </a:p>
          <a:p>
            <a:pPr indent="-317500" lvl="1" marL="914400" rtl="0" algn="l">
              <a:lnSpc>
                <a:spcPct val="150000"/>
              </a:lnSpc>
              <a:spcBef>
                <a:spcPts val="0"/>
              </a:spcBef>
              <a:spcAft>
                <a:spcPts val="0"/>
              </a:spcAft>
              <a:buSzPts val="1400"/>
              <a:buChar char="○"/>
            </a:pPr>
            <a:r>
              <a:rPr lang="en"/>
              <a:t>Group Blind</a:t>
            </a:r>
            <a:endParaRPr/>
          </a:p>
          <a:p>
            <a:pPr indent="-317500" lvl="1" marL="914400" rtl="0" algn="l">
              <a:lnSpc>
                <a:spcPct val="150000"/>
              </a:lnSpc>
              <a:spcBef>
                <a:spcPts val="0"/>
              </a:spcBef>
              <a:spcAft>
                <a:spcPts val="0"/>
              </a:spcAft>
              <a:buSzPts val="1400"/>
              <a:buChar char="○"/>
            </a:pPr>
            <a:r>
              <a:rPr lang="en"/>
              <a:t>Statistical Parity</a:t>
            </a:r>
            <a:endParaRPr/>
          </a:p>
          <a:p>
            <a:pPr indent="-317500" lvl="1" marL="914400" rtl="0" algn="l">
              <a:lnSpc>
                <a:spcPct val="150000"/>
              </a:lnSpc>
              <a:spcBef>
                <a:spcPts val="0"/>
              </a:spcBef>
              <a:spcAft>
                <a:spcPts val="0"/>
              </a:spcAft>
              <a:buSzPts val="1400"/>
              <a:buChar char="○"/>
            </a:pPr>
            <a:r>
              <a:rPr lang="en"/>
              <a:t>Equal Opportunity</a:t>
            </a:r>
            <a:endParaRPr/>
          </a:p>
          <a:p>
            <a:pPr indent="-317500" lvl="1" marL="914400" rtl="0" algn="l">
              <a:lnSpc>
                <a:spcPct val="150000"/>
              </a:lnSpc>
              <a:spcBef>
                <a:spcPts val="0"/>
              </a:spcBef>
              <a:spcAft>
                <a:spcPts val="0"/>
              </a:spcAft>
              <a:buSzPts val="1400"/>
              <a:buChar char="○"/>
            </a:pPr>
            <a:r>
              <a:rPr lang="en"/>
              <a:t>Predictive Equality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Trade-offs</a:t>
            </a:r>
            <a:endParaRPr b="1">
              <a:solidFill>
                <a:srgbClr val="A64D79"/>
              </a:solidFill>
            </a:endParaRPr>
          </a:p>
        </p:txBody>
      </p:sp>
      <p:sp>
        <p:nvSpPr>
          <p:cNvPr id="133" name="Google Shape;133;p15"/>
          <p:cNvSpPr txBox="1"/>
          <p:nvPr>
            <p:ph idx="1" type="body"/>
          </p:nvPr>
        </p:nvSpPr>
        <p:spPr>
          <a:xfrm>
            <a:off x="311700" y="1152475"/>
            <a:ext cx="63933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sz="1400"/>
              <a:t>There is an inherent tradeoff between model accuracy and model fairness.</a:t>
            </a:r>
            <a:endParaRPr sz="1400"/>
          </a:p>
          <a:p>
            <a:pPr indent="-317500" lvl="1" marL="914400" rtl="0" algn="l">
              <a:lnSpc>
                <a:spcPct val="115000"/>
              </a:lnSpc>
              <a:spcBef>
                <a:spcPts val="0"/>
              </a:spcBef>
              <a:spcAft>
                <a:spcPts val="0"/>
              </a:spcAft>
              <a:buSzPts val="1400"/>
              <a:buChar char="○"/>
            </a:pPr>
            <a:r>
              <a:rPr lang="en"/>
              <a:t>If our optimal model is unfair, any changes to increase fairness will make it sub-optimal for accuracy.</a:t>
            </a:r>
            <a:endParaRPr/>
          </a:p>
          <a:p>
            <a:pPr indent="-317500" lvl="0" marL="457200" rtl="0" algn="l">
              <a:lnSpc>
                <a:spcPct val="115000"/>
              </a:lnSpc>
              <a:spcBef>
                <a:spcPts val="0"/>
              </a:spcBef>
              <a:spcAft>
                <a:spcPts val="0"/>
              </a:spcAft>
              <a:buSzPts val="1400"/>
              <a:buChar char="●"/>
            </a:pPr>
            <a:r>
              <a:rPr lang="en" sz="1400"/>
              <a:t>The “Pareto Frontier” describes a group of models where we cannot increase fairness without sacrificing accuracy and vice-versa. No modification can be made to increase both.</a:t>
            </a:r>
            <a:endParaRPr sz="1400"/>
          </a:p>
          <a:p>
            <a:pPr indent="-317500" lvl="0" marL="457200" rtl="0" algn="l">
              <a:lnSpc>
                <a:spcPct val="115000"/>
              </a:lnSpc>
              <a:spcBef>
                <a:spcPts val="0"/>
              </a:spcBef>
              <a:spcAft>
                <a:spcPts val="0"/>
              </a:spcAft>
              <a:buSzPts val="1400"/>
              <a:buChar char="●"/>
            </a:pPr>
            <a:r>
              <a:rPr lang="en" sz="1400"/>
              <a:t>We have to make the tough decisions to figure out how to prioritize accuracy and fairness.</a:t>
            </a:r>
            <a:endParaRPr sz="1400"/>
          </a:p>
          <a:p>
            <a:pPr indent="-317500" lvl="0" marL="457200" rtl="0" algn="l">
              <a:lnSpc>
                <a:spcPct val="115000"/>
              </a:lnSpc>
              <a:spcBef>
                <a:spcPts val="0"/>
              </a:spcBef>
              <a:spcAft>
                <a:spcPts val="0"/>
              </a:spcAft>
              <a:buSzPts val="1400"/>
              <a:buChar char="●"/>
            </a:pPr>
            <a:r>
              <a:rPr lang="en" sz="1400">
                <a:solidFill>
                  <a:srgbClr val="A64D79"/>
                </a:solidFill>
              </a:rPr>
              <a:t>Another reason fairness in ML is important:</a:t>
            </a:r>
            <a:r>
              <a:rPr lang="en" sz="1400"/>
              <a:t> accuracy often equals money in the corporate world. Companies may want to maximize accuracy only to meet their bottom line. We now know that this inherently minimizes fairness! </a:t>
            </a:r>
            <a:endParaRPr sz="1400"/>
          </a:p>
        </p:txBody>
      </p:sp>
      <p:pic>
        <p:nvPicPr>
          <p:cNvPr id="134" name="Google Shape;134;p15"/>
          <p:cNvPicPr preferRelativeResize="0"/>
          <p:nvPr/>
        </p:nvPicPr>
        <p:blipFill rotWithShape="1">
          <a:blip r:embed="rId3">
            <a:alphaModFix/>
          </a:blip>
          <a:srcRect b="0" l="0" r="0" t="0"/>
          <a:stretch/>
        </p:blipFill>
        <p:spPr>
          <a:xfrm>
            <a:off x="6649250" y="1490800"/>
            <a:ext cx="2438400" cy="2438400"/>
          </a:xfrm>
          <a:prstGeom prst="rect">
            <a:avLst/>
          </a:prstGeom>
          <a:noFill/>
          <a:ln cap="flat" cmpd="sng" w="28575">
            <a:solidFill>
              <a:srgbClr val="C27BA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311700" y="1341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Spaces</a:t>
            </a:r>
            <a:endParaRPr b="1">
              <a:solidFill>
                <a:srgbClr val="A64D79"/>
              </a:solidFill>
            </a:endParaRPr>
          </a:p>
        </p:txBody>
      </p:sp>
      <p:sp>
        <p:nvSpPr>
          <p:cNvPr id="140" name="Google Shape;140;p16"/>
          <p:cNvSpPr txBox="1"/>
          <p:nvPr>
            <p:ph idx="1" type="body"/>
          </p:nvPr>
        </p:nvSpPr>
        <p:spPr>
          <a:xfrm>
            <a:off x="311700" y="84160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ML described through a constructed, observed, and decision space.</a:t>
            </a:r>
            <a:endParaRPr/>
          </a:p>
          <a:p>
            <a:pPr indent="-342900" lvl="0" marL="457200" rtl="0" algn="l">
              <a:lnSpc>
                <a:spcPct val="115000"/>
              </a:lnSpc>
              <a:spcBef>
                <a:spcPts val="0"/>
              </a:spcBef>
              <a:spcAft>
                <a:spcPts val="0"/>
              </a:spcAft>
              <a:buSzPts val="1800"/>
              <a:buChar char="●"/>
            </a:pPr>
            <a:r>
              <a:rPr lang="en"/>
              <a:t>The </a:t>
            </a:r>
            <a:r>
              <a:rPr lang="en">
                <a:solidFill>
                  <a:srgbClr val="93C47D"/>
                </a:solidFill>
              </a:rPr>
              <a:t>constructed space </a:t>
            </a:r>
            <a:r>
              <a:rPr lang="en"/>
              <a:t>is unobserved and contains true values we cannot know but are trying to estimate.</a:t>
            </a:r>
            <a:endParaRPr/>
          </a:p>
          <a:p>
            <a:pPr indent="-342900" lvl="0" marL="457200" rtl="0" algn="l">
              <a:lnSpc>
                <a:spcPct val="115000"/>
              </a:lnSpc>
              <a:spcBef>
                <a:spcPts val="0"/>
              </a:spcBef>
              <a:spcAft>
                <a:spcPts val="0"/>
              </a:spcAft>
              <a:buSzPts val="1800"/>
              <a:buChar char="●"/>
            </a:pPr>
            <a:r>
              <a:rPr lang="en"/>
              <a:t>The </a:t>
            </a:r>
            <a:r>
              <a:rPr lang="en">
                <a:solidFill>
                  <a:srgbClr val="6D9EEB"/>
                </a:solidFill>
              </a:rPr>
              <a:t>observed space</a:t>
            </a:r>
            <a:r>
              <a:rPr lang="en"/>
              <a:t> is where we make our approximations and measurements.</a:t>
            </a:r>
            <a:endParaRPr/>
          </a:p>
          <a:p>
            <a:pPr indent="-342900" lvl="0" marL="457200" rtl="0" algn="l">
              <a:lnSpc>
                <a:spcPct val="115000"/>
              </a:lnSpc>
              <a:spcBef>
                <a:spcPts val="0"/>
              </a:spcBef>
              <a:spcAft>
                <a:spcPts val="0"/>
              </a:spcAft>
              <a:buSzPts val="1800"/>
              <a:buChar char="●"/>
            </a:pPr>
            <a:r>
              <a:rPr lang="en"/>
              <a:t>The </a:t>
            </a:r>
            <a:r>
              <a:rPr lang="en">
                <a:solidFill>
                  <a:srgbClr val="8E7CC3"/>
                </a:solidFill>
              </a:rPr>
              <a:t>decision space</a:t>
            </a:r>
            <a:r>
              <a:rPr lang="en"/>
              <a:t> is where our model uses the observations to make decisions.</a:t>
            </a:r>
            <a:endParaRPr/>
          </a:p>
        </p:txBody>
      </p:sp>
      <p:pic>
        <p:nvPicPr>
          <p:cNvPr id="141" name="Google Shape;141;p16"/>
          <p:cNvPicPr preferRelativeResize="0"/>
          <p:nvPr/>
        </p:nvPicPr>
        <p:blipFill rotWithShape="1">
          <a:blip r:embed="rId3">
            <a:alphaModFix/>
          </a:blip>
          <a:srcRect b="0" l="0" r="0" t="0"/>
          <a:stretch/>
        </p:blipFill>
        <p:spPr>
          <a:xfrm>
            <a:off x="1999451" y="2762650"/>
            <a:ext cx="5249524" cy="238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Worldviews</a:t>
            </a:r>
            <a:endParaRPr b="1">
              <a:solidFill>
                <a:srgbClr val="A64D79"/>
              </a:solidFill>
            </a:endParaRPr>
          </a:p>
        </p:txBody>
      </p:sp>
      <p:sp>
        <p:nvSpPr>
          <p:cNvPr id="147" name="Google Shape;14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Different worldviews confer different fairness strategies</a:t>
            </a:r>
            <a:endParaRPr/>
          </a:p>
          <a:p>
            <a:pPr indent="-342900" lvl="0" marL="457200" rtl="0" algn="l">
              <a:lnSpc>
                <a:spcPct val="115000"/>
              </a:lnSpc>
              <a:spcBef>
                <a:spcPts val="0"/>
              </a:spcBef>
              <a:spcAft>
                <a:spcPts val="0"/>
              </a:spcAft>
              <a:buSzPts val="1800"/>
              <a:buChar char="●"/>
            </a:pPr>
            <a:r>
              <a:rPr lang="en">
                <a:solidFill>
                  <a:srgbClr val="A64D79"/>
                </a:solidFill>
              </a:rPr>
              <a:t>Individual fairness</a:t>
            </a:r>
            <a:r>
              <a:rPr lang="en"/>
              <a:t> is the idea that those who are close in construct space must be similar in the decision space.</a:t>
            </a:r>
            <a:endParaRPr/>
          </a:p>
          <a:p>
            <a:pPr indent="-342900" lvl="0" marL="457200" rtl="0" algn="l">
              <a:lnSpc>
                <a:spcPct val="115000"/>
              </a:lnSpc>
              <a:spcBef>
                <a:spcPts val="0"/>
              </a:spcBef>
              <a:spcAft>
                <a:spcPts val="0"/>
              </a:spcAft>
              <a:buSzPts val="1800"/>
              <a:buChar char="●"/>
            </a:pPr>
            <a:r>
              <a:rPr lang="en">
                <a:solidFill>
                  <a:srgbClr val="A64D79"/>
                </a:solidFill>
              </a:rPr>
              <a:t>“What you see is what you get” </a:t>
            </a:r>
            <a:r>
              <a:rPr lang="en"/>
              <a:t>is the idea that the observed space represents the construct space faithfully. Individual fairness is guaranteed here.</a:t>
            </a:r>
            <a:endParaRPr/>
          </a:p>
          <a:p>
            <a:pPr indent="-342900" lvl="0" marL="457200" rtl="0" algn="l">
              <a:lnSpc>
                <a:spcPct val="115000"/>
              </a:lnSpc>
              <a:spcBef>
                <a:spcPts val="0"/>
              </a:spcBef>
              <a:spcAft>
                <a:spcPts val="0"/>
              </a:spcAft>
              <a:buSzPts val="1800"/>
              <a:buChar char="●"/>
            </a:pPr>
            <a:r>
              <a:rPr lang="en">
                <a:solidFill>
                  <a:srgbClr val="A64D79"/>
                </a:solidFill>
              </a:rPr>
              <a:t>Structural bias and “we are all equal” </a:t>
            </a:r>
            <a:r>
              <a:rPr lang="en"/>
              <a:t>means that the observed space is different than the construct space (due to structural bias). We also assume that membership in a group is not the sole cause of our observed difference. </a:t>
            </a:r>
            <a:endParaRPr/>
          </a:p>
        </p:txBody>
      </p:sp>
      <p:pic>
        <p:nvPicPr>
          <p:cNvPr id="148" name="Google Shape;148;p17"/>
          <p:cNvPicPr preferRelativeResize="0"/>
          <p:nvPr/>
        </p:nvPicPr>
        <p:blipFill rotWithShape="1">
          <a:blip r:embed="rId3">
            <a:alphaModFix/>
          </a:blip>
          <a:srcRect b="0" l="0" r="0" t="0"/>
          <a:stretch/>
        </p:blipFill>
        <p:spPr>
          <a:xfrm>
            <a:off x="7079750" y="35075"/>
            <a:ext cx="1477350" cy="1477350"/>
          </a:xfrm>
          <a:prstGeom prst="rect">
            <a:avLst/>
          </a:prstGeom>
          <a:noFill/>
          <a:ln cap="flat" cmpd="sng" w="28575">
            <a:solidFill>
              <a:srgbClr val="C27BA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Discussion questions #4 and #5</a:t>
            </a:r>
            <a:endParaRPr b="1">
              <a:solidFill>
                <a:srgbClr val="A64D79"/>
              </a:solidFill>
            </a:endParaRPr>
          </a:p>
        </p:txBody>
      </p:sp>
      <p:sp>
        <p:nvSpPr>
          <p:cNvPr id="154" name="Google Shape;154;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In which situations would the “what you see is what you get” worldview be particularly appropriate or inappropriate? What about structural bias + WAE? Do you believe we can switch between worldviews depending on the application or must we stick to one?</a:t>
            </a:r>
            <a:endParaRPr sz="1600"/>
          </a:p>
          <a:p>
            <a:pPr indent="0" lvl="0" marL="0" rtl="0" algn="l">
              <a:lnSpc>
                <a:spcPct val="115000"/>
              </a:lnSpc>
              <a:spcBef>
                <a:spcPts val="1200"/>
              </a:spcBef>
              <a:spcAft>
                <a:spcPts val="0"/>
              </a:spcAft>
              <a:buSzPts val="1800"/>
              <a:buNone/>
            </a:pPr>
            <a:r>
              <a:t/>
            </a:r>
            <a:endParaRPr sz="1600"/>
          </a:p>
          <a:p>
            <a:pPr indent="-330200" lvl="0" marL="457200" rtl="0" algn="l">
              <a:lnSpc>
                <a:spcPct val="115000"/>
              </a:lnSpc>
              <a:spcBef>
                <a:spcPts val="1200"/>
              </a:spcBef>
              <a:spcAft>
                <a:spcPts val="0"/>
              </a:spcAft>
              <a:buSzPts val="1600"/>
              <a:buChar char="●"/>
            </a:pPr>
            <a:r>
              <a:rPr lang="en" sz="1600"/>
              <a:t>How does your own personal philosophy affect your view on bias and fairness in ML?</a:t>
            </a:r>
            <a:endParaRPr sz="1600"/>
          </a:p>
          <a:p>
            <a:pPr indent="0" lvl="0" marL="0" rtl="0" algn="l">
              <a:lnSpc>
                <a:spcPct val="115000"/>
              </a:lnSpc>
              <a:spcBef>
                <a:spcPts val="1200"/>
              </a:spcBef>
              <a:spcAft>
                <a:spcPts val="0"/>
              </a:spcAft>
              <a:buSzPts val="1800"/>
              <a:buNone/>
            </a:pPr>
            <a:r>
              <a:t/>
            </a:r>
            <a:endParaRPr sz="1600"/>
          </a:p>
          <a:p>
            <a:pPr indent="0" lvl="0" marL="0" rtl="0" algn="l">
              <a:lnSpc>
                <a:spcPct val="115000"/>
              </a:lnSpc>
              <a:spcBef>
                <a:spcPts val="1200"/>
              </a:spcBef>
              <a:spcAft>
                <a:spcPts val="1200"/>
              </a:spcAft>
              <a:buSzPts val="1800"/>
              <a:buNone/>
            </a:pPr>
            <a:r>
              <a:t/>
            </a:r>
            <a:endParaRPr sz="1600"/>
          </a:p>
        </p:txBody>
      </p:sp>
      <p:pic>
        <p:nvPicPr>
          <p:cNvPr id="155" name="Google Shape;155;p18"/>
          <p:cNvPicPr preferRelativeResize="0"/>
          <p:nvPr/>
        </p:nvPicPr>
        <p:blipFill rotWithShape="1">
          <a:blip r:embed="rId3">
            <a:alphaModFix/>
          </a:blip>
          <a:srcRect b="0" l="0" r="0" t="0"/>
          <a:stretch/>
        </p:blipFill>
        <p:spPr>
          <a:xfrm>
            <a:off x="3355425" y="3092575"/>
            <a:ext cx="2433150" cy="1824850"/>
          </a:xfrm>
          <a:prstGeom prst="rect">
            <a:avLst/>
          </a:prstGeom>
          <a:noFill/>
          <a:ln cap="flat" cmpd="sng" w="28575">
            <a:solidFill>
              <a:srgbClr val="C27BA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Why is this important?</a:t>
            </a:r>
            <a:endParaRPr b="1">
              <a:solidFill>
                <a:srgbClr val="A64D79"/>
              </a:solidFill>
            </a:endParaRPr>
          </a:p>
        </p:txBody>
      </p:sp>
      <p:sp>
        <p:nvSpPr>
          <p:cNvPr id="62" name="Google Shape;62;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ML models deployed into the world have large impacts on people’s lives</a:t>
            </a:r>
            <a:endParaRPr/>
          </a:p>
          <a:p>
            <a:pPr indent="-317500" lvl="1" marL="914400" rtl="0" algn="l">
              <a:lnSpc>
                <a:spcPct val="115000"/>
              </a:lnSpc>
              <a:spcBef>
                <a:spcPts val="0"/>
              </a:spcBef>
              <a:spcAft>
                <a:spcPts val="0"/>
              </a:spcAft>
              <a:buSzPts val="1400"/>
              <a:buChar char="○"/>
            </a:pPr>
            <a:r>
              <a:rPr lang="en"/>
              <a:t>Getting approved for a loan</a:t>
            </a:r>
            <a:endParaRPr/>
          </a:p>
          <a:p>
            <a:pPr indent="-317500" lvl="1" marL="914400" rtl="0" algn="l">
              <a:lnSpc>
                <a:spcPct val="115000"/>
              </a:lnSpc>
              <a:spcBef>
                <a:spcPts val="0"/>
              </a:spcBef>
              <a:spcAft>
                <a:spcPts val="0"/>
              </a:spcAft>
              <a:buSzPts val="1400"/>
              <a:buChar char="○"/>
            </a:pPr>
            <a:r>
              <a:rPr lang="en"/>
              <a:t>Self-driving cars</a:t>
            </a:r>
            <a:endParaRPr/>
          </a:p>
          <a:p>
            <a:pPr indent="-317500" lvl="1" marL="914400" rtl="0" algn="l">
              <a:lnSpc>
                <a:spcPct val="115000"/>
              </a:lnSpc>
              <a:spcBef>
                <a:spcPts val="0"/>
              </a:spcBef>
              <a:spcAft>
                <a:spcPts val="0"/>
              </a:spcAft>
              <a:buSzPts val="1400"/>
              <a:buChar char="○"/>
            </a:pPr>
            <a:r>
              <a:rPr lang="en"/>
              <a:t>Facial recognition for surveillance</a:t>
            </a:r>
            <a:endParaRPr/>
          </a:p>
          <a:p>
            <a:pPr indent="-317500" lvl="1" marL="914400" rtl="0" algn="l">
              <a:lnSpc>
                <a:spcPct val="115000"/>
              </a:lnSpc>
              <a:spcBef>
                <a:spcPts val="0"/>
              </a:spcBef>
              <a:spcAft>
                <a:spcPts val="0"/>
              </a:spcAft>
              <a:buSzPts val="1400"/>
              <a:buChar char="○"/>
            </a:pPr>
            <a:r>
              <a:rPr lang="en"/>
              <a:t>Job applicant selection</a:t>
            </a:r>
            <a:endParaRPr/>
          </a:p>
          <a:p>
            <a:pPr indent="-342900" lvl="0" marL="457200" rtl="0" algn="l">
              <a:lnSpc>
                <a:spcPct val="115000"/>
              </a:lnSpc>
              <a:spcBef>
                <a:spcPts val="0"/>
              </a:spcBef>
              <a:spcAft>
                <a:spcPts val="0"/>
              </a:spcAft>
              <a:buSzPts val="1800"/>
              <a:buChar char="●"/>
            </a:pPr>
            <a:r>
              <a:rPr lang="en"/>
              <a:t>Models can lead to negative outcomes for a person due to inherent factors outside their control (unfairness)</a:t>
            </a:r>
            <a:endParaRPr/>
          </a:p>
          <a:p>
            <a:pPr indent="-342900" lvl="0" marL="457200" rtl="0" algn="l">
              <a:lnSpc>
                <a:spcPct val="115000"/>
              </a:lnSpc>
              <a:spcBef>
                <a:spcPts val="0"/>
              </a:spcBef>
              <a:spcAft>
                <a:spcPts val="0"/>
              </a:spcAft>
              <a:buSzPts val="1800"/>
              <a:buChar char="●"/>
            </a:pPr>
            <a:r>
              <a:rPr lang="en"/>
              <a:t>You wouldn’t want this to happen to you! So we should work to make sure models are fair for everyone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Biases</a:t>
            </a:r>
            <a:endParaRPr b="1">
              <a:solidFill>
                <a:srgbClr val="A64D79"/>
              </a:solidFill>
            </a:endParaRPr>
          </a:p>
        </p:txBody>
      </p:sp>
      <p:sp>
        <p:nvSpPr>
          <p:cNvPr id="68" name="Google Shape;6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Huge contributor to unfairness in ML!</a:t>
            </a:r>
            <a:endParaRPr/>
          </a:p>
          <a:p>
            <a:pPr indent="-342900" lvl="0" marL="457200" rtl="0" algn="l">
              <a:lnSpc>
                <a:spcPct val="115000"/>
              </a:lnSpc>
              <a:spcBef>
                <a:spcPts val="0"/>
              </a:spcBef>
              <a:spcAft>
                <a:spcPts val="0"/>
              </a:spcAft>
              <a:buSzPts val="1800"/>
              <a:buChar char="●"/>
            </a:pPr>
            <a:r>
              <a:rPr lang="en"/>
              <a:t>Biases arise as an unintended property of our data, model, deployment method, etc. </a:t>
            </a:r>
            <a:endParaRPr/>
          </a:p>
          <a:p>
            <a:pPr indent="-342900" lvl="0" marL="457200" rtl="0" algn="l">
              <a:lnSpc>
                <a:spcPct val="115000"/>
              </a:lnSpc>
              <a:spcBef>
                <a:spcPts val="0"/>
              </a:spcBef>
              <a:spcAft>
                <a:spcPts val="0"/>
              </a:spcAft>
              <a:buSzPts val="1800"/>
              <a:buChar char="●"/>
            </a:pPr>
            <a:r>
              <a:rPr lang="en"/>
              <a:t>Six main forms of bias we’ll talk about in this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5"/>
          <p:cNvPicPr preferRelativeResize="0"/>
          <p:nvPr/>
        </p:nvPicPr>
        <p:blipFill rotWithShape="1">
          <a:blip r:embed="rId3">
            <a:alphaModFix/>
          </a:blip>
          <a:srcRect b="0" l="0" r="0" t="0"/>
          <a:stretch/>
        </p:blipFill>
        <p:spPr>
          <a:xfrm>
            <a:off x="942975" y="152400"/>
            <a:ext cx="7258050" cy="4838700"/>
          </a:xfrm>
          <a:prstGeom prst="rect">
            <a:avLst/>
          </a:prstGeom>
          <a:noFill/>
          <a:ln cap="flat" cmpd="sng" w="28575">
            <a:solidFill>
              <a:srgbClr val="C27BA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Biases (cont.)</a:t>
            </a:r>
            <a:endParaRPr b="1">
              <a:solidFill>
                <a:srgbClr val="A64D79"/>
              </a:solidFill>
            </a:endParaRPr>
          </a:p>
        </p:txBody>
      </p:sp>
      <p:sp>
        <p:nvSpPr>
          <p:cNvPr id="79" name="Google Shape;79;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A64D79"/>
              </a:buClr>
              <a:buSzPts val="1800"/>
              <a:buChar char="●"/>
            </a:pPr>
            <a:r>
              <a:rPr lang="en">
                <a:solidFill>
                  <a:srgbClr val="A64D79"/>
                </a:solidFill>
              </a:rPr>
              <a:t>Historical Bias</a:t>
            </a:r>
            <a:endParaRPr>
              <a:solidFill>
                <a:srgbClr val="A64D79"/>
              </a:solidFill>
            </a:endParaRPr>
          </a:p>
          <a:p>
            <a:pPr indent="-317500" lvl="1" marL="914400" rtl="0" algn="l">
              <a:lnSpc>
                <a:spcPct val="115000"/>
              </a:lnSpc>
              <a:spcBef>
                <a:spcPts val="0"/>
              </a:spcBef>
              <a:spcAft>
                <a:spcPts val="0"/>
              </a:spcAft>
              <a:buSzPts val="1400"/>
              <a:buChar char="○"/>
            </a:pPr>
            <a:r>
              <a:rPr lang="en"/>
              <a:t>Misalignment between the world and the values/objectives we want to propagate</a:t>
            </a:r>
            <a:endParaRPr/>
          </a:p>
          <a:p>
            <a:pPr indent="-317500" lvl="1" marL="914400" rtl="0" algn="l">
              <a:lnSpc>
                <a:spcPct val="115000"/>
              </a:lnSpc>
              <a:spcBef>
                <a:spcPts val="0"/>
              </a:spcBef>
              <a:spcAft>
                <a:spcPts val="0"/>
              </a:spcAft>
              <a:buSzPts val="1400"/>
              <a:buChar char="○"/>
            </a:pPr>
            <a:r>
              <a:rPr lang="en"/>
              <a:t>Underlying factors from reality that affect our data</a:t>
            </a:r>
            <a:endParaRPr/>
          </a:p>
          <a:p>
            <a:pPr indent="-317500" lvl="1" marL="914400" rtl="0" algn="l">
              <a:lnSpc>
                <a:spcPct val="115000"/>
              </a:lnSpc>
              <a:spcBef>
                <a:spcPts val="0"/>
              </a:spcBef>
              <a:spcAft>
                <a:spcPts val="0"/>
              </a:spcAft>
              <a:buSzPts val="1400"/>
              <a:buChar char="○"/>
            </a:pPr>
            <a:r>
              <a:rPr lang="en"/>
              <a:t>Even perfect data measurement and sampling would not prevent this bias</a:t>
            </a:r>
            <a:endParaRPr/>
          </a:p>
          <a:p>
            <a:pPr indent="-317500" lvl="1" marL="914400" rtl="0" algn="l">
              <a:lnSpc>
                <a:spcPct val="115000"/>
              </a:lnSpc>
              <a:spcBef>
                <a:spcPts val="0"/>
              </a:spcBef>
              <a:spcAft>
                <a:spcPts val="0"/>
              </a:spcAft>
              <a:buClr>
                <a:srgbClr val="A64D79"/>
              </a:buClr>
              <a:buSzPts val="1400"/>
              <a:buChar char="○"/>
            </a:pPr>
            <a:r>
              <a:rPr lang="en">
                <a:solidFill>
                  <a:srgbClr val="A64D79"/>
                </a:solidFill>
              </a:rPr>
              <a:t>Example: </a:t>
            </a:r>
            <a:r>
              <a:rPr lang="en"/>
              <a:t>Historically, most US politicians have been white males. Using political speech data for NLP may inherently reflect non-diverse viewpoints.</a:t>
            </a:r>
            <a:endParaRPr>
              <a:solidFill>
                <a:srgbClr val="000000"/>
              </a:solidFill>
            </a:endParaRPr>
          </a:p>
          <a:p>
            <a:pPr indent="-342900" lvl="0" marL="457200" rtl="0" algn="l">
              <a:lnSpc>
                <a:spcPct val="115000"/>
              </a:lnSpc>
              <a:spcBef>
                <a:spcPts val="0"/>
              </a:spcBef>
              <a:spcAft>
                <a:spcPts val="0"/>
              </a:spcAft>
              <a:buClr>
                <a:srgbClr val="A64D79"/>
              </a:buClr>
              <a:buSzPts val="1800"/>
              <a:buChar char="●"/>
            </a:pPr>
            <a:r>
              <a:rPr lang="en">
                <a:solidFill>
                  <a:srgbClr val="A64D79"/>
                </a:solidFill>
              </a:rPr>
              <a:t>Measurement Bias</a:t>
            </a:r>
            <a:endParaRPr>
              <a:solidFill>
                <a:srgbClr val="A64D79"/>
              </a:solidFill>
            </a:endParaRPr>
          </a:p>
          <a:p>
            <a:pPr indent="-317500" lvl="1" marL="914400" rtl="0" algn="l">
              <a:lnSpc>
                <a:spcPct val="115000"/>
              </a:lnSpc>
              <a:spcBef>
                <a:spcPts val="0"/>
              </a:spcBef>
              <a:spcAft>
                <a:spcPts val="0"/>
              </a:spcAft>
              <a:buSzPts val="1400"/>
              <a:buChar char="○"/>
            </a:pPr>
            <a:r>
              <a:rPr lang="en"/>
              <a:t>Our measurements are often proxies for the true value we care about</a:t>
            </a:r>
            <a:endParaRPr/>
          </a:p>
          <a:p>
            <a:pPr indent="-317500" lvl="1" marL="914400" rtl="0" algn="l">
              <a:lnSpc>
                <a:spcPct val="115000"/>
              </a:lnSpc>
              <a:spcBef>
                <a:spcPts val="0"/>
              </a:spcBef>
              <a:spcAft>
                <a:spcPts val="0"/>
              </a:spcAft>
              <a:buSzPts val="1400"/>
              <a:buChar char="○"/>
            </a:pPr>
            <a:r>
              <a:rPr lang="en"/>
              <a:t>This proxy may not be equal across groups </a:t>
            </a:r>
            <a:endParaRPr/>
          </a:p>
          <a:p>
            <a:pPr indent="-317500" lvl="1" marL="914400" rtl="0" algn="l">
              <a:lnSpc>
                <a:spcPct val="115000"/>
              </a:lnSpc>
              <a:spcBef>
                <a:spcPts val="0"/>
              </a:spcBef>
              <a:spcAft>
                <a:spcPts val="0"/>
              </a:spcAft>
              <a:buSzPts val="1400"/>
              <a:buChar char="○"/>
            </a:pPr>
            <a:r>
              <a:rPr lang="en">
                <a:solidFill>
                  <a:srgbClr val="A64D79"/>
                </a:solidFill>
              </a:rPr>
              <a:t>Example:</a:t>
            </a:r>
            <a:r>
              <a:rPr lang="en"/>
              <a:t> Using GPA to measure how hard a student worked (doesn’t factor in extra curriculars, life circumstances,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Biases (cont.)</a:t>
            </a:r>
            <a:endParaRPr b="1">
              <a:solidFill>
                <a:srgbClr val="A64D79"/>
              </a:solidFill>
            </a:endParaRPr>
          </a:p>
        </p:txBody>
      </p:sp>
      <p:sp>
        <p:nvSpPr>
          <p:cNvPr id="85" name="Google Shape;85;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A64D79"/>
              </a:buClr>
              <a:buSzPts val="1800"/>
              <a:buChar char="●"/>
            </a:pPr>
            <a:r>
              <a:rPr lang="en">
                <a:solidFill>
                  <a:srgbClr val="A64D79"/>
                </a:solidFill>
              </a:rPr>
              <a:t>Representation Bias</a:t>
            </a:r>
            <a:endParaRPr>
              <a:solidFill>
                <a:srgbClr val="A64D79"/>
              </a:solidFill>
            </a:endParaRPr>
          </a:p>
          <a:p>
            <a:pPr indent="-317500" lvl="1" marL="914400" rtl="0" algn="l">
              <a:lnSpc>
                <a:spcPct val="115000"/>
              </a:lnSpc>
              <a:spcBef>
                <a:spcPts val="0"/>
              </a:spcBef>
              <a:spcAft>
                <a:spcPts val="0"/>
              </a:spcAft>
              <a:buSzPts val="1400"/>
              <a:buChar char="○"/>
            </a:pPr>
            <a:r>
              <a:rPr lang="en"/>
              <a:t>The distribution of samples in our data does not reflect the true distribution</a:t>
            </a:r>
            <a:endParaRPr/>
          </a:p>
          <a:p>
            <a:pPr indent="-317500" lvl="1" marL="914400" rtl="0" algn="l">
              <a:lnSpc>
                <a:spcPct val="115000"/>
              </a:lnSpc>
              <a:spcBef>
                <a:spcPts val="0"/>
              </a:spcBef>
              <a:spcAft>
                <a:spcPts val="0"/>
              </a:spcAft>
              <a:buSzPts val="1400"/>
              <a:buChar char="○"/>
            </a:pPr>
            <a:r>
              <a:rPr lang="en"/>
              <a:t>Underrepresentation of certain groups</a:t>
            </a:r>
            <a:endParaRPr/>
          </a:p>
          <a:p>
            <a:pPr indent="-317500" lvl="1" marL="914400" rtl="0" algn="l">
              <a:lnSpc>
                <a:spcPct val="115000"/>
              </a:lnSpc>
              <a:spcBef>
                <a:spcPts val="0"/>
              </a:spcBef>
              <a:spcAft>
                <a:spcPts val="0"/>
              </a:spcAft>
              <a:buClr>
                <a:srgbClr val="A64D79"/>
              </a:buClr>
              <a:buSzPts val="1400"/>
              <a:buChar char="○"/>
            </a:pPr>
            <a:r>
              <a:rPr lang="en">
                <a:solidFill>
                  <a:srgbClr val="A64D79"/>
                </a:solidFill>
              </a:rPr>
              <a:t>Example: </a:t>
            </a:r>
            <a:r>
              <a:rPr lang="en"/>
              <a:t>Predicting what someone’s face looks like using an image of the back of their head (call it... FaceBack) will not work well for everyone if you just train on images of NYC detectives.</a:t>
            </a:r>
            <a:endParaRPr>
              <a:solidFill>
                <a:srgbClr val="000000"/>
              </a:solidFill>
            </a:endParaRPr>
          </a:p>
          <a:p>
            <a:pPr indent="-342900" lvl="0" marL="457200" rtl="0" algn="l">
              <a:lnSpc>
                <a:spcPct val="115000"/>
              </a:lnSpc>
              <a:spcBef>
                <a:spcPts val="0"/>
              </a:spcBef>
              <a:spcAft>
                <a:spcPts val="0"/>
              </a:spcAft>
              <a:buClr>
                <a:srgbClr val="A64D79"/>
              </a:buClr>
              <a:buSzPts val="1800"/>
              <a:buChar char="●"/>
            </a:pPr>
            <a:r>
              <a:rPr lang="en">
                <a:solidFill>
                  <a:srgbClr val="A64D79"/>
                </a:solidFill>
              </a:rPr>
              <a:t>Aggregation Bias</a:t>
            </a:r>
            <a:endParaRPr>
              <a:solidFill>
                <a:srgbClr val="A64D79"/>
              </a:solidFill>
            </a:endParaRPr>
          </a:p>
          <a:p>
            <a:pPr indent="-317500" lvl="1" marL="914400" rtl="0" algn="l">
              <a:lnSpc>
                <a:spcPct val="115000"/>
              </a:lnSpc>
              <a:spcBef>
                <a:spcPts val="0"/>
              </a:spcBef>
              <a:spcAft>
                <a:spcPts val="0"/>
              </a:spcAft>
              <a:buSzPts val="1400"/>
              <a:buChar char="○"/>
            </a:pPr>
            <a:r>
              <a:rPr lang="en"/>
              <a:t>Using a single model to describe a collection of groups that may vary</a:t>
            </a:r>
            <a:endParaRPr/>
          </a:p>
          <a:p>
            <a:pPr indent="-317500" lvl="1" marL="914400" rtl="0" algn="l">
              <a:lnSpc>
                <a:spcPct val="115000"/>
              </a:lnSpc>
              <a:spcBef>
                <a:spcPts val="0"/>
              </a:spcBef>
              <a:spcAft>
                <a:spcPts val="0"/>
              </a:spcAft>
              <a:buSzPts val="1400"/>
              <a:buChar char="○"/>
            </a:pPr>
            <a:r>
              <a:rPr lang="en"/>
              <a:t>Not “one size fits all” in reality</a:t>
            </a:r>
            <a:endParaRPr/>
          </a:p>
          <a:p>
            <a:pPr indent="-317500" lvl="1" marL="914400" rtl="0" algn="l">
              <a:lnSpc>
                <a:spcPct val="115000"/>
              </a:lnSpc>
              <a:spcBef>
                <a:spcPts val="0"/>
              </a:spcBef>
              <a:spcAft>
                <a:spcPts val="0"/>
              </a:spcAft>
              <a:buSzPts val="1400"/>
              <a:buChar char="○"/>
            </a:pPr>
            <a:r>
              <a:rPr lang="en">
                <a:solidFill>
                  <a:srgbClr val="A64D79"/>
                </a:solidFill>
              </a:rPr>
              <a:t>Example:</a:t>
            </a:r>
            <a:r>
              <a:rPr lang="en"/>
              <a:t> A single model that aims to predict a person’s pants size based on their height, without accounting for sex.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Biases (cont.)</a:t>
            </a:r>
            <a:endParaRPr b="1">
              <a:solidFill>
                <a:srgbClr val="A64D79"/>
              </a:solidFill>
            </a:endParaRPr>
          </a:p>
        </p:txBody>
      </p:sp>
      <p:sp>
        <p:nvSpPr>
          <p:cNvPr id="91" name="Google Shape;91;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A64D79"/>
              </a:buClr>
              <a:buSzPts val="1800"/>
              <a:buChar char="●"/>
            </a:pPr>
            <a:r>
              <a:rPr lang="en">
                <a:solidFill>
                  <a:srgbClr val="A64D79"/>
                </a:solidFill>
              </a:rPr>
              <a:t>Evaluation Bias</a:t>
            </a:r>
            <a:endParaRPr>
              <a:solidFill>
                <a:srgbClr val="A64D79"/>
              </a:solidFill>
            </a:endParaRPr>
          </a:p>
          <a:p>
            <a:pPr indent="-317500" lvl="1" marL="914400" rtl="0" algn="l">
              <a:lnSpc>
                <a:spcPct val="115000"/>
              </a:lnSpc>
              <a:spcBef>
                <a:spcPts val="0"/>
              </a:spcBef>
              <a:spcAft>
                <a:spcPts val="0"/>
              </a:spcAft>
              <a:buSzPts val="1400"/>
              <a:buChar char="○"/>
            </a:pPr>
            <a:r>
              <a:rPr lang="en"/>
              <a:t>Validation or benchmark data doesn’t reflect the target population</a:t>
            </a:r>
            <a:endParaRPr/>
          </a:p>
          <a:p>
            <a:pPr indent="-317500" lvl="1" marL="914400" rtl="0" algn="l">
              <a:lnSpc>
                <a:spcPct val="115000"/>
              </a:lnSpc>
              <a:spcBef>
                <a:spcPts val="0"/>
              </a:spcBef>
              <a:spcAft>
                <a:spcPts val="0"/>
              </a:spcAft>
              <a:buSzPts val="1400"/>
              <a:buChar char="○"/>
            </a:pPr>
            <a:r>
              <a:rPr lang="en"/>
              <a:t>Like representation bias but not for training data</a:t>
            </a:r>
            <a:endParaRPr/>
          </a:p>
          <a:p>
            <a:pPr indent="-317500" lvl="1" marL="914400" rtl="0" algn="l">
              <a:lnSpc>
                <a:spcPct val="115000"/>
              </a:lnSpc>
              <a:spcBef>
                <a:spcPts val="0"/>
              </a:spcBef>
              <a:spcAft>
                <a:spcPts val="0"/>
              </a:spcAft>
              <a:buClr>
                <a:srgbClr val="A64D79"/>
              </a:buClr>
              <a:buSzPts val="1400"/>
              <a:buChar char="○"/>
            </a:pPr>
            <a:r>
              <a:rPr lang="en">
                <a:solidFill>
                  <a:srgbClr val="A64D79"/>
                </a:solidFill>
              </a:rPr>
              <a:t>Example: </a:t>
            </a:r>
            <a:r>
              <a:rPr lang="en"/>
              <a:t>Using a benchmark dataset consisting of images of Welsh Corgis to evaluate your dog breed predicting model.</a:t>
            </a:r>
            <a:endParaRPr>
              <a:solidFill>
                <a:srgbClr val="000000"/>
              </a:solidFill>
            </a:endParaRPr>
          </a:p>
          <a:p>
            <a:pPr indent="-342900" lvl="0" marL="457200" rtl="0" algn="l">
              <a:lnSpc>
                <a:spcPct val="115000"/>
              </a:lnSpc>
              <a:spcBef>
                <a:spcPts val="0"/>
              </a:spcBef>
              <a:spcAft>
                <a:spcPts val="0"/>
              </a:spcAft>
              <a:buClr>
                <a:srgbClr val="A64D79"/>
              </a:buClr>
              <a:buSzPts val="1800"/>
              <a:buChar char="●"/>
            </a:pPr>
            <a:r>
              <a:rPr lang="en">
                <a:solidFill>
                  <a:srgbClr val="A64D79"/>
                </a:solidFill>
              </a:rPr>
              <a:t>Deployment</a:t>
            </a:r>
            <a:endParaRPr>
              <a:solidFill>
                <a:srgbClr val="A64D79"/>
              </a:solidFill>
            </a:endParaRPr>
          </a:p>
          <a:p>
            <a:pPr indent="-317500" lvl="1" marL="914400" rtl="0" algn="l">
              <a:lnSpc>
                <a:spcPct val="115000"/>
              </a:lnSpc>
              <a:spcBef>
                <a:spcPts val="0"/>
              </a:spcBef>
              <a:spcAft>
                <a:spcPts val="0"/>
              </a:spcAft>
              <a:buSzPts val="1400"/>
              <a:buChar char="○"/>
            </a:pPr>
            <a:r>
              <a:rPr lang="en"/>
              <a:t>A model is used post-deployment in an unintended way</a:t>
            </a:r>
            <a:endParaRPr/>
          </a:p>
          <a:p>
            <a:pPr indent="-317500" lvl="1" marL="914400" rtl="0" algn="l">
              <a:lnSpc>
                <a:spcPct val="115000"/>
              </a:lnSpc>
              <a:spcBef>
                <a:spcPts val="0"/>
              </a:spcBef>
              <a:spcAft>
                <a:spcPts val="0"/>
              </a:spcAft>
              <a:buSzPts val="1400"/>
              <a:buChar char="○"/>
            </a:pPr>
            <a:r>
              <a:rPr lang="en"/>
              <a:t>The problem it was meant to solve doesn’t match the problem it is being used to solve</a:t>
            </a:r>
            <a:endParaRPr/>
          </a:p>
          <a:p>
            <a:pPr indent="-317500" lvl="1" marL="914400" rtl="0" algn="l">
              <a:lnSpc>
                <a:spcPct val="115000"/>
              </a:lnSpc>
              <a:spcBef>
                <a:spcPts val="0"/>
              </a:spcBef>
              <a:spcAft>
                <a:spcPts val="0"/>
              </a:spcAft>
              <a:buSzPts val="1400"/>
              <a:buChar char="○"/>
            </a:pPr>
            <a:r>
              <a:rPr lang="en">
                <a:solidFill>
                  <a:srgbClr val="A64D79"/>
                </a:solidFill>
              </a:rPr>
              <a:t>Example:</a:t>
            </a:r>
            <a:r>
              <a:rPr lang="en"/>
              <a:t> A model meant to predict cancer risk from DNA sequence is used to deny certain people insurance coverage.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Discussion question #1</a:t>
            </a:r>
            <a:endParaRPr b="1">
              <a:solidFill>
                <a:srgbClr val="A64D79"/>
              </a:solidFill>
            </a:endParaRPr>
          </a:p>
        </p:txBody>
      </p:sp>
      <p:sp>
        <p:nvSpPr>
          <p:cNvPr id="97" name="Google Shape;9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You are training a model to predict a student’s GPA based on how hard they work. You use exercise regiment (how often do they work out, how much can they bench, etc.) to represent hardworkingness. Also, you don’t want to conduct an extensive survey so you decide to only poll your fellow classmates in CSE 416! Which of these biases might this situation lead to?</a:t>
            </a:r>
            <a:endParaRPr sz="1600"/>
          </a:p>
          <a:p>
            <a:pPr indent="-317500" lvl="1" marL="914400" rtl="0" algn="l">
              <a:lnSpc>
                <a:spcPct val="150000"/>
              </a:lnSpc>
              <a:spcBef>
                <a:spcPts val="0"/>
              </a:spcBef>
              <a:spcAft>
                <a:spcPts val="0"/>
              </a:spcAft>
              <a:buSzPts val="1400"/>
              <a:buChar char="○"/>
            </a:pPr>
            <a:r>
              <a:rPr lang="en"/>
              <a:t>Historical</a:t>
            </a:r>
            <a:endParaRPr/>
          </a:p>
          <a:p>
            <a:pPr indent="-317500" lvl="1" marL="914400" rtl="0" algn="l">
              <a:lnSpc>
                <a:spcPct val="150000"/>
              </a:lnSpc>
              <a:spcBef>
                <a:spcPts val="0"/>
              </a:spcBef>
              <a:spcAft>
                <a:spcPts val="0"/>
              </a:spcAft>
              <a:buSzPts val="1400"/>
              <a:buChar char="○"/>
            </a:pPr>
            <a:r>
              <a:rPr lang="en"/>
              <a:t>Representation</a:t>
            </a:r>
            <a:endParaRPr/>
          </a:p>
          <a:p>
            <a:pPr indent="-317500" lvl="1" marL="914400" rtl="0" algn="l">
              <a:lnSpc>
                <a:spcPct val="150000"/>
              </a:lnSpc>
              <a:spcBef>
                <a:spcPts val="0"/>
              </a:spcBef>
              <a:spcAft>
                <a:spcPts val="0"/>
              </a:spcAft>
              <a:buSzPts val="1400"/>
              <a:buChar char="○"/>
            </a:pPr>
            <a:r>
              <a:rPr lang="en"/>
              <a:t>Measurement</a:t>
            </a:r>
            <a:endParaRPr/>
          </a:p>
          <a:p>
            <a:pPr indent="-317500" lvl="1" marL="914400" rtl="0" algn="l">
              <a:lnSpc>
                <a:spcPct val="150000"/>
              </a:lnSpc>
              <a:spcBef>
                <a:spcPts val="0"/>
              </a:spcBef>
              <a:spcAft>
                <a:spcPts val="0"/>
              </a:spcAft>
              <a:buSzPts val="1400"/>
              <a:buChar char="○"/>
            </a:pPr>
            <a:r>
              <a:rPr lang="en"/>
              <a:t>Aggregation</a:t>
            </a:r>
            <a:endParaRPr/>
          </a:p>
          <a:p>
            <a:pPr indent="-317500" lvl="1" marL="914400" rtl="0" algn="l">
              <a:lnSpc>
                <a:spcPct val="150000"/>
              </a:lnSpc>
              <a:spcBef>
                <a:spcPts val="0"/>
              </a:spcBef>
              <a:spcAft>
                <a:spcPts val="0"/>
              </a:spcAft>
              <a:buSzPts val="1400"/>
              <a:buChar char="○"/>
            </a:pPr>
            <a:r>
              <a:rPr lang="en"/>
              <a:t>Evaluation</a:t>
            </a:r>
            <a:endParaRPr/>
          </a:p>
          <a:p>
            <a:pPr indent="-317500" lvl="1" marL="914400" rtl="0" algn="l">
              <a:lnSpc>
                <a:spcPct val="150000"/>
              </a:lnSpc>
              <a:spcBef>
                <a:spcPts val="0"/>
              </a:spcBef>
              <a:spcAft>
                <a:spcPts val="0"/>
              </a:spcAft>
              <a:buSzPts val="1400"/>
              <a:buChar char="○"/>
            </a:pPr>
            <a:r>
              <a:rPr lang="en"/>
              <a:t>Deployment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Discussion question #2</a:t>
            </a:r>
            <a:endParaRPr b="1">
              <a:solidFill>
                <a:srgbClr val="A64D79"/>
              </a:solidFill>
            </a:endParaRPr>
          </a:p>
        </p:txBody>
      </p:sp>
      <p:sp>
        <p:nvSpPr>
          <p:cNvPr id="103" name="Google Shape;103;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You develop an app to help those most at-risk of falling victim to nicotine addiction. Because you believe in free and open source software, you upload all your code to GitHub. Unfortunately, this allows a large cigarette company to use your model to target ads to groups of people who are most susceptible to nicotine addiction and thus more likely to buy cigarettes. Which of these biases might this situation lead to?</a:t>
            </a:r>
            <a:endParaRPr sz="1600"/>
          </a:p>
          <a:p>
            <a:pPr indent="-317500" lvl="1" marL="914400" rtl="0" algn="l">
              <a:lnSpc>
                <a:spcPct val="150000"/>
              </a:lnSpc>
              <a:spcBef>
                <a:spcPts val="0"/>
              </a:spcBef>
              <a:spcAft>
                <a:spcPts val="0"/>
              </a:spcAft>
              <a:buSzPts val="1400"/>
              <a:buChar char="○"/>
            </a:pPr>
            <a:r>
              <a:rPr lang="en"/>
              <a:t>Historical</a:t>
            </a:r>
            <a:endParaRPr/>
          </a:p>
          <a:p>
            <a:pPr indent="-317500" lvl="1" marL="914400" rtl="0" algn="l">
              <a:lnSpc>
                <a:spcPct val="150000"/>
              </a:lnSpc>
              <a:spcBef>
                <a:spcPts val="0"/>
              </a:spcBef>
              <a:spcAft>
                <a:spcPts val="0"/>
              </a:spcAft>
              <a:buSzPts val="1400"/>
              <a:buChar char="○"/>
            </a:pPr>
            <a:r>
              <a:rPr lang="en"/>
              <a:t>Representation</a:t>
            </a:r>
            <a:endParaRPr/>
          </a:p>
          <a:p>
            <a:pPr indent="-317500" lvl="1" marL="914400" rtl="0" algn="l">
              <a:lnSpc>
                <a:spcPct val="150000"/>
              </a:lnSpc>
              <a:spcBef>
                <a:spcPts val="0"/>
              </a:spcBef>
              <a:spcAft>
                <a:spcPts val="0"/>
              </a:spcAft>
              <a:buSzPts val="1400"/>
              <a:buChar char="○"/>
            </a:pPr>
            <a:r>
              <a:rPr lang="en"/>
              <a:t>Measurement</a:t>
            </a:r>
            <a:endParaRPr/>
          </a:p>
          <a:p>
            <a:pPr indent="-317500" lvl="1" marL="914400" rtl="0" algn="l">
              <a:lnSpc>
                <a:spcPct val="150000"/>
              </a:lnSpc>
              <a:spcBef>
                <a:spcPts val="0"/>
              </a:spcBef>
              <a:spcAft>
                <a:spcPts val="0"/>
              </a:spcAft>
              <a:buSzPts val="1400"/>
              <a:buChar char="○"/>
            </a:pPr>
            <a:r>
              <a:rPr lang="en"/>
              <a:t>Aggregation</a:t>
            </a:r>
            <a:endParaRPr/>
          </a:p>
          <a:p>
            <a:pPr indent="-317500" lvl="1" marL="914400" rtl="0" algn="l">
              <a:lnSpc>
                <a:spcPct val="150000"/>
              </a:lnSpc>
              <a:spcBef>
                <a:spcPts val="0"/>
              </a:spcBef>
              <a:spcAft>
                <a:spcPts val="0"/>
              </a:spcAft>
              <a:buSzPts val="1400"/>
              <a:buChar char="○"/>
            </a:pPr>
            <a:r>
              <a:rPr lang="en"/>
              <a:t>Evaluation</a:t>
            </a:r>
            <a:endParaRPr/>
          </a:p>
          <a:p>
            <a:pPr indent="-317500" lvl="1" marL="914400" rtl="0" algn="l">
              <a:lnSpc>
                <a:spcPct val="150000"/>
              </a:lnSpc>
              <a:spcBef>
                <a:spcPts val="0"/>
              </a:spcBef>
              <a:spcAft>
                <a:spcPts val="0"/>
              </a:spcAft>
              <a:buSzPts val="1400"/>
              <a:buChar char="○"/>
            </a:pPr>
            <a:r>
              <a:rPr lang="en"/>
              <a:t>Deployment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