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76" autoAdjust="0"/>
  </p:normalViewPr>
  <p:slideViewPr>
    <p:cSldViewPr snapToGrid="0">
      <p:cViewPr varScale="1">
        <p:scale>
          <a:sx n="55" d="100"/>
          <a:sy n="55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7CBC3-544E-47AF-A1E9-91F6347B9CAC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09097-899B-49E6-9658-93F8A9E7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Notifications are indispensable because they keep us posted with important information.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be a push notification about your favorite movie on Netflix, an email about discounts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new products, or a message about your online shopping payment confirmation.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09097-899B-49E6-9658-93F8A9E73A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Notification System provides APIs for services 1 to N, and builds notification payloads for third party services.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 A third-party service might be unavailable in new markets or in the future. For instance, FCM is  unavailable in China. Thus, alternative third-party services such 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Jpush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PushY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used there.</a:t>
            </a:r>
            <a:b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09097-899B-49E6-9658-93F8A9E73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service calls APIs provided by notification servers to send notifications.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Notification servers fetch metadata such as user info, device token, and notification setting from the cache or database.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 notification event is sent to the corresponding queue for processing. For instance,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push notification event is sent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PN queue.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Workers pull notification events from message queues.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Workers send notifications to third party services.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Third-party services send notifications to user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09097-899B-49E6-9658-93F8A9E73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09097-899B-49E6-9658-93F8A9E73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distributed system, we try to guarantee the delivery of a message by waiting for an acknowledgement that it was received, but all sorts of things can go wrong. Did the message get dropped? Did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dropped? Did the receiver crash? Are they just slow? Is the network slow? Am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09097-899B-49E6-9658-93F8A9E73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09097-899B-49E6-9658-93F8A9E73A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8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4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1B70-3966-4971-9044-7FB139AE8B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62B2-3C14-483E-8DCE-75E743E4A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A NOTIFICATION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 notification alerts a user with important information like breaking </a:t>
            </a:r>
            <a:r>
              <a:rPr lang="en-US" dirty="0" smtClean="0"/>
              <a:t>news, product </a:t>
            </a:r>
            <a:r>
              <a:rPr lang="en-US" dirty="0"/>
              <a:t>updates, events, offerings, etc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Three types of notification </a:t>
            </a:r>
            <a:r>
              <a:rPr lang="en-US" dirty="0" smtClean="0"/>
              <a:t>formats are</a:t>
            </a:r>
            <a:r>
              <a:rPr lang="en-US" dirty="0"/>
              <a:t>: mobile push notification, SMS message, and Email.</a:t>
            </a:r>
          </a:p>
        </p:txBody>
      </p:sp>
    </p:spTree>
    <p:extLst>
      <p:ext uri="{BB962C8B-B14F-4D97-AF65-F5344CB8AC3E}">
        <p14:creationId xmlns:p14="http://schemas.microsoft.com/office/powerpoint/2010/main" val="44661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design (improved)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7781"/>
            <a:ext cx="9268326" cy="52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2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3 - Design deep dive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02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latin typeface="LiberationSerif"/>
              </a:rPr>
              <a:t>• Reliability.</a:t>
            </a:r>
          </a:p>
          <a:p>
            <a:endParaRPr lang="en-US" sz="2400" b="0" i="0" u="none" strike="noStrike" baseline="0" dirty="0" smtClean="0">
              <a:latin typeface="LiberationSerif"/>
            </a:endParaRPr>
          </a:p>
          <a:p>
            <a:r>
              <a:rPr lang="en-US" sz="2400" b="0" i="0" u="none" strike="noStrike" baseline="0" dirty="0" smtClean="0">
                <a:latin typeface="LiberationSerif"/>
              </a:rPr>
              <a:t>• Additional component and considerations: notification template, notification settings, rate limiting, retry mechanism, security in push notifications, monitor queued notifications and event tracking.</a:t>
            </a:r>
          </a:p>
          <a:p>
            <a:endParaRPr lang="en-US" sz="2400" b="0" i="0" u="none" strike="noStrike" baseline="0" dirty="0" smtClean="0">
              <a:latin typeface="LiberationSerif"/>
            </a:endParaRPr>
          </a:p>
          <a:p>
            <a:r>
              <a:rPr lang="en-US" sz="2400" b="0" i="0" u="none" strike="noStrike" baseline="0" dirty="0" smtClean="0">
                <a:latin typeface="LiberationSerif"/>
              </a:rPr>
              <a:t>• Updated design.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17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prevent data loss?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6553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Notifications can usually be delayed or re-ordered, but never lost.</a:t>
            </a:r>
            <a:br>
              <a:rPr lang="en-US" b="0" i="0" u="none" strike="noStrike" baseline="0" dirty="0" smtClean="0">
                <a:latin typeface="LiberationSerif"/>
              </a:rPr>
            </a:br>
            <a:r>
              <a:rPr lang="en-US" b="0" i="0" u="none" strike="noStrike" baseline="0" dirty="0" smtClean="0">
                <a:latin typeface="LiberationSerif"/>
              </a:rPr>
              <a:t>To satisfy this requirement,  the notification system persists notification data in a database and implements a retry  mechanism. The notification log database is </a:t>
            </a:r>
            <a:r>
              <a:rPr lang="en-US" sz="2000" b="0" i="0" u="none" strike="noStrike" baseline="0" dirty="0" smtClean="0">
                <a:latin typeface="LiberationSerif"/>
              </a:rPr>
              <a:t>included</a:t>
            </a:r>
            <a:r>
              <a:rPr lang="en-US" b="0" i="0" u="none" strike="noStrike" baseline="0" dirty="0" smtClean="0">
                <a:latin typeface="LiberationSerif"/>
              </a:rPr>
              <a:t> for data persistence, as shown in Figure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3016251"/>
            <a:ext cx="5353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7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Will recipients receive a notification exactly once?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551837"/>
            <a:ext cx="11188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smtClean="0">
                <a:latin typeface="LiberationSerif"/>
              </a:rPr>
              <a:t>When a notification event first arrives, we check if it is seen before by checking the event ID.</a:t>
            </a:r>
          </a:p>
          <a:p>
            <a:r>
              <a:rPr lang="en-US" sz="2800" b="0" i="0" u="none" strike="noStrike" baseline="0" dirty="0" smtClean="0">
                <a:latin typeface="LiberationSerif"/>
              </a:rPr>
              <a:t>If it is seen before, it is discarded. Otherwise, we will send out the notification. For interested readers to explore why we cannot have exactly once delivery, refer to the reference material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823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components and considerations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smtClean="0">
                <a:latin typeface="LiberationSerif"/>
              </a:rPr>
              <a:t>template reusing, notification settings, event tracking, system monitoring, rate limiting,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160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reusing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488"/>
            <a:ext cx="11551543" cy="44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425450"/>
            <a:ext cx="9956800" cy="58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7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74" y="612308"/>
            <a:ext cx="8806465" cy="283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84" y="3372550"/>
            <a:ext cx="7062938" cy="27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2" y="481462"/>
            <a:ext cx="9190974" cy="59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3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2" y="230371"/>
            <a:ext cx="10515600" cy="1325563"/>
          </a:xfrm>
        </p:spPr>
        <p:txBody>
          <a:bodyPr/>
          <a:lstStyle/>
          <a:p>
            <a:r>
              <a:rPr lang="en-US" b="1" dirty="0"/>
              <a:t>Updated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96" y="1163744"/>
            <a:ext cx="8941869" cy="56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4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1 - Understand the problem and establish design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23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1: What types </a:t>
            </a:r>
            <a:r>
              <a:rPr lang="en-US" sz="2000" dirty="0"/>
              <a:t>of notifications does the system support</a:t>
            </a:r>
            <a:r>
              <a:rPr lang="en-US" sz="2000" dirty="0" smtClean="0"/>
              <a:t>? 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/>
              <a:t>Push notification, SMS message, and email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2</a:t>
            </a:r>
            <a:r>
              <a:rPr lang="en-US" sz="2000" dirty="0" smtClean="0"/>
              <a:t>: Is </a:t>
            </a:r>
            <a:r>
              <a:rPr lang="en-US" sz="2000" dirty="0"/>
              <a:t>it a real-time system</a:t>
            </a:r>
            <a:r>
              <a:rPr lang="en-US" sz="2000" dirty="0" smtClean="0"/>
              <a:t>? 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/>
              <a:t>Let us say it is a soft real-time system. We want a user to receive </a:t>
            </a:r>
            <a:r>
              <a:rPr lang="en-US" sz="2000" dirty="0" smtClean="0"/>
              <a:t>notifications as </a:t>
            </a:r>
            <a:r>
              <a:rPr lang="en-US" sz="2000" dirty="0"/>
              <a:t>soon as possible. However, if the system is under a high workload, a slight delay </a:t>
            </a:r>
            <a:r>
              <a:rPr lang="en-US" sz="2000" dirty="0" smtClean="0"/>
              <a:t>is acceptable.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3:</a:t>
            </a:r>
            <a:r>
              <a:rPr lang="en-US" sz="2000" dirty="0" smtClean="0"/>
              <a:t> What </a:t>
            </a:r>
            <a:r>
              <a:rPr lang="en-US" sz="2000" dirty="0"/>
              <a:t>are the supported devices</a:t>
            </a:r>
            <a:r>
              <a:rPr lang="en-US" sz="2000" dirty="0" smtClean="0"/>
              <a:t>? 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err="1"/>
              <a:t>iOS</a:t>
            </a:r>
            <a:r>
              <a:rPr lang="en-US" sz="2000" dirty="0"/>
              <a:t> devices, android devices, and laptop/desktop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4:</a:t>
            </a:r>
            <a:r>
              <a:rPr lang="en-US" sz="2000" dirty="0"/>
              <a:t>What triggers </a:t>
            </a:r>
            <a:r>
              <a:rPr lang="en-US" sz="2000" dirty="0" smtClean="0"/>
              <a:t>notifications ?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 smtClean="0"/>
              <a:t>Notifications </a:t>
            </a:r>
            <a:r>
              <a:rPr lang="en-US" sz="2000" dirty="0"/>
              <a:t>can be triggered by client applications. They can also </a:t>
            </a:r>
            <a:r>
              <a:rPr lang="en-US" sz="2000" dirty="0" smtClean="0"/>
              <a:t>be scheduled </a:t>
            </a:r>
            <a:r>
              <a:rPr lang="en-US" sz="2000" dirty="0"/>
              <a:t>on the server-side.</a:t>
            </a:r>
          </a:p>
          <a:p>
            <a:pPr marL="0" indent="0">
              <a:buNone/>
            </a:pPr>
            <a:r>
              <a:rPr lang="en-US" sz="2000" dirty="0" smtClean="0"/>
              <a:t>5: Will </a:t>
            </a:r>
            <a:r>
              <a:rPr lang="en-US" sz="2000" dirty="0"/>
              <a:t>users be able to opt-out</a:t>
            </a:r>
            <a:r>
              <a:rPr lang="en-US" sz="2000" dirty="0" smtClean="0"/>
              <a:t>?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 smtClean="0"/>
              <a:t>Yes</a:t>
            </a:r>
            <a:r>
              <a:rPr lang="en-US" sz="2000" dirty="0"/>
              <a:t>, users who choose to opt-out will no longer receive notifications.</a:t>
            </a:r>
          </a:p>
          <a:p>
            <a:pPr marL="0" indent="0">
              <a:buNone/>
            </a:pPr>
            <a:r>
              <a:rPr lang="en-US" sz="2000" dirty="0" smtClean="0"/>
              <a:t>6: How </a:t>
            </a:r>
            <a:r>
              <a:rPr lang="en-US" sz="2000" dirty="0"/>
              <a:t>many notifications are sent out each day</a:t>
            </a:r>
            <a:r>
              <a:rPr lang="en-US" sz="2000" dirty="0" smtClean="0"/>
              <a:t>?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b="1" dirty="0" smtClean="0"/>
              <a:t> </a:t>
            </a:r>
            <a:r>
              <a:rPr lang="en-US" sz="2000" dirty="0"/>
              <a:t>10 million mobile push notifications, 1 million SMS messages, and 5 </a:t>
            </a:r>
            <a:r>
              <a:rPr lang="en-US" sz="2000" dirty="0" smtClean="0"/>
              <a:t>million emails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35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4 - Wrap 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56" y="1690687"/>
            <a:ext cx="9759459" cy="4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61" y="365125"/>
            <a:ext cx="10949539" cy="1325563"/>
          </a:xfrm>
        </p:spPr>
        <p:txBody>
          <a:bodyPr/>
          <a:lstStyle/>
          <a:p>
            <a:r>
              <a:rPr lang="en-US" b="1" dirty="0"/>
              <a:t>Step 2 - Propose high-level design and get buy-in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6321" y="19698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Different types of notifications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Contact info gathering flow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Notification sending/receiving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0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LiberationSerif"/>
              </a:rPr>
              <a:t>Different types of notifications</a:t>
            </a:r>
            <a:endParaRPr lang="en-US" b="0" i="0" u="none" strike="noStrike" baseline="0" dirty="0" smtClean="0">
              <a:latin typeface="LiberationSerif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78" y="1425689"/>
            <a:ext cx="6005177" cy="18706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41944" y="1679609"/>
            <a:ext cx="4211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APNS: </a:t>
            </a:r>
            <a:r>
              <a:rPr lang="en-US" dirty="0">
                <a:solidFill>
                  <a:srgbClr val="FF0000"/>
                </a:solidFill>
              </a:rPr>
              <a:t>Apple Push </a:t>
            </a:r>
            <a:r>
              <a:rPr lang="en-US" dirty="0" smtClean="0">
                <a:solidFill>
                  <a:srgbClr val="FF0000"/>
                </a:solidFill>
              </a:rPr>
              <a:t>Notification Service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u="none" strike="noStrike" baseline="0" dirty="0" smtClean="0">
                <a:latin typeface="LiberationSerif"/>
              </a:rPr>
              <a:t>This is a remote service provided by Apple to propagate push notifications to </a:t>
            </a:r>
            <a:r>
              <a:rPr lang="en-US" b="0" i="0" u="none" strike="noStrike" baseline="0" dirty="0" err="1" smtClean="0">
                <a:latin typeface="LiberationSerif"/>
              </a:rPr>
              <a:t>iOS</a:t>
            </a:r>
            <a:r>
              <a:rPr lang="en-US" b="0" i="0" u="none" strike="noStrike" baseline="0" dirty="0" smtClean="0">
                <a:latin typeface="LiberationSerif"/>
              </a:rPr>
              <a:t> devices.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20378" y="3400748"/>
            <a:ext cx="5309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Provider. A provider builds and sends notification requests to APNS. To construct a push notification, the provider provides the following data: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295" y="4797600"/>
            <a:ext cx="72915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1: Device token: This is a unique identifier used for sending push notifications.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2: Payload: This is a JSON dictionary that contains a notification’s payload.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427" y="3296349"/>
            <a:ext cx="47910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4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LiberationSerif"/>
              </a:rPr>
              <a:t>Different types of notifications</a:t>
            </a:r>
            <a:endParaRPr lang="en-US" b="0" i="0" u="none" strike="noStrike" baseline="0" dirty="0" smtClean="0">
              <a:latin typeface="LiberationSerif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56" y="1278004"/>
            <a:ext cx="6143625" cy="187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98381" y="1499228"/>
            <a:ext cx="407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Firebase Cloud Messaging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(FCM) is commonly used to send push notifications to android devices.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051" y="4288532"/>
            <a:ext cx="6019800" cy="1552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69604" y="4288532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For SMS messages</a:t>
            </a:r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, third party SMS services</a:t>
            </a:r>
            <a:r>
              <a:rPr lang="en-US" b="0" i="0" u="none" strike="noStrike" baseline="0" dirty="0" smtClean="0">
                <a:latin typeface="LiberationSerif"/>
              </a:rPr>
              <a:t> like </a:t>
            </a:r>
            <a:r>
              <a:rPr lang="en-US" b="0" i="0" u="none" strike="noStrike" baseline="0" dirty="0" err="1" smtClean="0">
                <a:latin typeface="LiberationSerif"/>
              </a:rPr>
              <a:t>Twilio</a:t>
            </a:r>
            <a:r>
              <a:rPr lang="en-US" b="0" i="0" u="none" strike="noStrike" baseline="0" dirty="0" smtClean="0">
                <a:latin typeface="LiberationSerif"/>
              </a:rPr>
              <a:t> [1], </a:t>
            </a:r>
            <a:r>
              <a:rPr lang="en-US" b="0" i="0" u="none" strike="noStrike" baseline="0" dirty="0" err="1" smtClean="0">
                <a:latin typeface="LiberationSerif"/>
              </a:rPr>
              <a:t>Nexmo</a:t>
            </a:r>
            <a:r>
              <a:rPr lang="en-US" b="0" i="0" u="none" strike="noStrike" baseline="0" dirty="0" smtClean="0">
                <a:latin typeface="LiberationSerif"/>
              </a:rPr>
              <a:t> [2], and many others are commonly used. Most of them are commercial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2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LiberationSerif"/>
              </a:rPr>
              <a:t>Different types of notifications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02" y="1863842"/>
            <a:ext cx="6429375" cy="1628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7502" y="3893494"/>
            <a:ext cx="9477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Although companies can set up their own email servers, many of them opt for commercial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email services</a:t>
            </a:r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. </a:t>
            </a:r>
            <a:r>
              <a:rPr lang="en-US" b="0" i="0" u="none" strike="noStrike" baseline="0" dirty="0" err="1" smtClean="0">
                <a:solidFill>
                  <a:srgbClr val="FF0000"/>
                </a:solidFill>
                <a:latin typeface="LiberationSerif"/>
              </a:rPr>
              <a:t>Sendgrid</a:t>
            </a:r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 [3] and </a:t>
            </a:r>
            <a:r>
              <a:rPr lang="en-US" b="0" i="0" u="none" strike="noStrike" baseline="0" dirty="0" err="1" smtClean="0">
                <a:solidFill>
                  <a:srgbClr val="FF0000"/>
                </a:solidFill>
                <a:latin typeface="LiberationSerif"/>
              </a:rPr>
              <a:t>Mailchimp</a:t>
            </a:r>
            <a:r>
              <a:rPr lang="en-US" b="0" i="0" u="none" strike="noStrike" baseline="0" dirty="0" smtClean="0">
                <a:solidFill>
                  <a:srgbClr val="FF0000"/>
                </a:solidFill>
                <a:latin typeface="LiberationSerif"/>
              </a:rPr>
              <a:t> </a:t>
            </a:r>
            <a:r>
              <a:rPr lang="en-US" b="0" i="0" u="none" strike="noStrike" baseline="0" dirty="0" smtClean="0">
                <a:latin typeface="LiberationSerif"/>
              </a:rPr>
              <a:t>[4] are among the most popular email services,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which offer a better delivery rate and data analytics.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0" u="none" strike="noStrike" baseline="0" dirty="0" smtClean="0">
                <a:latin typeface="LiberationSerif-Bold"/>
              </a:rPr>
              <a:t>Contact info gathering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96" y="1537335"/>
            <a:ext cx="8077200" cy="268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3875"/>
            <a:ext cx="8029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5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Notification sending/receiving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613" y="1301617"/>
            <a:ext cx="79057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8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7" y="838852"/>
            <a:ext cx="11789068" cy="42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7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767</Words>
  <Application>Microsoft Office PowerPoint</Application>
  <PresentationFormat>Widescreen</PresentationFormat>
  <Paragraphs>63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LiberationSerif</vt:lpstr>
      <vt:lpstr>LiberationSerif-Bold</vt:lpstr>
      <vt:lpstr>Arial</vt:lpstr>
      <vt:lpstr>Calibri</vt:lpstr>
      <vt:lpstr>Calibri Light</vt:lpstr>
      <vt:lpstr>Wingdings</vt:lpstr>
      <vt:lpstr>Office Theme</vt:lpstr>
      <vt:lpstr>DESIGN A NOTIFICATION SYSTEM</vt:lpstr>
      <vt:lpstr>Step 1 - Understand the problem and establish design scope</vt:lpstr>
      <vt:lpstr>Step 2 - Propose high-level design and get buy-in</vt:lpstr>
      <vt:lpstr>Different types of notifications</vt:lpstr>
      <vt:lpstr>Different types of notifications</vt:lpstr>
      <vt:lpstr>Different types of notifications</vt:lpstr>
      <vt:lpstr>Contact info gathering flow</vt:lpstr>
      <vt:lpstr>Notification sending/receiving flow</vt:lpstr>
      <vt:lpstr>PowerPoint Presentation</vt:lpstr>
      <vt:lpstr>High-level design (improved)</vt:lpstr>
      <vt:lpstr>Step 3 - Design deep dive</vt:lpstr>
      <vt:lpstr>How to prevent data loss?</vt:lpstr>
      <vt:lpstr>Will recipients receive a notification exactly once?</vt:lpstr>
      <vt:lpstr>Additional components and considerations</vt:lpstr>
      <vt:lpstr>Template reusing</vt:lpstr>
      <vt:lpstr>PowerPoint Presentation</vt:lpstr>
      <vt:lpstr>PowerPoint Presentation</vt:lpstr>
      <vt:lpstr>PowerPoint Presentation</vt:lpstr>
      <vt:lpstr>Updated design</vt:lpstr>
      <vt:lpstr>Step 4 - Wrap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NOTIFICATION SYSTEM</dc:title>
  <dc:creator>Wei Zhou</dc:creator>
  <cp:lastModifiedBy>Wei Zhou</cp:lastModifiedBy>
  <cp:revision>31</cp:revision>
  <dcterms:created xsi:type="dcterms:W3CDTF">2022-08-15T05:04:27Z</dcterms:created>
  <dcterms:modified xsi:type="dcterms:W3CDTF">2022-08-15T08:29:10Z</dcterms:modified>
</cp:coreProperties>
</file>