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p:restoredTop sz="84409"/>
  </p:normalViewPr>
  <p:slideViewPr>
    <p:cSldViewPr snapToGrid="0" snapToObjects="1">
      <p:cViewPr varScale="1">
        <p:scale>
          <a:sx n="150" d="100"/>
          <a:sy n="150" d="100"/>
        </p:scale>
        <p:origin x="86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8A52F-C8DA-5B45-BFAF-A6246AAC3759}" type="datetimeFigureOut">
              <a:rPr lang="en-US" smtClean="0"/>
              <a:t>12/5/21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4D136-9D19-7A4E-97D6-25EC8BE253C1}" type="slidenum">
              <a:rPr lang="en-US" smtClean="0"/>
              <a:t>‹#›</a:t>
            </a:fld>
            <a:endParaRPr lang="en-US"/>
          </a:p>
        </p:txBody>
      </p:sp>
    </p:spTree>
    <p:extLst>
      <p:ext uri="{BB962C8B-B14F-4D97-AF65-F5344CB8AC3E}">
        <p14:creationId xmlns:p14="http://schemas.microsoft.com/office/powerpoint/2010/main" val="125968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how do these likes get distributed to all these viewers in real time all at the same time?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client doesn't need to make subsequent requests. We can just keep streaming data on the same open connection. The client makes a normal HTTP GET request.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server responds with a normal HTTP 200 OK and sets the content type to event-stream</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ED4D136-9D19-7A4E-97D6-25EC8BE253C1}" type="slidenum">
              <a:rPr lang="en-US" smtClean="0"/>
              <a:t>2</a:t>
            </a:fld>
            <a:endParaRPr lang="en-US"/>
          </a:p>
        </p:txBody>
      </p:sp>
    </p:spTree>
    <p:extLst>
      <p:ext uri="{BB962C8B-B14F-4D97-AF65-F5344CB8AC3E}">
        <p14:creationId xmlns:p14="http://schemas.microsoft.com/office/powerpoint/2010/main" val="294367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4D136-9D19-7A4E-97D6-25EC8BE253C1}" type="slidenum">
              <a:rPr lang="en-US" smtClean="0"/>
              <a:t>3</a:t>
            </a:fld>
            <a:endParaRPr lang="en-US"/>
          </a:p>
        </p:txBody>
      </p:sp>
    </p:spTree>
    <p:extLst>
      <p:ext uri="{BB962C8B-B14F-4D97-AF65-F5344CB8AC3E}">
        <p14:creationId xmlns:p14="http://schemas.microsoft.com/office/powerpoint/2010/main" val="4258730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can the dispatcher node simply send a published event to all the nodes? </a:t>
            </a:r>
            <a:r>
              <a:rPr lang="zh-CN" altLang="en-US" sz="1200" b="0" i="0" kern="1200" dirty="0">
                <a:solidFill>
                  <a:schemeClr val="tx1"/>
                </a:solidFill>
                <a:effectLst/>
                <a:latin typeface="+mn-lt"/>
                <a:ea typeface="+mn-ea"/>
                <a:cs typeface="+mn-cs"/>
              </a:rPr>
              <a:t>没必要</a:t>
            </a:r>
            <a:endParaRPr lang="en-US" altLang="zh-CN"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ED4D136-9D19-7A4E-97D6-25EC8BE253C1}" type="slidenum">
              <a:rPr lang="en-US" smtClean="0"/>
              <a:t>5</a:t>
            </a:fld>
            <a:endParaRPr lang="en-US"/>
          </a:p>
        </p:txBody>
      </p:sp>
    </p:spTree>
    <p:extLst>
      <p:ext uri="{BB962C8B-B14F-4D97-AF65-F5344CB8AC3E}">
        <p14:creationId xmlns:p14="http://schemas.microsoft.com/office/powerpoint/2010/main" val="84262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Couchbase, Redis, MongoDB</a:t>
            </a:r>
            <a:endParaRPr lang="en-US" dirty="0"/>
          </a:p>
        </p:txBody>
      </p:sp>
      <p:sp>
        <p:nvSpPr>
          <p:cNvPr id="4" name="Slide Number Placeholder 3"/>
          <p:cNvSpPr>
            <a:spLocks noGrp="1"/>
          </p:cNvSpPr>
          <p:nvPr>
            <p:ph type="sldNum" sz="quarter" idx="5"/>
          </p:nvPr>
        </p:nvSpPr>
        <p:spPr/>
        <p:txBody>
          <a:bodyPr/>
          <a:lstStyle/>
          <a:p>
            <a:fld id="{4ED4D136-9D19-7A4E-97D6-25EC8BE253C1}" type="slidenum">
              <a:rPr lang="en-US" smtClean="0"/>
              <a:t>6</a:t>
            </a:fld>
            <a:endParaRPr lang="en-US"/>
          </a:p>
        </p:txBody>
      </p:sp>
    </p:spTree>
    <p:extLst>
      <p:ext uri="{BB962C8B-B14F-4D97-AF65-F5344CB8AC3E}">
        <p14:creationId xmlns:p14="http://schemas.microsoft.com/office/powerpoint/2010/main" val="419237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4D136-9D19-7A4E-97D6-25EC8BE253C1}" type="slidenum">
              <a:rPr lang="en-US" smtClean="0"/>
              <a:t>8</a:t>
            </a:fld>
            <a:endParaRPr lang="en-US"/>
          </a:p>
        </p:txBody>
      </p:sp>
    </p:spTree>
    <p:extLst>
      <p:ext uri="{BB962C8B-B14F-4D97-AF65-F5344CB8AC3E}">
        <p14:creationId xmlns:p14="http://schemas.microsoft.com/office/powerpoint/2010/main" val="18536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5,000 events can be published per second to a single dispatcher node</a:t>
            </a:r>
          </a:p>
          <a:p>
            <a:r>
              <a:rPr lang="en-US" sz="1200" b="0" i="0" kern="1200" dirty="0">
                <a:solidFill>
                  <a:schemeClr val="tx1"/>
                </a:solidFill>
                <a:effectLst/>
                <a:latin typeface="+mn-lt"/>
                <a:ea typeface="+mn-ea"/>
                <a:cs typeface="+mn-cs"/>
              </a:rPr>
              <a:t>we can publish 50,000 likes per second to these frontend machines with just 10 dispatcher machines</a:t>
            </a:r>
            <a:endParaRPr lang="en-US" dirty="0"/>
          </a:p>
        </p:txBody>
      </p:sp>
      <p:sp>
        <p:nvSpPr>
          <p:cNvPr id="4" name="Slide Number Placeholder 3"/>
          <p:cNvSpPr>
            <a:spLocks noGrp="1"/>
          </p:cNvSpPr>
          <p:nvPr>
            <p:ph type="sldNum" sz="quarter" idx="5"/>
          </p:nvPr>
        </p:nvSpPr>
        <p:spPr/>
        <p:txBody>
          <a:bodyPr/>
          <a:lstStyle/>
          <a:p>
            <a:fld id="{4ED4D136-9D19-7A4E-97D6-25EC8BE253C1}" type="slidenum">
              <a:rPr lang="en-US" smtClean="0"/>
              <a:t>9</a:t>
            </a:fld>
            <a:endParaRPr lang="en-US"/>
          </a:p>
        </p:txBody>
      </p:sp>
    </p:spTree>
    <p:extLst>
      <p:ext uri="{BB962C8B-B14F-4D97-AF65-F5344CB8AC3E}">
        <p14:creationId xmlns:p14="http://schemas.microsoft.com/office/powerpoint/2010/main" val="2849064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Play and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Actors are powerful frameworks to manage connections in a very efficient way that can allow millions of connections to be managed on your server side. </a:t>
            </a:r>
            <a:endParaRPr lang="en-US" dirty="0"/>
          </a:p>
        </p:txBody>
      </p:sp>
      <p:sp>
        <p:nvSpPr>
          <p:cNvPr id="4" name="Slide Number Placeholder 3"/>
          <p:cNvSpPr>
            <a:spLocks noGrp="1"/>
          </p:cNvSpPr>
          <p:nvPr>
            <p:ph type="sldNum" sz="quarter" idx="5"/>
          </p:nvPr>
        </p:nvSpPr>
        <p:spPr/>
        <p:txBody>
          <a:bodyPr/>
          <a:lstStyle/>
          <a:p>
            <a:fld id="{4ED4D136-9D19-7A4E-97D6-25EC8BE253C1}" type="slidenum">
              <a:rPr lang="en-US" smtClean="0"/>
              <a:t>10</a:t>
            </a:fld>
            <a:endParaRPr lang="en-US"/>
          </a:p>
        </p:txBody>
      </p:sp>
    </p:spTree>
    <p:extLst>
      <p:ext uri="{BB962C8B-B14F-4D97-AF65-F5344CB8AC3E}">
        <p14:creationId xmlns:p14="http://schemas.microsoft.com/office/powerpoint/2010/main" val="176989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B9B-21E4-CD45-B0C2-C5357E60B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0F6C10-CBBB-BE41-9B2E-C4CE703BC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C6AD33-26F8-9D4A-BAB5-39E03915B256}"/>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5" name="Footer Placeholder 4">
            <a:extLst>
              <a:ext uri="{FF2B5EF4-FFF2-40B4-BE49-F238E27FC236}">
                <a16:creationId xmlns:a16="http://schemas.microsoft.com/office/drawing/2014/main" id="{808BE97B-84B6-2D49-A483-02B808D46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7DEFC-E6EA-FE4D-BE5A-F183B42FFC67}"/>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79674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C622-10EA-9E46-A562-E965D7883A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ED9958-09AC-F74C-A40F-170F4B92E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D879A-46BE-1A47-AE31-63F3B35C16D5}"/>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5" name="Footer Placeholder 4">
            <a:extLst>
              <a:ext uri="{FF2B5EF4-FFF2-40B4-BE49-F238E27FC236}">
                <a16:creationId xmlns:a16="http://schemas.microsoft.com/office/drawing/2014/main" id="{33ECB26D-57BF-934D-865E-15A478053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79CB7-F492-B141-B9CD-6E12F0321427}"/>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384700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998EA-5418-7F4F-AE36-EAA77D3585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1DED68-9C1A-2B47-8F95-4EAB7017B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B5A4E-C0E5-8B4C-984E-21CA7712C6EC}"/>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5" name="Footer Placeholder 4">
            <a:extLst>
              <a:ext uri="{FF2B5EF4-FFF2-40B4-BE49-F238E27FC236}">
                <a16:creationId xmlns:a16="http://schemas.microsoft.com/office/drawing/2014/main" id="{098B4AC6-C559-1E42-9D76-2FAD7F841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4683F-D52E-084D-89C3-1466FF9EDEE4}"/>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230445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1BB2-C507-7646-92C2-134ED0F24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2BF99-47B0-3B42-9AAD-DE688B3D82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2F318-3074-B54B-A741-BEB3332EC6CB}"/>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5" name="Footer Placeholder 4">
            <a:extLst>
              <a:ext uri="{FF2B5EF4-FFF2-40B4-BE49-F238E27FC236}">
                <a16:creationId xmlns:a16="http://schemas.microsoft.com/office/drawing/2014/main" id="{76CD12A5-91E7-7E43-8EDB-721F503E8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81942-5263-6F42-8876-17A551F3680C}"/>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217844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9F8A-C14F-1541-AEE8-E5A8C7453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0294B5-80F5-BB48-98F6-7C360D714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A9AEFF-6B66-C746-B708-D54010449441}"/>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5" name="Footer Placeholder 4">
            <a:extLst>
              <a:ext uri="{FF2B5EF4-FFF2-40B4-BE49-F238E27FC236}">
                <a16:creationId xmlns:a16="http://schemas.microsoft.com/office/drawing/2014/main" id="{11275BEF-CE86-2B4D-B8EF-E9067CB57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58C56-3D49-DF4D-9D48-9110D010A3C7}"/>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150667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9487-E25F-6849-B198-E2B826A487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D97805-5E30-AE48-BF18-53433BEAD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5321C1-3083-E74E-859B-D9C1D263F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A41B6-91BE-1E49-9358-62C1FCC631FD}"/>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6" name="Footer Placeholder 5">
            <a:extLst>
              <a:ext uri="{FF2B5EF4-FFF2-40B4-BE49-F238E27FC236}">
                <a16:creationId xmlns:a16="http://schemas.microsoft.com/office/drawing/2014/main" id="{7268E5F6-F421-824E-BE60-25E987EF7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D6EC9B-F27A-6943-8E06-9FF392BD20B6}"/>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322002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9655-4A76-FB42-A3C9-BAD139E2C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9B9365-0C3D-6D40-96F3-ED123DDC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490571-BC8D-4C4A-995A-3713345BD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F0836-A518-5C4B-910E-AEF82192F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B4C30-5AE1-5E4F-B22A-D48E75099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3593CD-2B1D-C94A-A6FF-64C7ECF187E6}"/>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8" name="Footer Placeholder 7">
            <a:extLst>
              <a:ext uri="{FF2B5EF4-FFF2-40B4-BE49-F238E27FC236}">
                <a16:creationId xmlns:a16="http://schemas.microsoft.com/office/drawing/2014/main" id="{5C7E837C-4151-5440-8DD4-A0EEC57DB5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5E196B-FDC5-494B-B490-C1AD888355AB}"/>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675647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30DC-7717-9841-9C98-12496C611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F18101-FC30-384C-BAA1-F775A7051B8C}"/>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4" name="Footer Placeholder 3">
            <a:extLst>
              <a:ext uri="{FF2B5EF4-FFF2-40B4-BE49-F238E27FC236}">
                <a16:creationId xmlns:a16="http://schemas.microsoft.com/office/drawing/2014/main" id="{106904C2-94B5-BC48-8C26-2A9A1C65B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92A118-F657-2945-B9A2-177230824246}"/>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106116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CF32D-982C-494D-805D-CAE2777D434F}"/>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3" name="Footer Placeholder 2">
            <a:extLst>
              <a:ext uri="{FF2B5EF4-FFF2-40B4-BE49-F238E27FC236}">
                <a16:creationId xmlns:a16="http://schemas.microsoft.com/office/drawing/2014/main" id="{7197A527-A6B7-484C-A4CB-1C2C48E2B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333705-FDAC-8A46-9B04-A70D4AF7DACE}"/>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418283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5321-FF94-EE40-A5B7-0DDF693BD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D524C1-AE6E-0B40-9162-816FE7C8A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E3DE36-07D7-EE47-BDF3-6A13E15E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9F2B5-3F77-A644-9D63-0C3CC728861C}"/>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6" name="Footer Placeholder 5">
            <a:extLst>
              <a:ext uri="{FF2B5EF4-FFF2-40B4-BE49-F238E27FC236}">
                <a16:creationId xmlns:a16="http://schemas.microsoft.com/office/drawing/2014/main" id="{862133C1-B67F-3C49-B23A-9C0C7141E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39504-AC46-534F-8A36-B5AE5E8444C0}"/>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188744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0944-D6BB-C842-ABEE-F95A44FB2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2654DB-8B3C-8E44-BC46-25BC0564F9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0EDF44-CB88-8F42-AC30-B1632C9BB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7391E-35A7-2F45-8102-324F570C1C2B}"/>
              </a:ext>
            </a:extLst>
          </p:cNvPr>
          <p:cNvSpPr>
            <a:spLocks noGrp="1"/>
          </p:cNvSpPr>
          <p:nvPr>
            <p:ph type="dt" sz="half" idx="10"/>
          </p:nvPr>
        </p:nvSpPr>
        <p:spPr/>
        <p:txBody>
          <a:bodyPr/>
          <a:lstStyle/>
          <a:p>
            <a:fld id="{E24E592C-C0B2-5942-9D18-B3515DF43169}" type="datetimeFigureOut">
              <a:rPr lang="en-US" smtClean="0"/>
              <a:t>12/5/21</a:t>
            </a:fld>
            <a:endParaRPr lang="en-US"/>
          </a:p>
        </p:txBody>
      </p:sp>
      <p:sp>
        <p:nvSpPr>
          <p:cNvPr id="6" name="Footer Placeholder 5">
            <a:extLst>
              <a:ext uri="{FF2B5EF4-FFF2-40B4-BE49-F238E27FC236}">
                <a16:creationId xmlns:a16="http://schemas.microsoft.com/office/drawing/2014/main" id="{CDDA2386-0255-D841-ADFD-AE1C3F45A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BCDF1-6C45-054E-A393-CE62CC8BD874}"/>
              </a:ext>
            </a:extLst>
          </p:cNvPr>
          <p:cNvSpPr>
            <a:spLocks noGrp="1"/>
          </p:cNvSpPr>
          <p:nvPr>
            <p:ph type="sldNum" sz="quarter" idx="12"/>
          </p:nvPr>
        </p:nvSpPr>
        <p:spPr/>
        <p:txBody>
          <a:bodyPr/>
          <a:lstStyle/>
          <a:p>
            <a:fld id="{359D41E6-F374-AD4D-8219-7761C105FD98}" type="slidenum">
              <a:rPr lang="en-US" smtClean="0"/>
              <a:t>‹#›</a:t>
            </a:fld>
            <a:endParaRPr lang="en-US"/>
          </a:p>
        </p:txBody>
      </p:sp>
    </p:spTree>
    <p:extLst>
      <p:ext uri="{BB962C8B-B14F-4D97-AF65-F5344CB8AC3E}">
        <p14:creationId xmlns:p14="http://schemas.microsoft.com/office/powerpoint/2010/main" val="49673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A85FE-D77F-6D4E-9674-AD70C60F1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455192-50F6-224B-8783-FF8980200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C128B-C43B-4F40-A5EB-B87543F6A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E592C-C0B2-5942-9D18-B3515DF43169}" type="datetimeFigureOut">
              <a:rPr lang="en-US" smtClean="0"/>
              <a:t>12/5/21</a:t>
            </a:fld>
            <a:endParaRPr lang="en-US"/>
          </a:p>
        </p:txBody>
      </p:sp>
      <p:sp>
        <p:nvSpPr>
          <p:cNvPr id="5" name="Footer Placeholder 4">
            <a:extLst>
              <a:ext uri="{FF2B5EF4-FFF2-40B4-BE49-F238E27FC236}">
                <a16:creationId xmlns:a16="http://schemas.microsoft.com/office/drawing/2014/main" id="{55822ACB-300E-6144-8FB3-22BDD5EB5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CC26EE-AF80-5F46-A184-3C7F60FE9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D41E6-F374-AD4D-8219-7761C105FD98}" type="slidenum">
              <a:rPr lang="en-US" smtClean="0"/>
              <a:t>‹#›</a:t>
            </a:fld>
            <a:endParaRPr lang="en-US"/>
          </a:p>
        </p:txBody>
      </p:sp>
    </p:spTree>
    <p:extLst>
      <p:ext uri="{BB962C8B-B14F-4D97-AF65-F5344CB8AC3E}">
        <p14:creationId xmlns:p14="http://schemas.microsoft.com/office/powerpoint/2010/main" val="3096177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A580-6103-5044-9AB7-9918E1C530EC}"/>
              </a:ext>
            </a:extLst>
          </p:cNvPr>
          <p:cNvSpPr>
            <a:spLocks noGrp="1"/>
          </p:cNvSpPr>
          <p:nvPr>
            <p:ph type="ctrTitle"/>
          </p:nvPr>
        </p:nvSpPr>
        <p:spPr/>
        <p:txBody>
          <a:bodyPr/>
          <a:lstStyle/>
          <a:p>
            <a:r>
              <a:rPr lang="en-US" dirty="0"/>
              <a:t>Live Video likes/comment</a:t>
            </a:r>
          </a:p>
        </p:txBody>
      </p:sp>
      <p:sp>
        <p:nvSpPr>
          <p:cNvPr id="3" name="Subtitle 2">
            <a:extLst>
              <a:ext uri="{FF2B5EF4-FFF2-40B4-BE49-F238E27FC236}">
                <a16:creationId xmlns:a16="http://schemas.microsoft.com/office/drawing/2014/main" id="{AEDB34E6-865D-A841-8C27-3DA50A6AE2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148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DA2A-0FCA-F941-A3F1-47D58601864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8CA10C-3654-E644-9D3D-0AD5C038B404}"/>
              </a:ext>
            </a:extLst>
          </p:cNvPr>
          <p:cNvSpPr>
            <a:spLocks noGrp="1"/>
          </p:cNvSpPr>
          <p:nvPr>
            <p:ph idx="1"/>
          </p:nvPr>
        </p:nvSpPr>
        <p:spPr/>
        <p:txBody>
          <a:bodyPr/>
          <a:lstStyle/>
          <a:p>
            <a:r>
              <a:rPr lang="en-US" dirty="0"/>
              <a:t>persistent connection</a:t>
            </a:r>
          </a:p>
          <a:p>
            <a:r>
              <a:rPr lang="en-US" dirty="0"/>
              <a:t>horizontally scaling</a:t>
            </a:r>
          </a:p>
        </p:txBody>
      </p:sp>
    </p:spTree>
    <p:extLst>
      <p:ext uri="{BB962C8B-B14F-4D97-AF65-F5344CB8AC3E}">
        <p14:creationId xmlns:p14="http://schemas.microsoft.com/office/powerpoint/2010/main" val="58449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1C4A-DA3C-1946-A63C-4CFB98B88038}"/>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FD15B65-9F43-D94E-932F-A85745D60C8E}"/>
              </a:ext>
            </a:extLst>
          </p:cNvPr>
          <p:cNvSpPr>
            <a:spLocks noGrp="1"/>
          </p:cNvSpPr>
          <p:nvPr>
            <p:ph idx="1"/>
          </p:nvPr>
        </p:nvSpPr>
        <p:spPr/>
        <p:txBody>
          <a:bodyPr/>
          <a:lstStyle/>
          <a:p>
            <a:r>
              <a:rPr lang="en-US" dirty="0"/>
              <a:t>https://</a:t>
            </a:r>
            <a:r>
              <a:rPr lang="en-US" dirty="0" err="1"/>
              <a:t>www.infoq.com</a:t>
            </a:r>
            <a:r>
              <a:rPr lang="en-US" dirty="0"/>
              <a:t>/presentations/</a:t>
            </a:r>
            <a:r>
              <a:rPr lang="en-US" dirty="0" err="1"/>
              <a:t>linkedin</a:t>
            </a:r>
            <a:r>
              <a:rPr lang="en-US" dirty="0"/>
              <a:t>-play-</a:t>
            </a:r>
            <a:r>
              <a:rPr lang="en-US" dirty="0" err="1"/>
              <a:t>akka</a:t>
            </a:r>
            <a:r>
              <a:rPr lang="en-US" dirty="0"/>
              <a:t>-distributed-systems/</a:t>
            </a:r>
          </a:p>
        </p:txBody>
      </p:sp>
    </p:spTree>
    <p:extLst>
      <p:ext uri="{BB962C8B-B14F-4D97-AF65-F5344CB8AC3E}">
        <p14:creationId xmlns:p14="http://schemas.microsoft.com/office/powerpoint/2010/main" val="175962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5855-3DD3-8545-8216-DFC816F3FAAA}"/>
              </a:ext>
            </a:extLst>
          </p:cNvPr>
          <p:cNvSpPr>
            <a:spLocks noGrp="1"/>
          </p:cNvSpPr>
          <p:nvPr>
            <p:ph type="title"/>
          </p:nvPr>
        </p:nvSpPr>
        <p:spPr/>
        <p:txBody>
          <a:bodyPr/>
          <a:lstStyle/>
          <a:p>
            <a:r>
              <a:rPr lang="en-US" dirty="0"/>
              <a:t>The Delivery Pipe</a:t>
            </a:r>
          </a:p>
        </p:txBody>
      </p:sp>
      <p:sp>
        <p:nvSpPr>
          <p:cNvPr id="3" name="Content Placeholder 2">
            <a:extLst>
              <a:ext uri="{FF2B5EF4-FFF2-40B4-BE49-F238E27FC236}">
                <a16:creationId xmlns:a16="http://schemas.microsoft.com/office/drawing/2014/main" id="{5260937B-77E1-D34D-9689-4C8455AD4915}"/>
              </a:ext>
            </a:extLst>
          </p:cNvPr>
          <p:cNvSpPr>
            <a:spLocks noGrp="1"/>
          </p:cNvSpPr>
          <p:nvPr>
            <p:ph idx="1"/>
          </p:nvPr>
        </p:nvSpPr>
        <p:spPr/>
        <p:txBody>
          <a:bodyPr/>
          <a:lstStyle/>
          <a:p>
            <a:r>
              <a:rPr lang="en-US" dirty="0"/>
              <a:t>How to stream data from the server to the client?</a:t>
            </a:r>
          </a:p>
          <a:p>
            <a:r>
              <a:rPr lang="en-US" dirty="0"/>
              <a:t>Sender S --&gt; Likes --&gt; backend --&gt; store and publish the likes to real-time delivery system</a:t>
            </a:r>
          </a:p>
          <a:p>
            <a:r>
              <a:rPr lang="en-US" dirty="0"/>
              <a:t>Persistent connection between the delivery system and receiver A?</a:t>
            </a:r>
          </a:p>
          <a:p>
            <a:pPr lvl="1"/>
            <a:r>
              <a:rPr lang="en-US" dirty="0"/>
              <a:t>HTTP long poll with server-sent events</a:t>
            </a:r>
          </a:p>
          <a:p>
            <a:pPr lvl="1"/>
            <a:r>
              <a:rPr lang="en-US" dirty="0"/>
              <a:t>Stream chunks of data over </a:t>
            </a:r>
            <a:r>
              <a:rPr lang="en-US" dirty="0" err="1"/>
              <a:t>EventSource</a:t>
            </a:r>
            <a:r>
              <a:rPr lang="en-US" dirty="0"/>
              <a:t> interface</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52016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7803-A0F3-E646-82E9-F28D2D3734D8}"/>
              </a:ext>
            </a:extLst>
          </p:cNvPr>
          <p:cNvSpPr>
            <a:spLocks noGrp="1"/>
          </p:cNvSpPr>
          <p:nvPr>
            <p:ph type="title"/>
          </p:nvPr>
        </p:nvSpPr>
        <p:spPr/>
        <p:txBody>
          <a:bodyPr/>
          <a:lstStyle/>
          <a:p>
            <a:r>
              <a:rPr lang="en-US" dirty="0"/>
              <a:t>Connection Management</a:t>
            </a:r>
          </a:p>
        </p:txBody>
      </p:sp>
      <p:sp>
        <p:nvSpPr>
          <p:cNvPr id="3" name="Content Placeholder 2">
            <a:extLst>
              <a:ext uri="{FF2B5EF4-FFF2-40B4-BE49-F238E27FC236}">
                <a16:creationId xmlns:a16="http://schemas.microsoft.com/office/drawing/2014/main" id="{0BC23A2E-B383-BC47-8A10-01B75939AC0B}"/>
              </a:ext>
            </a:extLst>
          </p:cNvPr>
          <p:cNvSpPr>
            <a:spLocks noGrp="1"/>
          </p:cNvSpPr>
          <p:nvPr>
            <p:ph idx="1"/>
          </p:nvPr>
        </p:nvSpPr>
        <p:spPr/>
        <p:txBody>
          <a:bodyPr/>
          <a:lstStyle/>
          <a:p>
            <a:r>
              <a:rPr lang="en-US" dirty="0" err="1"/>
              <a:t>Akka</a:t>
            </a:r>
            <a:r>
              <a:rPr lang="en-US" dirty="0"/>
              <a:t>: highly confident, message-driven applications</a:t>
            </a:r>
          </a:p>
          <a:p>
            <a:r>
              <a:rPr lang="en-US" dirty="0" err="1"/>
              <a:t>Akka</a:t>
            </a:r>
            <a:r>
              <a:rPr lang="en-US" dirty="0"/>
              <a:t> Actors are objects which have some state, and they have some behavior. </a:t>
            </a:r>
          </a:p>
          <a:p>
            <a:r>
              <a:rPr lang="en-US" dirty="0"/>
              <a:t>Each actor is managing one persistent connection(state)</a:t>
            </a:r>
          </a:p>
          <a:p>
            <a:r>
              <a:rPr lang="en-US" dirty="0"/>
              <a:t>The behavior here is defining how to publish that event to the </a:t>
            </a:r>
            <a:r>
              <a:rPr lang="en-US" dirty="0" err="1"/>
              <a:t>EventSource</a:t>
            </a:r>
            <a:r>
              <a:rPr lang="en-US" dirty="0"/>
              <a:t> connection</a:t>
            </a:r>
          </a:p>
          <a:p>
            <a:endParaRPr lang="en-US" dirty="0"/>
          </a:p>
          <a:p>
            <a:pPr lvl="1"/>
            <a:endParaRPr lang="en-US" dirty="0"/>
          </a:p>
        </p:txBody>
      </p:sp>
    </p:spTree>
    <p:extLst>
      <p:ext uri="{BB962C8B-B14F-4D97-AF65-F5344CB8AC3E}">
        <p14:creationId xmlns:p14="http://schemas.microsoft.com/office/powerpoint/2010/main" val="65745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0C6C-1364-BF4A-9295-8D3BC75B9670}"/>
              </a:ext>
            </a:extLst>
          </p:cNvPr>
          <p:cNvSpPr>
            <a:spLocks noGrp="1"/>
          </p:cNvSpPr>
          <p:nvPr>
            <p:ph type="title"/>
          </p:nvPr>
        </p:nvSpPr>
        <p:spPr/>
        <p:txBody>
          <a:bodyPr/>
          <a:lstStyle/>
          <a:p>
            <a:r>
              <a:rPr lang="en-US" dirty="0"/>
              <a:t>Multiple Live Videos</a:t>
            </a:r>
          </a:p>
        </p:txBody>
      </p:sp>
      <p:sp>
        <p:nvSpPr>
          <p:cNvPr id="3" name="Content Placeholder 2">
            <a:extLst>
              <a:ext uri="{FF2B5EF4-FFF2-40B4-BE49-F238E27FC236}">
                <a16:creationId xmlns:a16="http://schemas.microsoft.com/office/drawing/2014/main" id="{E6CD2198-B063-1B48-9CB8-3CEFD6FC44A6}"/>
              </a:ext>
            </a:extLst>
          </p:cNvPr>
          <p:cNvSpPr>
            <a:spLocks noGrp="1"/>
          </p:cNvSpPr>
          <p:nvPr>
            <p:ph idx="1"/>
          </p:nvPr>
        </p:nvSpPr>
        <p:spPr/>
        <p:txBody>
          <a:bodyPr/>
          <a:lstStyle/>
          <a:p>
            <a:r>
              <a:rPr lang="en-US" dirty="0"/>
              <a:t>Subscription: client can inform the server that this is the particular live video that they're currently watching</a:t>
            </a:r>
          </a:p>
          <a:p>
            <a:r>
              <a:rPr lang="en-US" dirty="0"/>
              <a:t>Start watching </a:t>
            </a:r>
            <a:r>
              <a:rPr lang="en-US" dirty="0">
                <a:sym typeface="Wingdings" pitchFamily="2" charset="2"/>
              </a:rPr>
              <a:t> send HTTP request to the server  server store the subscription in an in-memory subscriptions table </a:t>
            </a:r>
          </a:p>
          <a:p>
            <a:r>
              <a:rPr lang="en-US" dirty="0">
                <a:sym typeface="Wingdings" pitchFamily="2" charset="2"/>
              </a:rPr>
              <a:t>When the backend publishes a like for the live video, the supervisor actor will figure out which clients are subscribed to this video. The </a:t>
            </a:r>
            <a:r>
              <a:rPr lang="en-US" dirty="0" err="1">
                <a:sym typeface="Wingdings" pitchFamily="2" charset="2"/>
              </a:rPr>
              <a:t>Akka</a:t>
            </a:r>
            <a:r>
              <a:rPr lang="en-US" dirty="0">
                <a:sym typeface="Wingdings" pitchFamily="2" charset="2"/>
              </a:rPr>
              <a:t> Actors will send the likes to those client devices</a:t>
            </a:r>
          </a:p>
        </p:txBody>
      </p:sp>
    </p:spTree>
    <p:extLst>
      <p:ext uri="{BB962C8B-B14F-4D97-AF65-F5344CB8AC3E}">
        <p14:creationId xmlns:p14="http://schemas.microsoft.com/office/powerpoint/2010/main" val="195943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5D33-7606-9747-85FA-6F3A3A4BB646}"/>
              </a:ext>
            </a:extLst>
          </p:cNvPr>
          <p:cNvSpPr>
            <a:spLocks noGrp="1"/>
          </p:cNvSpPr>
          <p:nvPr>
            <p:ph type="title"/>
          </p:nvPr>
        </p:nvSpPr>
        <p:spPr/>
        <p:txBody>
          <a:bodyPr/>
          <a:lstStyle/>
          <a:p>
            <a:r>
              <a:rPr lang="en-US" dirty="0"/>
              <a:t>Concurrent Viewers</a:t>
            </a:r>
          </a:p>
        </p:txBody>
      </p:sp>
      <p:sp>
        <p:nvSpPr>
          <p:cNvPr id="3" name="Content Placeholder 2">
            <a:extLst>
              <a:ext uri="{FF2B5EF4-FFF2-40B4-BE49-F238E27FC236}">
                <a16:creationId xmlns:a16="http://schemas.microsoft.com/office/drawing/2014/main" id="{9244E681-2C42-6247-889F-BDA94B7800C6}"/>
              </a:ext>
            </a:extLst>
          </p:cNvPr>
          <p:cNvSpPr>
            <a:spLocks noGrp="1"/>
          </p:cNvSpPr>
          <p:nvPr>
            <p:ph idx="1"/>
          </p:nvPr>
        </p:nvSpPr>
        <p:spPr/>
        <p:txBody>
          <a:bodyPr>
            <a:normAutofit/>
          </a:bodyPr>
          <a:lstStyle/>
          <a:p>
            <a:r>
              <a:rPr lang="en-US" dirty="0"/>
              <a:t>A single machine cannot handle: Add more machines</a:t>
            </a:r>
          </a:p>
          <a:p>
            <a:r>
              <a:rPr lang="en-US" dirty="0"/>
              <a:t>A real-time </a:t>
            </a:r>
            <a:r>
              <a:rPr lang="en-US" b="1" dirty="0"/>
              <a:t>dispatcher</a:t>
            </a:r>
            <a:r>
              <a:rPr lang="en-US" dirty="0"/>
              <a:t> whose job is to dispatch a published event between the newly introduced machines</a:t>
            </a:r>
          </a:p>
          <a:p>
            <a:r>
              <a:rPr lang="en-US" dirty="0"/>
              <a:t>Each machine will need to tell the dispatcher whether it has connections subscribed to a particular video</a:t>
            </a:r>
          </a:p>
          <a:p>
            <a:r>
              <a:rPr lang="en-US" altLang="zh-CN" dirty="0"/>
              <a:t>Workflow: backend publishes a like on a video to the real-time dispatcher, the dispatcher looks up its subscription table to know which machines have connections that are subscribed to the video. The machines will look up their own subscription table to figure out which connections are watching the video and dispatch the like</a:t>
            </a:r>
            <a:endParaRPr lang="en-US" dirty="0"/>
          </a:p>
          <a:p>
            <a:endParaRPr lang="en-US" dirty="0"/>
          </a:p>
        </p:txBody>
      </p:sp>
    </p:spTree>
    <p:extLst>
      <p:ext uri="{BB962C8B-B14F-4D97-AF65-F5344CB8AC3E}">
        <p14:creationId xmlns:p14="http://schemas.microsoft.com/office/powerpoint/2010/main" val="239072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BA8C-44A9-614C-B9C4-5E3E9AA62532}"/>
              </a:ext>
            </a:extLst>
          </p:cNvPr>
          <p:cNvSpPr>
            <a:spLocks noGrp="1"/>
          </p:cNvSpPr>
          <p:nvPr>
            <p:ph type="title"/>
          </p:nvPr>
        </p:nvSpPr>
        <p:spPr/>
        <p:txBody>
          <a:bodyPr/>
          <a:lstStyle/>
          <a:p>
            <a:r>
              <a:rPr lang="en-US" dirty="0"/>
              <a:t>Key-Value Store:</a:t>
            </a:r>
            <a:r>
              <a:rPr lang="en-US" b="1" dirty="0"/>
              <a:t> </a:t>
            </a:r>
            <a:r>
              <a:rPr lang="en-US" dirty="0"/>
              <a:t>subscriptions table </a:t>
            </a:r>
          </a:p>
        </p:txBody>
      </p:sp>
      <p:sp>
        <p:nvSpPr>
          <p:cNvPr id="3" name="Content Placeholder 2">
            <a:extLst>
              <a:ext uri="{FF2B5EF4-FFF2-40B4-BE49-F238E27FC236}">
                <a16:creationId xmlns:a16="http://schemas.microsoft.com/office/drawing/2014/main" id="{749A6A8A-003C-0C4D-9226-C7F4F060C7AE}"/>
              </a:ext>
            </a:extLst>
          </p:cNvPr>
          <p:cNvSpPr>
            <a:spLocks noGrp="1"/>
          </p:cNvSpPr>
          <p:nvPr>
            <p:ph idx="1"/>
          </p:nvPr>
        </p:nvSpPr>
        <p:spPr/>
        <p:txBody>
          <a:bodyPr/>
          <a:lstStyle/>
          <a:p>
            <a:r>
              <a:rPr lang="en-US" dirty="0"/>
              <a:t>Cannot be in-memory in the dispatcher node:</a:t>
            </a:r>
          </a:p>
          <a:p>
            <a:pPr marL="0" indent="0">
              <a:buNone/>
            </a:pPr>
            <a:endParaRPr lang="en-US" dirty="0"/>
          </a:p>
          <a:p>
            <a:pPr lvl="1"/>
            <a:r>
              <a:rPr lang="en-US" dirty="0"/>
              <a:t>Any dispatcher node should be able to access the subscriptions table to figure out which frontend node a particular published event is destined for</a:t>
            </a:r>
          </a:p>
          <a:p>
            <a:pPr marL="457200" lvl="1" indent="0">
              <a:buNone/>
            </a:pPr>
            <a:endParaRPr lang="en-US" dirty="0"/>
          </a:p>
          <a:p>
            <a:pPr lvl="1"/>
            <a:r>
              <a:rPr lang="en-US" dirty="0"/>
              <a:t>A dispatcher node may be lost, or just dies</a:t>
            </a:r>
          </a:p>
          <a:p>
            <a:pPr lvl="1"/>
            <a:endParaRPr lang="en-US" dirty="0"/>
          </a:p>
        </p:txBody>
      </p:sp>
    </p:spTree>
    <p:extLst>
      <p:ext uri="{BB962C8B-B14F-4D97-AF65-F5344CB8AC3E}">
        <p14:creationId xmlns:p14="http://schemas.microsoft.com/office/powerpoint/2010/main" val="85835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B0E8-EAAA-FB4E-908A-B288CB78A531}"/>
              </a:ext>
            </a:extLst>
          </p:cNvPr>
          <p:cNvSpPr>
            <a:spLocks noGrp="1"/>
          </p:cNvSpPr>
          <p:nvPr>
            <p:ph type="title"/>
          </p:nvPr>
        </p:nvSpPr>
        <p:spPr/>
        <p:txBody>
          <a:bodyPr/>
          <a:lstStyle/>
          <a:p>
            <a:r>
              <a:rPr lang="en-US" dirty="0"/>
              <a:t>Subscription Workflow</a:t>
            </a:r>
          </a:p>
        </p:txBody>
      </p:sp>
      <p:sp>
        <p:nvSpPr>
          <p:cNvPr id="3" name="Content Placeholder 2">
            <a:extLst>
              <a:ext uri="{FF2B5EF4-FFF2-40B4-BE49-F238E27FC236}">
                <a16:creationId xmlns:a16="http://schemas.microsoft.com/office/drawing/2014/main" id="{54D0C914-C166-574B-9108-4C6140DB09E7}"/>
              </a:ext>
            </a:extLst>
          </p:cNvPr>
          <p:cNvSpPr>
            <a:spLocks noGrp="1"/>
          </p:cNvSpPr>
          <p:nvPr>
            <p:ph idx="1"/>
          </p:nvPr>
        </p:nvSpPr>
        <p:spPr/>
        <p:txBody>
          <a:bodyPr/>
          <a:lstStyle/>
          <a:p>
            <a:pPr marL="0" indent="0">
              <a:buNone/>
            </a:pPr>
            <a:endParaRPr lang="en-US" dirty="0"/>
          </a:p>
          <a:p>
            <a:r>
              <a:rPr lang="en-US" dirty="0"/>
              <a:t>Viewer starts to watch a live video</a:t>
            </a:r>
          </a:p>
          <a:p>
            <a:pPr lvl="1"/>
            <a:r>
              <a:rPr lang="en-US" dirty="0"/>
              <a:t>client sends a subscription request to the frontend node</a:t>
            </a:r>
          </a:p>
          <a:p>
            <a:pPr lvl="1"/>
            <a:r>
              <a:rPr lang="en-US" dirty="0"/>
              <a:t>the frontend node stores the subscription in the in-memory subscriptions table</a:t>
            </a:r>
          </a:p>
          <a:p>
            <a:r>
              <a:rPr lang="en-US" dirty="0"/>
              <a:t>Frontend node</a:t>
            </a:r>
          </a:p>
          <a:p>
            <a:pPr lvl="1"/>
            <a:r>
              <a:rPr lang="en-US" dirty="0"/>
              <a:t>sends a subscription request to the dispatcher, which creates an entry in the key value store that is accessible by any dispatcher node</a:t>
            </a:r>
          </a:p>
          <a:p>
            <a:pPr lvl="1"/>
            <a:endParaRPr lang="en-US" dirty="0"/>
          </a:p>
          <a:p>
            <a:endParaRPr lang="en-US" dirty="0"/>
          </a:p>
          <a:p>
            <a:endParaRPr lang="en-US" dirty="0"/>
          </a:p>
        </p:txBody>
      </p:sp>
    </p:spTree>
    <p:extLst>
      <p:ext uri="{BB962C8B-B14F-4D97-AF65-F5344CB8AC3E}">
        <p14:creationId xmlns:p14="http://schemas.microsoft.com/office/powerpoint/2010/main" val="175585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7883-13FF-D64F-9C8C-30484368E1C8}"/>
              </a:ext>
            </a:extLst>
          </p:cNvPr>
          <p:cNvSpPr>
            <a:spLocks noGrp="1"/>
          </p:cNvSpPr>
          <p:nvPr>
            <p:ph type="title"/>
          </p:nvPr>
        </p:nvSpPr>
        <p:spPr/>
        <p:txBody>
          <a:bodyPr/>
          <a:lstStyle/>
          <a:p>
            <a:r>
              <a:rPr lang="en-US" dirty="0"/>
              <a:t>Published Flow</a:t>
            </a:r>
          </a:p>
        </p:txBody>
      </p:sp>
      <p:sp>
        <p:nvSpPr>
          <p:cNvPr id="3" name="Content Placeholder 2">
            <a:extLst>
              <a:ext uri="{FF2B5EF4-FFF2-40B4-BE49-F238E27FC236}">
                <a16:creationId xmlns:a16="http://schemas.microsoft.com/office/drawing/2014/main" id="{2AE50683-005D-B34D-8E04-07B0305B1DE7}"/>
              </a:ext>
            </a:extLst>
          </p:cNvPr>
          <p:cNvSpPr>
            <a:spLocks noGrp="1"/>
          </p:cNvSpPr>
          <p:nvPr>
            <p:ph idx="1"/>
          </p:nvPr>
        </p:nvSpPr>
        <p:spPr/>
        <p:txBody>
          <a:bodyPr>
            <a:normAutofit lnSpcReduction="10000"/>
          </a:bodyPr>
          <a:lstStyle/>
          <a:p>
            <a:r>
              <a:rPr lang="en-US" dirty="0"/>
              <a:t>When a viewer starts to actually like a live video</a:t>
            </a:r>
          </a:p>
          <a:p>
            <a:pPr lvl="1"/>
            <a:r>
              <a:rPr lang="en-US" dirty="0"/>
              <a:t>Viewers like the videos </a:t>
            </a:r>
            <a:r>
              <a:rPr lang="en-US" dirty="0">
                <a:sym typeface="Wingdings" pitchFamily="2" charset="2"/>
              </a:rPr>
              <a:t> HTTP requests to the backend</a:t>
            </a:r>
          </a:p>
          <a:p>
            <a:pPr lvl="1"/>
            <a:r>
              <a:rPr lang="en-US" dirty="0">
                <a:sym typeface="Wingdings" pitchFamily="2" charset="2"/>
              </a:rPr>
              <a:t>Backend stores them and dispatches to the dispatcher via HTTP requests</a:t>
            </a:r>
          </a:p>
          <a:p>
            <a:pPr lvl="1"/>
            <a:endParaRPr lang="en-US" dirty="0">
              <a:sym typeface="Wingdings" pitchFamily="2" charset="2"/>
            </a:endParaRPr>
          </a:p>
          <a:p>
            <a:r>
              <a:rPr lang="en-US" dirty="0">
                <a:sym typeface="Wingdings" pitchFamily="2" charset="2"/>
              </a:rPr>
              <a:t>Dispatcher node:</a:t>
            </a:r>
          </a:p>
          <a:p>
            <a:pPr lvl="1"/>
            <a:r>
              <a:rPr lang="en-US" dirty="0"/>
              <a:t> look up the subscriptions table to figure out which frontend nodes are subscribed to those likes and dispatch them to the subscribed frontend nodes</a:t>
            </a:r>
          </a:p>
          <a:p>
            <a:pPr lvl="1"/>
            <a:endParaRPr lang="en-US" dirty="0">
              <a:sym typeface="Wingdings" pitchFamily="2" charset="2"/>
            </a:endParaRPr>
          </a:p>
          <a:p>
            <a:r>
              <a:rPr lang="en-US" dirty="0">
                <a:sym typeface="Wingdings" pitchFamily="2" charset="2"/>
              </a:rPr>
              <a:t>Frontend nodes:</a:t>
            </a:r>
          </a:p>
          <a:p>
            <a:pPr lvl="1"/>
            <a:r>
              <a:rPr lang="en-US" dirty="0"/>
              <a:t>look up its local subscriptions table and dispatch the likes to the appropriate connections</a:t>
            </a:r>
            <a:endParaRPr lang="en-US" dirty="0">
              <a:sym typeface="Wingdings" pitchFamily="2" charset="2"/>
            </a:endParaRPr>
          </a:p>
          <a:p>
            <a:endParaRPr lang="en-US" dirty="0"/>
          </a:p>
          <a:p>
            <a:endParaRPr lang="en-US" dirty="0"/>
          </a:p>
        </p:txBody>
      </p:sp>
    </p:spTree>
    <p:extLst>
      <p:ext uri="{BB962C8B-B14F-4D97-AF65-F5344CB8AC3E}">
        <p14:creationId xmlns:p14="http://schemas.microsoft.com/office/powerpoint/2010/main" val="205115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8678-5462-C043-A4A7-53797CA98343}"/>
              </a:ext>
            </a:extLst>
          </p:cNvPr>
          <p:cNvSpPr>
            <a:spLocks noGrp="1"/>
          </p:cNvSpPr>
          <p:nvPr>
            <p:ph type="title"/>
          </p:nvPr>
        </p:nvSpPr>
        <p:spPr/>
        <p:txBody>
          <a:bodyPr/>
          <a:lstStyle/>
          <a:p>
            <a:r>
              <a:rPr lang="en-US" dirty="0"/>
              <a:t>Scale</a:t>
            </a:r>
          </a:p>
        </p:txBody>
      </p:sp>
      <p:sp>
        <p:nvSpPr>
          <p:cNvPr id="3" name="Content Placeholder 2">
            <a:extLst>
              <a:ext uri="{FF2B5EF4-FFF2-40B4-BE49-F238E27FC236}">
                <a16:creationId xmlns:a16="http://schemas.microsoft.com/office/drawing/2014/main" id="{88858266-43A3-AF4B-ABAF-14D63A67CADA}"/>
              </a:ext>
            </a:extLst>
          </p:cNvPr>
          <p:cNvSpPr>
            <a:spLocks noGrp="1"/>
          </p:cNvSpPr>
          <p:nvPr>
            <p:ph idx="1"/>
          </p:nvPr>
        </p:nvSpPr>
        <p:spPr/>
        <p:txBody>
          <a:bodyPr/>
          <a:lstStyle/>
          <a:p>
            <a:r>
              <a:rPr lang="en-US" dirty="0"/>
              <a:t>Single machine: 100,000 connections; Live stream: 18 million viewers at peak</a:t>
            </a:r>
          </a:p>
          <a:p>
            <a:r>
              <a:rPr lang="en-US" dirty="0"/>
              <a:t>180 machines </a:t>
            </a:r>
          </a:p>
          <a:p>
            <a:endParaRPr lang="en-US" dirty="0"/>
          </a:p>
          <a:p>
            <a:r>
              <a:rPr lang="en-US" dirty="0"/>
              <a:t>Dispatcher node: publish an incoming event to a maximum of the number of frontend machines</a:t>
            </a:r>
          </a:p>
          <a:p>
            <a:pPr marL="0" indent="0">
              <a:buNone/>
            </a:pPr>
            <a:endParaRPr lang="en-US" dirty="0"/>
          </a:p>
          <a:p>
            <a:r>
              <a:rPr lang="en-US" dirty="0"/>
              <a:t>Add more frontend machines or more dispatcher machines are your traffic increases</a:t>
            </a:r>
          </a:p>
        </p:txBody>
      </p:sp>
    </p:spTree>
    <p:extLst>
      <p:ext uri="{BB962C8B-B14F-4D97-AF65-F5344CB8AC3E}">
        <p14:creationId xmlns:p14="http://schemas.microsoft.com/office/powerpoint/2010/main" val="366219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5881</TotalTime>
  <Words>676</Words>
  <Application>Microsoft Macintosh PowerPoint</Application>
  <PresentationFormat>Widescreen</PresentationFormat>
  <Paragraphs>74</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Live Video likes/comment</vt:lpstr>
      <vt:lpstr>The Delivery Pipe</vt:lpstr>
      <vt:lpstr>Connection Management</vt:lpstr>
      <vt:lpstr>Multiple Live Videos</vt:lpstr>
      <vt:lpstr>Concurrent Viewers</vt:lpstr>
      <vt:lpstr>Key-Value Store: subscriptions table </vt:lpstr>
      <vt:lpstr>Subscription Workflow</vt:lpstr>
      <vt:lpstr>Published Flow</vt:lpstr>
      <vt:lpstr>Scale</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Video comment</dc:title>
  <dc:creator>Microsoft Office User</dc:creator>
  <cp:lastModifiedBy>Microsoft Office User</cp:lastModifiedBy>
  <cp:revision>78</cp:revision>
  <dcterms:created xsi:type="dcterms:W3CDTF">2021-11-19T00:12:16Z</dcterms:created>
  <dcterms:modified xsi:type="dcterms:W3CDTF">2021-12-09T23:42:58Z</dcterms:modified>
</cp:coreProperties>
</file>