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671F-446A-FC61-32E8-F0AF5752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917F2-0D16-446F-A255-FB8CB307A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1A6A-7D47-D114-D225-2232B74D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86D1-14D9-CC9E-DAAD-42D05C2D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984D-148A-D74B-A79A-B916DDFD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AE88-3518-D9A3-7B78-2D61593D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D2B36-3524-B6A6-4636-ED9E203FB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3DC8-3A7E-D4DA-F5D8-F2BB6395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5D16-6F4A-F9A6-14FC-3BA0C249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D60B-F29E-0A85-64A5-89CDCC55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90EBE-1508-25D3-EB22-2AF97791E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1906D-F7B3-6D4C-F437-5ED896A0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2DCC-2942-0925-4684-F39D2555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717A-093F-547B-29FF-6798EB83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1108-D8C6-CB1B-992C-D8041DA1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D5E0-FCD5-DABE-843C-A502A1B1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9B990-3DDF-9908-1668-4BD27BC1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32EA-B8DA-295B-35D0-8453E84B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60D2-8736-147C-CE2C-48D07544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21B0E-3041-A075-6D5E-9BBAED80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1A04-750F-3223-2333-8E50992B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A53BC-9787-0B78-96D1-BF878F8C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9815-4547-2C7C-60F6-4B0A4C1A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09F9-961E-C8BA-6F3C-A6274FFD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CC2A0-BE4F-D46F-EEE2-F35EBB7C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7F9F-5604-D142-1D4B-8CBBEEE5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F103-848E-6581-42AE-220C65420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112C8-0458-D6AA-B02C-EAEFBCA6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49419-51AE-C5CD-5DFC-6FAA9A94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19B85-6DFF-2D61-08C7-23B32FB3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3E992-84C7-D6CD-1CDF-99D5F1B5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C7D7-6234-DCA7-98FD-DEB8BDCE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8257-435A-2983-177E-7764FE5A1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2E44A-006C-0C11-1297-9B230AF48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52B35-4444-916A-E88D-6A08CD5A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2D453-065C-DFED-EFF5-2CA611997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7DBD5-DDB9-DCEF-1841-46DB8C64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7B977-40A0-0992-062D-D5DD287F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658E0-DB73-DFFF-049E-6A09901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B0DF-7601-2361-D21A-35C4D0F3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36816-DBFE-F3D2-6F10-2B3E0BB5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ADFA1-BD64-7B61-7CF2-DA6CEE7D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16667-F3E5-29DE-537F-CEF98775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D6411-6155-3928-A952-02147E55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52A78-C083-ECA5-E8F4-38960D59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288E-FC45-E252-467F-8934421F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4189-02CD-9035-9F11-D49AA8AA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6641-6404-CC18-A12A-898FCE7A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90E89-D004-C341-35A7-E58CAE96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4B2B4-405E-D143-E07D-1066C060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9857A-5A1B-293D-FEF6-8F452F29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E681-E72F-5FD0-A2CD-9E517C64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CB7F-D7E8-A6FA-F811-D6B05FB1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DCFD4-2D28-EB99-92C3-F16AA98E1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17C48-8FCA-1DB7-ADA8-C0A96AA97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7D3E-2DE5-F51D-E609-5269F565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9878E-C746-BD2D-8188-B106D8C1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67467-1FC5-96F2-204A-16A67B7F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40D61-0FCE-D13D-355A-99777FE9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9F767-A670-AA18-BEF7-1E7AE1C01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6C13-07EB-B876-4B77-49E8C5D03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54A1-0E94-415D-A01A-E94E4DA92FDD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1E47-377F-2021-06F3-42B44FB8D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DAB-BA80-5BFD-B21F-F03982F03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9F89-5676-499D-B110-5472FEA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DFA65-A9F7-B5C8-FBB1-08D5C091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LiberationSerif-Bold"/>
              </a:rPr>
              <a:t>DESIGN A SEARCH AUTOCOMPLETE SYSTEM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C95FB8-623D-ED23-9606-84CC9428B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458" y="1825625"/>
            <a:ext cx="4059083" cy="4351338"/>
          </a:xfrm>
        </p:spPr>
      </p:pic>
    </p:spTree>
    <p:extLst>
      <p:ext uri="{BB962C8B-B14F-4D97-AF65-F5344CB8AC3E}">
        <p14:creationId xmlns:p14="http://schemas.microsoft.com/office/powerpoint/2010/main" val="50495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8D9E57-36B2-AA55-59B6-58BE3A4B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A523CC-19C8-4CB6-D523-34B0F3AD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request:  does not refresh the whole web page</a:t>
            </a:r>
          </a:p>
          <a:p>
            <a:r>
              <a:rPr lang="en-US" dirty="0"/>
              <a:t>Browser caching: “max-age=3600” means the cache is valid for 3600 seconds, aka, an hour.</a:t>
            </a:r>
          </a:p>
          <a:p>
            <a:r>
              <a:rPr lang="en-US" dirty="0"/>
              <a:t>Data sampling: if </a:t>
            </a:r>
            <a:r>
              <a:rPr lang="en-US" dirty="0" err="1"/>
              <a:t>get_random</a:t>
            </a:r>
            <a:r>
              <a:rPr lang="en-US" dirty="0"/>
              <a:t>(10000) == 0</a:t>
            </a:r>
          </a:p>
          <a:p>
            <a:r>
              <a:rPr lang="en-US" dirty="0"/>
              <a:t>Filter: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95884-14FB-7E07-9868-EB5E9028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60" y="4147444"/>
            <a:ext cx="6600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1F65-AFD6-3333-DD41-48AE8222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altLang="zh-CN" dirty="0" err="1"/>
              <a:t>harding</a:t>
            </a:r>
            <a:r>
              <a:rPr lang="en-US" altLang="zh-CN" dirty="0"/>
              <a:t> </a:t>
            </a:r>
            <a:r>
              <a:rPr lang="en-US" altLang="zh-CN" sz="1800" dirty="0"/>
              <a:t>data imbalance</a:t>
            </a:r>
            <a:r>
              <a:rPr lang="zh-CN" altLang="en-US" sz="1800" dirty="0"/>
              <a:t>：</a:t>
            </a:r>
            <a:r>
              <a:rPr lang="en-US" altLang="zh-CN" sz="1800" dirty="0"/>
              <a:t>we can maintain two shards: one for ‘s’ and one for ‘u’ to ‘z’.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1FD4E-1161-94E0-8B3C-795D984AA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091531"/>
            <a:ext cx="5486400" cy="3819525"/>
          </a:xfrm>
        </p:spPr>
      </p:pic>
    </p:spTree>
    <p:extLst>
      <p:ext uri="{BB962C8B-B14F-4D97-AF65-F5344CB8AC3E}">
        <p14:creationId xmlns:p14="http://schemas.microsoft.com/office/powerpoint/2010/main" val="217448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E1A5-85E2-5E60-F76B-BFEB3736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5" y="497150"/>
            <a:ext cx="10687975" cy="5679813"/>
          </a:xfrm>
        </p:spPr>
        <p:txBody>
          <a:bodyPr>
            <a:normAutofit/>
          </a:bodyPr>
          <a:lstStyle/>
          <a:p>
            <a:r>
              <a:rPr lang="zh-CN" altLang="en-US" dirty="0"/>
              <a:t>用户输入速度很快怎么办？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frontend </a:t>
            </a:r>
            <a:r>
              <a:rPr lang="zh-CN" altLang="en-US" dirty="0"/>
              <a:t>设置一个 </a:t>
            </a:r>
            <a:r>
              <a:rPr lang="en-US" altLang="zh-CN" dirty="0"/>
              <a:t>delay </a:t>
            </a:r>
            <a:r>
              <a:rPr lang="zh-CN" altLang="en-US" dirty="0"/>
              <a:t>当用户停止输入超过 </a:t>
            </a:r>
            <a:r>
              <a:rPr lang="en-US" altLang="zh-CN" dirty="0"/>
              <a:t>200ms </a:t>
            </a:r>
            <a:r>
              <a:rPr lang="zh-CN" altLang="en-US" dirty="0"/>
              <a:t>时，才发送请求</a:t>
            </a:r>
          </a:p>
          <a:p>
            <a:r>
              <a:rPr lang="zh-CN" altLang="en-US" dirty="0"/>
              <a:t>预加载 </a:t>
            </a:r>
            <a:r>
              <a:rPr lang="en-US" dirty="0"/>
              <a:t>Pre-fetch</a:t>
            </a:r>
          </a:p>
          <a:p>
            <a:r>
              <a:rPr lang="zh-CN" altLang="en-US" dirty="0"/>
              <a:t>如用户在输入 </a:t>
            </a:r>
            <a:r>
              <a:rPr lang="en-US" dirty="0"/>
              <a:t>ap </a:t>
            </a:r>
            <a:r>
              <a:rPr lang="zh-CN" altLang="en-US" dirty="0"/>
              <a:t>以后，极有可能想要搜索的是以 </a:t>
            </a:r>
            <a:r>
              <a:rPr lang="en-US" dirty="0"/>
              <a:t>app </a:t>
            </a:r>
            <a:r>
              <a:rPr lang="zh-CN" altLang="en-US" dirty="0"/>
              <a:t>开头的 </a:t>
            </a:r>
            <a:r>
              <a:rPr lang="en-US" dirty="0"/>
              <a:t>query</a:t>
            </a:r>
          </a:p>
          <a:p>
            <a:r>
              <a:rPr lang="zh-CN" altLang="en-US" dirty="0"/>
              <a:t>因此可以假设用户之后会输入 </a:t>
            </a:r>
            <a:r>
              <a:rPr lang="en-US" dirty="0"/>
              <a:t>app </a:t>
            </a:r>
            <a:r>
              <a:rPr lang="zh-CN" altLang="en-US" dirty="0"/>
              <a:t>的情况下先将 </a:t>
            </a:r>
            <a:r>
              <a:rPr lang="en-US" dirty="0"/>
              <a:t>app </a:t>
            </a:r>
            <a:r>
              <a:rPr lang="zh-CN" altLang="en-US" dirty="0"/>
              <a:t>的 </a:t>
            </a:r>
            <a:r>
              <a:rPr lang="en-US" dirty="0"/>
              <a:t>top 10 queries </a:t>
            </a:r>
            <a:r>
              <a:rPr lang="zh-CN" altLang="en-US" dirty="0"/>
              <a:t>也一起返回到前端并 </a:t>
            </a:r>
            <a:r>
              <a:rPr lang="en-US" dirty="0"/>
              <a:t>cache </a:t>
            </a:r>
            <a:r>
              <a:rPr lang="zh-CN" altLang="en-US" dirty="0"/>
              <a:t>起来</a:t>
            </a:r>
            <a:endParaRPr lang="en-US" altLang="zh-CN" dirty="0"/>
          </a:p>
          <a:p>
            <a:r>
              <a:rPr lang="en-US" altLang="zh-CN" dirty="0"/>
              <a:t>CDN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96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DBF7-A2C0-25C6-43AA-17F18106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355107"/>
            <a:ext cx="11008310" cy="6391922"/>
          </a:xfrm>
        </p:spPr>
        <p:txBody>
          <a:bodyPr>
            <a:normAutofit/>
          </a:bodyPr>
          <a:lstStyle/>
          <a:p>
            <a:r>
              <a:rPr lang="en-US" sz="2000" dirty="0"/>
              <a:t>Typeahead.js </a:t>
            </a:r>
            <a:r>
              <a:rPr lang="zh-CN" altLang="en-US" sz="2000" dirty="0"/>
              <a:t>是 </a:t>
            </a:r>
            <a:r>
              <a:rPr lang="en-US" sz="2000" dirty="0"/>
              <a:t>Twitter </a:t>
            </a:r>
            <a:r>
              <a:rPr lang="zh-CN" altLang="en-US" sz="2000" dirty="0"/>
              <a:t>开源的一个前端插件支持输入一个前缀后，返回匹配这个前缀的 </a:t>
            </a:r>
            <a:r>
              <a:rPr lang="en-US" sz="2000" dirty="0"/>
              <a:t>items</a:t>
            </a:r>
          </a:p>
          <a:p>
            <a:r>
              <a:rPr lang="en-US" sz="2000" dirty="0"/>
              <a:t>Google Suggestion </a:t>
            </a:r>
            <a:r>
              <a:rPr lang="zh-CN" altLang="en-US" sz="2000" dirty="0"/>
              <a:t>是搜索时提供的 </a:t>
            </a:r>
            <a:r>
              <a:rPr lang="en-US" sz="2000" dirty="0"/>
              <a:t>Query </a:t>
            </a:r>
            <a:r>
              <a:rPr lang="zh-CN" altLang="en-US" sz="2000" dirty="0"/>
              <a:t>建议 是一个后端的系统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sz="2000" dirty="0">
                <a:latin typeface="LiberationSerif"/>
              </a:rPr>
              <a:t>D</a:t>
            </a:r>
            <a:r>
              <a:rPr lang="en-US" sz="2000" b="0" i="0" u="none" strike="noStrike" baseline="0" dirty="0">
                <a:latin typeface="LiberationSerif"/>
              </a:rPr>
              <a:t>esign top k most searched queries</a:t>
            </a: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Is the matching only supported at the beginning of a search query or in the middle as well?</a:t>
            </a: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How many autocomplete suggestions should the system return?</a:t>
            </a: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How does the system know which 5 suggestions to return?</a:t>
            </a: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How many users use the product?</a:t>
            </a:r>
            <a:endParaRPr lang="en-US" sz="2000" dirty="0">
              <a:latin typeface="LiberationSerif"/>
            </a:endParaRP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Fast response time</a:t>
            </a:r>
            <a:r>
              <a:rPr lang="zh-CN" altLang="en-US" sz="2000" b="0" i="0" u="none" strike="noStrike" baseline="0" dirty="0">
                <a:latin typeface="LiberationSerif"/>
              </a:rPr>
              <a:t>；</a:t>
            </a:r>
            <a:r>
              <a:rPr lang="en-US" sz="2000" b="0" i="0" u="none" strike="noStrike" baseline="0" dirty="0">
                <a:latin typeface="LiberationSerif"/>
              </a:rPr>
              <a:t>Relevant</a:t>
            </a:r>
            <a:r>
              <a:rPr lang="zh-CN" altLang="en-US" sz="2000" dirty="0">
                <a:latin typeface="LiberationSerif"/>
              </a:rPr>
              <a:t>；</a:t>
            </a:r>
            <a:r>
              <a:rPr lang="en-US" sz="2000" b="0" i="0" u="none" strike="noStrike" baseline="0" dirty="0">
                <a:latin typeface="LiberationSerif"/>
              </a:rPr>
              <a:t>Sorted</a:t>
            </a:r>
            <a:r>
              <a:rPr lang="zh-CN" altLang="en-US" sz="2000" b="0" i="0" u="none" strike="noStrike" baseline="0" dirty="0">
                <a:latin typeface="LiberationSerif"/>
              </a:rPr>
              <a:t>；</a:t>
            </a:r>
            <a:r>
              <a:rPr lang="en-US" sz="2000" b="0" i="0" u="none" strike="noStrike" baseline="0" dirty="0">
                <a:latin typeface="LiberationSerif"/>
              </a:rPr>
              <a:t>Scalable</a:t>
            </a:r>
            <a:r>
              <a:rPr lang="zh-CN" altLang="en-US" sz="2000" b="0" i="0" u="none" strike="noStrike" baseline="0" dirty="0">
                <a:latin typeface="LiberationSerif"/>
              </a:rPr>
              <a:t>；</a:t>
            </a:r>
            <a:r>
              <a:rPr lang="en-US" sz="2000" b="0" i="0" u="none" strike="noStrike" baseline="0" dirty="0">
                <a:latin typeface="LiberationSerif"/>
              </a:rPr>
              <a:t>Highly available</a:t>
            </a:r>
          </a:p>
          <a:p>
            <a:pPr algn="l"/>
            <a:endParaRPr lang="en-US" sz="2000" b="0" i="0" u="none" strike="noStrike" baseline="0" dirty="0">
              <a:latin typeface="LiberationSerif"/>
            </a:endParaRP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• ~24,000 query per second (QPS) = 10,000,000 users * 10 queries / day * 20 characters /</a:t>
            </a: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24 hours / 3600 seconds.</a:t>
            </a: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• Peak QPS = QPS * 2 = ~48,000</a:t>
            </a: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• Assume 20% of the daily queries are new. 10 million * 10 queries / day * 20 byte per</a:t>
            </a:r>
          </a:p>
          <a:p>
            <a:pPr algn="l"/>
            <a:r>
              <a:rPr lang="en-US" sz="2000" b="0" i="0" u="none" strike="noStrike" baseline="0" dirty="0">
                <a:latin typeface="LiberationSerif"/>
              </a:rPr>
              <a:t>query * 20% = 0.4 GB. This means 0.4GB of new data is added to storage daily.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08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8660D-4CA0-35F1-E045-D1630DCD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352" y="1825625"/>
            <a:ext cx="6315295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AE61F5-48DA-AF43-61BA-C3BC0694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27" y="453231"/>
            <a:ext cx="36004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3A41-F132-CADC-CE43-C7607D93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</a:t>
            </a:r>
            <a:r>
              <a:rPr lang="en-US" dirty="0"/>
              <a:t> data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1B212-E3F5-8B7C-649B-277D0A979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975" y="2201069"/>
            <a:ext cx="5734050" cy="3600450"/>
          </a:xfrm>
        </p:spPr>
      </p:pic>
    </p:spTree>
    <p:extLst>
      <p:ext uri="{BB962C8B-B14F-4D97-AF65-F5344CB8AC3E}">
        <p14:creationId xmlns:p14="http://schemas.microsoft.com/office/powerpoint/2010/main" val="350111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097B-18D3-C1A8-DA80-F634EA88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514905"/>
            <a:ext cx="10723485" cy="5662058"/>
          </a:xfrm>
        </p:spPr>
        <p:txBody>
          <a:bodyPr/>
          <a:lstStyle/>
          <a:p>
            <a:r>
              <a:rPr lang="en-US" dirty="0"/>
              <a:t>Step 1: Find the prefix node “tr”.</a:t>
            </a:r>
          </a:p>
          <a:p>
            <a:r>
              <a:rPr lang="en-US" dirty="0"/>
              <a:t>Step 2: Traverse the subtree to get all valid children. In this case, nodes [tree: 10], [true: 35], [try: 29] are valid.</a:t>
            </a:r>
          </a:p>
          <a:p>
            <a:r>
              <a:rPr lang="en-US" dirty="0"/>
              <a:t>Step 3: Sort the children and get top 2. [true: 35] and [try: 29] are the top 2 queries with prefix “tr”.</a:t>
            </a:r>
          </a:p>
          <a:p>
            <a:r>
              <a:rPr lang="pt-BR" dirty="0"/>
              <a:t>O(p) + O(c) + O(clogc)</a:t>
            </a:r>
          </a:p>
          <a:p>
            <a:r>
              <a:rPr lang="en-US" dirty="0"/>
              <a:t>p: length of a prefix;       c: number of children of a given node</a:t>
            </a:r>
          </a:p>
          <a:p>
            <a:endParaRPr lang="en-US" dirty="0"/>
          </a:p>
          <a:p>
            <a:r>
              <a:rPr lang="en-US" dirty="0"/>
              <a:t>1.	Limit the max length of a prefix</a:t>
            </a:r>
          </a:p>
          <a:p>
            <a:r>
              <a:rPr lang="en-US" dirty="0"/>
              <a:t>2.	Cache top search queries at each node</a:t>
            </a:r>
          </a:p>
        </p:txBody>
      </p:sp>
    </p:spTree>
    <p:extLst>
      <p:ext uri="{BB962C8B-B14F-4D97-AF65-F5344CB8AC3E}">
        <p14:creationId xmlns:p14="http://schemas.microsoft.com/office/powerpoint/2010/main" val="67661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BF5EC-1009-AC2C-7F66-47C872D9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150" y="1552575"/>
            <a:ext cx="6638925" cy="3390900"/>
          </a:xfrm>
        </p:spPr>
      </p:pic>
    </p:spTree>
    <p:extLst>
      <p:ext uri="{BB962C8B-B14F-4D97-AF65-F5344CB8AC3E}">
        <p14:creationId xmlns:p14="http://schemas.microsoft.com/office/powerpoint/2010/main" val="407085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2462BD-9D39-A089-92F1-2BC57B3C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1ED99-75AC-3E20-0CAA-3E861171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2796381"/>
            <a:ext cx="6600825" cy="2409825"/>
          </a:xfrm>
        </p:spPr>
      </p:pic>
    </p:spTree>
    <p:extLst>
      <p:ext uri="{BB962C8B-B14F-4D97-AF65-F5344CB8AC3E}">
        <p14:creationId xmlns:p14="http://schemas.microsoft.com/office/powerpoint/2010/main" val="427085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3878-F901-151B-3E01-5B8EA537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store + Key-value store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03679B-CDE8-DA53-9E86-9D0624247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37" y="2182019"/>
            <a:ext cx="6638925" cy="3638550"/>
          </a:xfrm>
        </p:spPr>
      </p:pic>
    </p:spTree>
    <p:extLst>
      <p:ext uri="{BB962C8B-B14F-4D97-AF65-F5344CB8AC3E}">
        <p14:creationId xmlns:p14="http://schemas.microsoft.com/office/powerpoint/2010/main" val="307011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9EC63-B7DD-8635-C9C3-30B0047E7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759" y="123825"/>
            <a:ext cx="4161532" cy="6053138"/>
          </a:xfrm>
        </p:spPr>
      </p:pic>
    </p:spTree>
    <p:extLst>
      <p:ext uri="{BB962C8B-B14F-4D97-AF65-F5344CB8AC3E}">
        <p14:creationId xmlns:p14="http://schemas.microsoft.com/office/powerpoint/2010/main" val="318181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517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LiberationSerif</vt:lpstr>
      <vt:lpstr>LiberationSerif-Bold</vt:lpstr>
      <vt:lpstr>Arial</vt:lpstr>
      <vt:lpstr>Calibri</vt:lpstr>
      <vt:lpstr>Calibri Light</vt:lpstr>
      <vt:lpstr>Office Theme</vt:lpstr>
      <vt:lpstr>DESIGN A SEARCH AUTOCOMPLETE SYSTEM</vt:lpstr>
      <vt:lpstr>PowerPoint Presentation</vt:lpstr>
      <vt:lpstr>PowerPoint Presentation</vt:lpstr>
      <vt:lpstr>Trie data structure</vt:lpstr>
      <vt:lpstr>PowerPoint Presentation</vt:lpstr>
      <vt:lpstr>PowerPoint Presentation</vt:lpstr>
      <vt:lpstr>Data gathering service</vt:lpstr>
      <vt:lpstr>Document store + Key-value store</vt:lpstr>
      <vt:lpstr>PowerPoint Presentation</vt:lpstr>
      <vt:lpstr>optimizations:</vt:lpstr>
      <vt:lpstr>Sharding data imbalance：we can maintain two shards: one for ‘s’ and one for ‘u’ to ‘z’.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SEARCH AUTOCOMPLETE SYSTEM</dc:title>
  <dc:creator>Ning Huang</dc:creator>
  <cp:lastModifiedBy>Ning Huang</cp:lastModifiedBy>
  <cp:revision>5</cp:revision>
  <dcterms:created xsi:type="dcterms:W3CDTF">2022-06-12T20:33:52Z</dcterms:created>
  <dcterms:modified xsi:type="dcterms:W3CDTF">2022-06-13T00:17:51Z</dcterms:modified>
</cp:coreProperties>
</file>