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5"/>
    <p:restoredTop sz="94749"/>
  </p:normalViewPr>
  <p:slideViewPr>
    <p:cSldViewPr snapToGrid="0" snapToObjects="1">
      <p:cViewPr>
        <p:scale>
          <a:sx n="135" d="100"/>
          <a:sy n="135" d="100"/>
        </p:scale>
        <p:origin x="84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7F33-44FE-C874-8792-06D91DC3E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A376A8-F12B-B860-0F2F-3386A3461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5EBE2B-4EBB-BAB8-D937-E4FF70EFF50D}"/>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5" name="Footer Placeholder 4">
            <a:extLst>
              <a:ext uri="{FF2B5EF4-FFF2-40B4-BE49-F238E27FC236}">
                <a16:creationId xmlns:a16="http://schemas.microsoft.com/office/drawing/2014/main" id="{2B61C3A2-7BBE-81D6-E7AC-BE1558B64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57595-ACDA-8EF7-038C-0A8538470B7A}"/>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70729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1BCD-75AF-0C54-9667-33F9DD3A4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575EE5-CCE4-9526-CA86-C3439A20E2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F703-0EC2-1B00-B7D5-4117C7CDC8CB}"/>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5" name="Footer Placeholder 4">
            <a:extLst>
              <a:ext uri="{FF2B5EF4-FFF2-40B4-BE49-F238E27FC236}">
                <a16:creationId xmlns:a16="http://schemas.microsoft.com/office/drawing/2014/main" id="{DDC60DFA-5CAA-CA3E-B231-4FF89A891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6225C-51FE-1F20-D7B6-47AA1BA7E0E6}"/>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141887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2543-495E-7368-384D-1C1ECA52F8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CBAE52-37B2-F25D-F087-9732281868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A2B5B-F07C-B4D4-9902-3444E6C4B646}"/>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5" name="Footer Placeholder 4">
            <a:extLst>
              <a:ext uri="{FF2B5EF4-FFF2-40B4-BE49-F238E27FC236}">
                <a16:creationId xmlns:a16="http://schemas.microsoft.com/office/drawing/2014/main" id="{38D6D649-5A7D-C455-64C8-B4315B3C2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00A84-B853-1ED6-9301-5FB9BBDC5E8C}"/>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340013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27FA-4D7C-5140-54F1-EF9B9CB04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304159-AC03-F3B7-FC76-4498EE7053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608F2-4AD7-23C2-E8F2-423BBCD8BB67}"/>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5" name="Footer Placeholder 4">
            <a:extLst>
              <a:ext uri="{FF2B5EF4-FFF2-40B4-BE49-F238E27FC236}">
                <a16:creationId xmlns:a16="http://schemas.microsoft.com/office/drawing/2014/main" id="{E71B4347-2687-B590-F36E-33C994628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47024-13DE-22F5-065A-45C457AA22A2}"/>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87376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CC5A-31F5-1941-C7DA-409F4098F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01260E-0B6D-C801-6687-D7512E75E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A4485A-C1AD-36CE-DDE3-79475E50DF74}"/>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5" name="Footer Placeholder 4">
            <a:extLst>
              <a:ext uri="{FF2B5EF4-FFF2-40B4-BE49-F238E27FC236}">
                <a16:creationId xmlns:a16="http://schemas.microsoft.com/office/drawing/2014/main" id="{F76006B7-B027-B6A1-8C86-288A76B3F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B6D64-A886-30D8-EA6D-E09966D7C868}"/>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249114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2D01-9C8B-D9BC-9DBB-CBDAEC81EC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6717C3-AC64-D629-0E4E-675C2EC2F6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481204-C58F-791F-416D-F336ADCDBE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70B8F1-17F5-3186-721B-7E924AE85389}"/>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6" name="Footer Placeholder 5">
            <a:extLst>
              <a:ext uri="{FF2B5EF4-FFF2-40B4-BE49-F238E27FC236}">
                <a16:creationId xmlns:a16="http://schemas.microsoft.com/office/drawing/2014/main" id="{B1312207-1A9C-0511-76F1-148E8E559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98738-7C7B-3087-BC9A-28B60A7C47E2}"/>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151405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AD60-51AC-2484-0134-4DD2C3B028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8AADC5-A41A-C00C-1EA2-478C29E37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1E09C-AD05-5BD8-04F0-525CB09DBF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06A578-8B51-9D61-34B1-2A58786021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E294AC-5304-32A4-CEBF-1E214FF46C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7870AB-9510-C247-AEDB-E002FE4E5A05}"/>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8" name="Footer Placeholder 7">
            <a:extLst>
              <a:ext uri="{FF2B5EF4-FFF2-40B4-BE49-F238E27FC236}">
                <a16:creationId xmlns:a16="http://schemas.microsoft.com/office/drawing/2014/main" id="{D94AAEC1-F502-50FA-02ED-A4521704B1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14C6D2-A867-1079-329E-C18E46551617}"/>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329261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8EF4-EB61-AE83-A709-B9E5400F36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46B3D2-6684-3232-5D26-FA0AFB5270C7}"/>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4" name="Footer Placeholder 3">
            <a:extLst>
              <a:ext uri="{FF2B5EF4-FFF2-40B4-BE49-F238E27FC236}">
                <a16:creationId xmlns:a16="http://schemas.microsoft.com/office/drawing/2014/main" id="{7484068E-4D1C-3BD7-33EA-F1F3842F5F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785858-ADAB-111C-9FB7-34FC780C4D39}"/>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252487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1EB20-CE60-A428-BB4A-4E16E7A7B8A5}"/>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3" name="Footer Placeholder 2">
            <a:extLst>
              <a:ext uri="{FF2B5EF4-FFF2-40B4-BE49-F238E27FC236}">
                <a16:creationId xmlns:a16="http://schemas.microsoft.com/office/drawing/2014/main" id="{857BF04F-4B3B-9691-BD5F-B048ADC6D8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479AF-EFA5-4B60-02D8-613C888CFE4F}"/>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385084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FB34-B3A1-690F-C8E7-C696B5E7B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B23411-6248-9AAF-47C6-A7394999B1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B06C57-1F68-20BA-4F99-89BDCA045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71B70-97BD-92C4-A2F5-DFDF37B9FCB6}"/>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6" name="Footer Placeholder 5">
            <a:extLst>
              <a:ext uri="{FF2B5EF4-FFF2-40B4-BE49-F238E27FC236}">
                <a16:creationId xmlns:a16="http://schemas.microsoft.com/office/drawing/2014/main" id="{468E02A7-444E-11B0-6573-AE0BD64436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B4245-B90E-E5A3-97BB-1FAEC869D51A}"/>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399282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F956-359E-FCC8-5A91-3C1FBCF9B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BD1B68-4380-0179-6E3A-984AB4DF7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D9155D-10FC-74AB-32E0-D208118FF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9EF979-5489-AB41-072B-EA81ED4BF416}"/>
              </a:ext>
            </a:extLst>
          </p:cNvPr>
          <p:cNvSpPr>
            <a:spLocks noGrp="1"/>
          </p:cNvSpPr>
          <p:nvPr>
            <p:ph type="dt" sz="half" idx="10"/>
          </p:nvPr>
        </p:nvSpPr>
        <p:spPr/>
        <p:txBody>
          <a:bodyPr/>
          <a:lstStyle/>
          <a:p>
            <a:fld id="{D0794203-FA8D-D145-9215-1BD33FD4FCA5}" type="datetimeFigureOut">
              <a:rPr lang="en-US" smtClean="0"/>
              <a:t>4/24/22</a:t>
            </a:fld>
            <a:endParaRPr lang="en-US"/>
          </a:p>
        </p:txBody>
      </p:sp>
      <p:sp>
        <p:nvSpPr>
          <p:cNvPr id="6" name="Footer Placeholder 5">
            <a:extLst>
              <a:ext uri="{FF2B5EF4-FFF2-40B4-BE49-F238E27FC236}">
                <a16:creationId xmlns:a16="http://schemas.microsoft.com/office/drawing/2014/main" id="{2E1231A3-B763-1CFF-13EC-84E653512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505D7-97DA-B4A1-BAFA-ABC339570D83}"/>
              </a:ext>
            </a:extLst>
          </p:cNvPr>
          <p:cNvSpPr>
            <a:spLocks noGrp="1"/>
          </p:cNvSpPr>
          <p:nvPr>
            <p:ph type="sldNum" sz="quarter" idx="12"/>
          </p:nvPr>
        </p:nvSpPr>
        <p:spPr/>
        <p:txBody>
          <a:bodyPr/>
          <a:lstStyle/>
          <a:p>
            <a:fld id="{4E407398-9D15-A74E-A9E5-CBD9F57577C4}" type="slidenum">
              <a:rPr lang="en-US" smtClean="0"/>
              <a:t>‹#›</a:t>
            </a:fld>
            <a:endParaRPr lang="en-US"/>
          </a:p>
        </p:txBody>
      </p:sp>
    </p:spTree>
    <p:extLst>
      <p:ext uri="{BB962C8B-B14F-4D97-AF65-F5344CB8AC3E}">
        <p14:creationId xmlns:p14="http://schemas.microsoft.com/office/powerpoint/2010/main" val="156568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62FD8-58BF-D29F-6E82-1AE551784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81D86-23E0-0C60-39F6-D02303051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18DD6-DD57-0383-2254-A43F673638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94203-FA8D-D145-9215-1BD33FD4FCA5}" type="datetimeFigureOut">
              <a:rPr lang="en-US" smtClean="0"/>
              <a:t>4/24/22</a:t>
            </a:fld>
            <a:endParaRPr lang="en-US"/>
          </a:p>
        </p:txBody>
      </p:sp>
      <p:sp>
        <p:nvSpPr>
          <p:cNvPr id="5" name="Footer Placeholder 4">
            <a:extLst>
              <a:ext uri="{FF2B5EF4-FFF2-40B4-BE49-F238E27FC236}">
                <a16:creationId xmlns:a16="http://schemas.microsoft.com/office/drawing/2014/main" id="{0F24391F-9E92-CF33-4EDD-5A9D918DB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BD9A48-73FC-A6C4-992A-551AAB533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07398-9D15-A74E-A9E5-CBD9F57577C4}" type="slidenum">
              <a:rPr lang="en-US" smtClean="0"/>
              <a:t>‹#›</a:t>
            </a:fld>
            <a:endParaRPr lang="en-US"/>
          </a:p>
        </p:txBody>
      </p:sp>
    </p:spTree>
    <p:extLst>
      <p:ext uri="{BB962C8B-B14F-4D97-AF65-F5344CB8AC3E}">
        <p14:creationId xmlns:p14="http://schemas.microsoft.com/office/powerpoint/2010/main" val="253723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FF4F-2298-B91C-C4C9-6F3C0F923E60}"/>
              </a:ext>
            </a:extLst>
          </p:cNvPr>
          <p:cNvSpPr>
            <a:spLocks noGrp="1"/>
          </p:cNvSpPr>
          <p:nvPr>
            <p:ph type="ctrTitle"/>
          </p:nvPr>
        </p:nvSpPr>
        <p:spPr>
          <a:xfrm>
            <a:off x="838199" y="291090"/>
            <a:ext cx="10515599" cy="932688"/>
          </a:xfrm>
        </p:spPr>
        <p:txBody>
          <a:bodyPr>
            <a:normAutofit/>
          </a:bodyPr>
          <a:lstStyle/>
          <a:p>
            <a:r>
              <a:rPr lang="zh-CN" altLang="en-US" sz="4200" dirty="0"/>
              <a:t>支撑亿级流量的高并发</a:t>
            </a:r>
            <a:r>
              <a:rPr lang="en-US" sz="4200" dirty="0"/>
              <a:t>IM</a:t>
            </a:r>
            <a:r>
              <a:rPr lang="zh-CN" altLang="en-US" sz="4200" dirty="0"/>
              <a:t>架构</a:t>
            </a:r>
            <a:endParaRPr lang="en-US" sz="4200" dirty="0"/>
          </a:p>
        </p:txBody>
      </p:sp>
      <p:pic>
        <p:nvPicPr>
          <p:cNvPr id="5" name="Picture 4">
            <a:extLst>
              <a:ext uri="{FF2B5EF4-FFF2-40B4-BE49-F238E27FC236}">
                <a16:creationId xmlns:a16="http://schemas.microsoft.com/office/drawing/2014/main" id="{5C7044C6-BD47-9F01-DAED-8102325B7CE2}"/>
              </a:ext>
            </a:extLst>
          </p:cNvPr>
          <p:cNvPicPr>
            <a:picLocks noChangeAspect="1"/>
          </p:cNvPicPr>
          <p:nvPr/>
        </p:nvPicPr>
        <p:blipFill>
          <a:blip r:embed="rId2"/>
          <a:stretch>
            <a:fillRect/>
          </a:stretch>
        </p:blipFill>
        <p:spPr>
          <a:xfrm>
            <a:off x="2267771" y="1863801"/>
            <a:ext cx="7656457" cy="4440746"/>
          </a:xfrm>
          <a:prstGeom prst="rect">
            <a:avLst/>
          </a:prstGeom>
        </p:spPr>
      </p:pic>
    </p:spTree>
    <p:extLst>
      <p:ext uri="{BB962C8B-B14F-4D97-AF65-F5344CB8AC3E}">
        <p14:creationId xmlns:p14="http://schemas.microsoft.com/office/powerpoint/2010/main" val="1467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CF6E-BBF7-51DB-3D64-65C0403E73E0}"/>
              </a:ext>
            </a:extLst>
          </p:cNvPr>
          <p:cNvSpPr>
            <a:spLocks noGrp="1"/>
          </p:cNvSpPr>
          <p:nvPr>
            <p:ph type="title"/>
          </p:nvPr>
        </p:nvSpPr>
        <p:spPr/>
        <p:txBody>
          <a:bodyPr/>
          <a:lstStyle/>
          <a:p>
            <a:r>
              <a:rPr lang="zh-CN" altLang="en-US" dirty="0"/>
              <a:t>分布式协调工具</a:t>
            </a:r>
            <a:r>
              <a:rPr lang="en-US" altLang="zh-CN" dirty="0" err="1"/>
              <a:t>ZooKeeper</a:t>
            </a:r>
            <a:endParaRPr lang="en-US" dirty="0"/>
          </a:p>
        </p:txBody>
      </p:sp>
      <p:sp>
        <p:nvSpPr>
          <p:cNvPr id="3" name="Content Placeholder 2">
            <a:extLst>
              <a:ext uri="{FF2B5EF4-FFF2-40B4-BE49-F238E27FC236}">
                <a16:creationId xmlns:a16="http://schemas.microsoft.com/office/drawing/2014/main" id="{D1B6046C-130D-DE93-C301-25FE1C178E88}"/>
              </a:ext>
            </a:extLst>
          </p:cNvPr>
          <p:cNvSpPr>
            <a:spLocks noGrp="1"/>
          </p:cNvSpPr>
          <p:nvPr>
            <p:ph idx="1"/>
          </p:nvPr>
        </p:nvSpPr>
        <p:spPr/>
        <p:txBody>
          <a:bodyPr/>
          <a:lstStyle/>
          <a:p>
            <a:r>
              <a:rPr lang="zh-CN" altLang="en-US" dirty="0"/>
              <a:t>集群的分布式架构和集群节点之间的交互一定少不了可靠的分布式协调工具，</a:t>
            </a:r>
            <a:r>
              <a:rPr lang="en-US" dirty="0" err="1"/>
              <a:t>ZooKeeper</a:t>
            </a:r>
            <a:r>
              <a:rPr lang="zh-CN" altLang="en-US" dirty="0"/>
              <a:t>就是目前极为重要的分布式协调工具。</a:t>
            </a:r>
            <a:endParaRPr lang="en-US" altLang="zh-CN" dirty="0"/>
          </a:p>
          <a:p>
            <a:r>
              <a:rPr lang="en-US" dirty="0" err="1"/>
              <a:t>ZooKeeper</a:t>
            </a:r>
            <a:r>
              <a:rPr lang="zh-CN" altLang="en-US" dirty="0"/>
              <a:t>是一个针对大型分布式系统的可靠协调系统，提供的功能包括配置维护、命名服务、分布式同步、组服务等</a:t>
            </a:r>
            <a:endParaRPr lang="en-US" dirty="0"/>
          </a:p>
          <a:p>
            <a:r>
              <a:rPr lang="en-US" dirty="0" err="1"/>
              <a:t>ZooKeeper</a:t>
            </a:r>
            <a:r>
              <a:rPr lang="zh-CN" altLang="en-US" dirty="0"/>
              <a:t>的核心优势是实现了分布式环境的数据一致性，简单地说：每时每刻我们访问</a:t>
            </a:r>
            <a:r>
              <a:rPr lang="en-US" dirty="0" err="1"/>
              <a:t>ZooKeeper</a:t>
            </a:r>
            <a:r>
              <a:rPr lang="zh-CN" altLang="en-US" dirty="0"/>
              <a:t>的树结构时，不同的节点返回的数据都是一致的。</a:t>
            </a:r>
            <a:endParaRPr lang="en-US" dirty="0"/>
          </a:p>
        </p:txBody>
      </p:sp>
    </p:spTree>
    <p:extLst>
      <p:ext uri="{BB962C8B-B14F-4D97-AF65-F5344CB8AC3E}">
        <p14:creationId xmlns:p14="http://schemas.microsoft.com/office/powerpoint/2010/main" val="54420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94E9-47CD-5443-71BA-FA081D1DD37A}"/>
              </a:ext>
            </a:extLst>
          </p:cNvPr>
          <p:cNvSpPr>
            <a:spLocks noGrp="1"/>
          </p:cNvSpPr>
          <p:nvPr>
            <p:ph type="title"/>
          </p:nvPr>
        </p:nvSpPr>
        <p:spPr/>
        <p:txBody>
          <a:bodyPr/>
          <a:lstStyle/>
          <a:p>
            <a:r>
              <a:rPr lang="en-US" dirty="0"/>
              <a:t>Spring Cloud</a:t>
            </a:r>
          </a:p>
        </p:txBody>
      </p:sp>
      <p:sp>
        <p:nvSpPr>
          <p:cNvPr id="3" name="Content Placeholder 2">
            <a:extLst>
              <a:ext uri="{FF2B5EF4-FFF2-40B4-BE49-F238E27FC236}">
                <a16:creationId xmlns:a16="http://schemas.microsoft.com/office/drawing/2014/main" id="{734B4549-7632-F3B0-290A-11363988F2A4}"/>
              </a:ext>
            </a:extLst>
          </p:cNvPr>
          <p:cNvSpPr>
            <a:spLocks noGrp="1"/>
          </p:cNvSpPr>
          <p:nvPr>
            <p:ph idx="1"/>
          </p:nvPr>
        </p:nvSpPr>
        <p:spPr/>
        <p:txBody>
          <a:bodyPr/>
          <a:lstStyle/>
          <a:p>
            <a:r>
              <a:rPr lang="en-US" dirty="0"/>
              <a:t>Spring Cloud Spring Cloud is a framework for building robust cloud applications . It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Coordination of distributed systems leads to boiler plate patterns, and using Spring Cloud developers can quickly stand up services and applications that implement those patterns.</a:t>
            </a:r>
          </a:p>
        </p:txBody>
      </p:sp>
    </p:spTree>
    <p:extLst>
      <p:ext uri="{BB962C8B-B14F-4D97-AF65-F5344CB8AC3E}">
        <p14:creationId xmlns:p14="http://schemas.microsoft.com/office/powerpoint/2010/main" val="381364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C0ED8-884E-B2D0-C7A9-96E12A69079B}"/>
              </a:ext>
            </a:extLst>
          </p:cNvPr>
          <p:cNvSpPr>
            <a:spLocks noGrp="1"/>
          </p:cNvSpPr>
          <p:nvPr>
            <p:ph type="title"/>
          </p:nvPr>
        </p:nvSpPr>
        <p:spPr/>
        <p:txBody>
          <a:bodyPr/>
          <a:lstStyle/>
          <a:p>
            <a:r>
              <a:rPr lang="en-US" dirty="0" err="1"/>
              <a:t>核心集群</a:t>
            </a:r>
            <a:endParaRPr lang="en-US" dirty="0"/>
          </a:p>
        </p:txBody>
      </p:sp>
      <p:sp>
        <p:nvSpPr>
          <p:cNvPr id="3" name="Content Placeholder 2">
            <a:extLst>
              <a:ext uri="{FF2B5EF4-FFF2-40B4-BE49-F238E27FC236}">
                <a16:creationId xmlns:a16="http://schemas.microsoft.com/office/drawing/2014/main" id="{4510E5B2-63BF-A7EA-A733-C0EBFE091398}"/>
              </a:ext>
            </a:extLst>
          </p:cNvPr>
          <p:cNvSpPr>
            <a:spLocks noGrp="1"/>
          </p:cNvSpPr>
          <p:nvPr>
            <p:ph idx="1"/>
          </p:nvPr>
        </p:nvSpPr>
        <p:spPr/>
        <p:txBody>
          <a:bodyPr>
            <a:normAutofit/>
          </a:bodyPr>
          <a:lstStyle/>
          <a:p>
            <a:r>
              <a:rPr lang="en-US" dirty="0" err="1"/>
              <a:t>Netty</a:t>
            </a:r>
            <a:r>
              <a:rPr lang="zh-CN" altLang="en-US" dirty="0"/>
              <a:t>服务集群：主要用来负责维持和客户端的</a:t>
            </a:r>
            <a:r>
              <a:rPr lang="en-US" dirty="0"/>
              <a:t>TCP</a:t>
            </a:r>
            <a:r>
              <a:rPr lang="zh-CN" altLang="en-US" dirty="0"/>
              <a:t>长连接，完成消息的发送和转发。</a:t>
            </a:r>
            <a:endParaRPr lang="en-US" altLang="zh-CN" dirty="0"/>
          </a:p>
          <a:p>
            <a:r>
              <a:rPr lang="en-US" dirty="0" err="1"/>
              <a:t>ZooKeeper</a:t>
            </a:r>
            <a:r>
              <a:rPr lang="zh-CN" altLang="en-US" dirty="0"/>
              <a:t>集群：负责</a:t>
            </a:r>
            <a:r>
              <a:rPr lang="en-US" dirty="0" err="1"/>
              <a:t>Netty</a:t>
            </a:r>
            <a:r>
              <a:rPr lang="en-US" dirty="0"/>
              <a:t> Server</a:t>
            </a:r>
            <a:r>
              <a:rPr lang="zh-CN" altLang="en-US" dirty="0"/>
              <a:t>集群的管理，包括注册、路由、负载均衡，集群</a:t>
            </a:r>
            <a:r>
              <a:rPr lang="en-US" dirty="0"/>
              <a:t>IP</a:t>
            </a:r>
            <a:r>
              <a:rPr lang="zh-CN" altLang="en-US" dirty="0"/>
              <a:t>注册和节点</a:t>
            </a:r>
            <a:r>
              <a:rPr lang="en-US" dirty="0"/>
              <a:t>ID</a:t>
            </a:r>
            <a:r>
              <a:rPr lang="zh-CN" altLang="en-US" dirty="0"/>
              <a:t>分配</a:t>
            </a:r>
            <a:endParaRPr lang="en-US" altLang="zh-CN" dirty="0"/>
          </a:p>
          <a:p>
            <a:r>
              <a:rPr lang="en-US" dirty="0"/>
              <a:t>Redis</a:t>
            </a:r>
            <a:r>
              <a:rPr lang="zh-CN" altLang="en-US" dirty="0"/>
              <a:t>集群：负责用户、用户绑定关系、用户群组关系、用户远程会话等数据的缓存，缓存其他的配置数据或者临时数据，加快读取速度。</a:t>
            </a:r>
            <a:endParaRPr lang="en-US" altLang="zh-CN" dirty="0"/>
          </a:p>
        </p:txBody>
      </p:sp>
    </p:spTree>
    <p:extLst>
      <p:ext uri="{BB962C8B-B14F-4D97-AF65-F5344CB8AC3E}">
        <p14:creationId xmlns:p14="http://schemas.microsoft.com/office/powerpoint/2010/main" val="193532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50CD-89A6-D540-E9F2-94038649C54B}"/>
              </a:ext>
            </a:extLst>
          </p:cNvPr>
          <p:cNvSpPr>
            <a:spLocks noGrp="1"/>
          </p:cNvSpPr>
          <p:nvPr>
            <p:ph type="title"/>
          </p:nvPr>
        </p:nvSpPr>
        <p:spPr/>
        <p:txBody>
          <a:bodyPr/>
          <a:lstStyle/>
          <a:p>
            <a:r>
              <a:rPr lang="en-US" dirty="0" err="1"/>
              <a:t>其他集群</a:t>
            </a:r>
            <a:endParaRPr lang="en-US" dirty="0"/>
          </a:p>
        </p:txBody>
      </p:sp>
      <p:sp>
        <p:nvSpPr>
          <p:cNvPr id="3" name="Content Placeholder 2">
            <a:extLst>
              <a:ext uri="{FF2B5EF4-FFF2-40B4-BE49-F238E27FC236}">
                <a16:creationId xmlns:a16="http://schemas.microsoft.com/office/drawing/2014/main" id="{8C6970E1-1B1B-DBF7-173A-D8E1FB7FD32C}"/>
              </a:ext>
            </a:extLst>
          </p:cNvPr>
          <p:cNvSpPr>
            <a:spLocks noGrp="1"/>
          </p:cNvSpPr>
          <p:nvPr>
            <p:ph idx="1"/>
          </p:nvPr>
        </p:nvSpPr>
        <p:spPr/>
        <p:txBody>
          <a:bodyPr/>
          <a:lstStyle/>
          <a:p>
            <a:r>
              <a:rPr lang="en-US" dirty="0"/>
              <a:t>Spring Cloud Web</a:t>
            </a:r>
            <a:r>
              <a:rPr lang="zh-CN" altLang="en-US" dirty="0"/>
              <a:t>服务集群：完成用户在线管理、单点登录系统。</a:t>
            </a:r>
            <a:endParaRPr lang="en-US" dirty="0"/>
          </a:p>
          <a:p>
            <a:r>
              <a:rPr lang="en-US" dirty="0"/>
              <a:t>MySQL</a:t>
            </a:r>
            <a:r>
              <a:rPr lang="zh-CN" altLang="en-US" dirty="0"/>
              <a:t>集群：保存用户、群组。</a:t>
            </a:r>
            <a:endParaRPr lang="en-US" altLang="zh-CN" dirty="0"/>
          </a:p>
          <a:p>
            <a:r>
              <a:rPr lang="en-US" dirty="0" err="1"/>
              <a:t>RocketMQ</a:t>
            </a:r>
            <a:r>
              <a:rPr lang="zh-CN" altLang="en-US" dirty="0"/>
              <a:t>消息队列集群：主要是将优先级不高的操作从高并发模式转成低并发模式。例如，将离线消息发向消息队列，然后通过低并发的异步任务保存到数据库。</a:t>
            </a:r>
            <a:endParaRPr lang="en-US" altLang="zh-CN" dirty="0"/>
          </a:p>
          <a:p>
            <a:r>
              <a:rPr lang="en-US" dirty="0"/>
              <a:t>MongoDB</a:t>
            </a:r>
            <a:r>
              <a:rPr lang="zh-CN" altLang="en-US" dirty="0"/>
              <a:t>半结构化存储集群，用于离线消息的保存。</a:t>
            </a:r>
            <a:endParaRPr lang="en-US" dirty="0"/>
          </a:p>
          <a:p>
            <a:pPr marL="0" indent="0">
              <a:buNone/>
            </a:pPr>
            <a:endParaRPr lang="en-US" dirty="0"/>
          </a:p>
        </p:txBody>
      </p:sp>
    </p:spTree>
    <p:extLst>
      <p:ext uri="{BB962C8B-B14F-4D97-AF65-F5344CB8AC3E}">
        <p14:creationId xmlns:p14="http://schemas.microsoft.com/office/powerpoint/2010/main" val="34923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0342-D296-553A-62C6-933C4E7DAE06}"/>
              </a:ext>
            </a:extLst>
          </p:cNvPr>
          <p:cNvSpPr>
            <a:spLocks noGrp="1"/>
          </p:cNvSpPr>
          <p:nvPr>
            <p:ph type="title"/>
          </p:nvPr>
        </p:nvSpPr>
        <p:spPr/>
        <p:txBody>
          <a:bodyPr/>
          <a:lstStyle/>
          <a:p>
            <a:r>
              <a:rPr lang="en-US" dirty="0" err="1"/>
              <a:t>总结</a:t>
            </a:r>
            <a:endParaRPr lang="en-US" dirty="0"/>
          </a:p>
        </p:txBody>
      </p:sp>
      <p:sp>
        <p:nvSpPr>
          <p:cNvPr id="3" name="Content Placeholder 2">
            <a:extLst>
              <a:ext uri="{FF2B5EF4-FFF2-40B4-BE49-F238E27FC236}">
                <a16:creationId xmlns:a16="http://schemas.microsoft.com/office/drawing/2014/main" id="{7B6CD865-EC3E-C45B-10C7-A92360640BF3}"/>
              </a:ext>
            </a:extLst>
          </p:cNvPr>
          <p:cNvSpPr>
            <a:spLocks noGrp="1"/>
          </p:cNvSpPr>
          <p:nvPr>
            <p:ph idx="1"/>
          </p:nvPr>
        </p:nvSpPr>
        <p:spPr/>
        <p:txBody>
          <a:bodyPr/>
          <a:lstStyle/>
          <a:p>
            <a:r>
              <a:rPr lang="zh-CN" altLang="en-US" dirty="0"/>
              <a:t>短连接服务：</a:t>
            </a:r>
            <a:r>
              <a:rPr lang="en-US" dirty="0"/>
              <a:t>Spring Cloud。</a:t>
            </a:r>
            <a:r>
              <a:rPr lang="zh-CN" altLang="en-US" dirty="0"/>
              <a:t>基于</a:t>
            </a:r>
            <a:r>
              <a:rPr lang="en-US" dirty="0"/>
              <a:t>RESTful</a:t>
            </a:r>
            <a:r>
              <a:rPr lang="zh-CN" altLang="en-US" dirty="0"/>
              <a:t>短连接的分布式微服务架构，完成用户在线管理、单点登录系统。</a:t>
            </a:r>
            <a:endParaRPr lang="en-US" altLang="zh-CN" dirty="0"/>
          </a:p>
          <a:p>
            <a:r>
              <a:rPr lang="zh-CN" altLang="en-US" dirty="0"/>
              <a:t>长连接服务：</a:t>
            </a:r>
            <a:r>
              <a:rPr lang="en-US" dirty="0" err="1"/>
              <a:t>Netty</a:t>
            </a:r>
            <a:r>
              <a:rPr lang="en-US" dirty="0"/>
              <a:t>，</a:t>
            </a:r>
            <a:r>
              <a:rPr lang="zh-CN" altLang="en-US" dirty="0"/>
              <a:t>主要用来负责维持和客户端的</a:t>
            </a:r>
            <a:r>
              <a:rPr lang="en-US" dirty="0"/>
              <a:t>TCP</a:t>
            </a:r>
            <a:r>
              <a:rPr lang="zh-CN" altLang="en-US" dirty="0"/>
              <a:t>连接，完成消息的发送和转发。</a:t>
            </a:r>
            <a:endParaRPr lang="en-US" altLang="zh-CN" dirty="0"/>
          </a:p>
          <a:p>
            <a:r>
              <a:rPr lang="zh-CN" altLang="en-US" dirty="0"/>
              <a:t>消息队列：</a:t>
            </a:r>
            <a:r>
              <a:rPr lang="en-US" dirty="0" err="1"/>
              <a:t>RocketMQ</a:t>
            </a:r>
            <a:r>
              <a:rPr lang="zh-CN" altLang="en-US" dirty="0"/>
              <a:t>高速消息队列。</a:t>
            </a:r>
            <a:endParaRPr lang="en-US" altLang="zh-CN" dirty="0"/>
          </a:p>
          <a:p>
            <a:r>
              <a:rPr lang="zh-CN" altLang="en-US" dirty="0"/>
              <a:t>数据库：</a:t>
            </a:r>
            <a:r>
              <a:rPr lang="en-US" dirty="0"/>
              <a:t>MySQL + </a:t>
            </a:r>
            <a:r>
              <a:rPr lang="en-US" dirty="0" err="1"/>
              <a:t>MongoDB。MySQL</a:t>
            </a:r>
            <a:r>
              <a:rPr lang="zh-CN" altLang="en-US" dirty="0"/>
              <a:t>用来存储结构化数据，如用户数据；</a:t>
            </a:r>
            <a:r>
              <a:rPr lang="en-US" dirty="0"/>
              <a:t>MongoDB</a:t>
            </a:r>
            <a:r>
              <a:rPr lang="zh-CN" altLang="en-US" dirty="0"/>
              <a:t>用来存储半结构化的离线消息。</a:t>
            </a:r>
            <a:endParaRPr lang="en-US" altLang="zh-CN" dirty="0"/>
          </a:p>
          <a:p>
            <a:r>
              <a:rPr lang="zh-CN" altLang="en-US" dirty="0"/>
              <a:t>序列化协议：</a:t>
            </a:r>
            <a:r>
              <a:rPr lang="en-US" dirty="0" err="1"/>
              <a:t>Protobuf</a:t>
            </a:r>
            <a:r>
              <a:rPr lang="en-US" dirty="0"/>
              <a:t> + </a:t>
            </a:r>
            <a:r>
              <a:rPr lang="en-US" dirty="0" err="1"/>
              <a:t>JSON。Protobuf</a:t>
            </a:r>
            <a:r>
              <a:rPr lang="zh-CN" altLang="en-US" dirty="0"/>
              <a:t>是最高效的二进制序列化协议，用于长连接；</a:t>
            </a:r>
            <a:r>
              <a:rPr lang="en-US" dirty="0"/>
              <a:t>JSON</a:t>
            </a:r>
            <a:r>
              <a:rPr lang="zh-CN" altLang="en-US" dirty="0"/>
              <a:t>是最紧凑的文本协议，用于短连接。</a:t>
            </a:r>
            <a:endParaRPr lang="en-US" dirty="0"/>
          </a:p>
        </p:txBody>
      </p:sp>
    </p:spTree>
    <p:extLst>
      <p:ext uri="{BB962C8B-B14F-4D97-AF65-F5344CB8AC3E}">
        <p14:creationId xmlns:p14="http://schemas.microsoft.com/office/powerpoint/2010/main" val="54860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BD93-3040-C3BE-D14C-C2F90FD0696D}"/>
              </a:ext>
            </a:extLst>
          </p:cNvPr>
          <p:cNvSpPr>
            <a:spLocks noGrp="1"/>
          </p:cNvSpPr>
          <p:nvPr>
            <p:ph type="title"/>
          </p:nvPr>
        </p:nvSpPr>
        <p:spPr/>
        <p:txBody>
          <a:bodyPr/>
          <a:lstStyle/>
          <a:p>
            <a:r>
              <a:rPr lang="zh-CN" altLang="en-US" dirty="0"/>
              <a:t>短连接和长连接服务</a:t>
            </a:r>
            <a:endParaRPr lang="en-US" dirty="0"/>
          </a:p>
        </p:txBody>
      </p:sp>
      <p:sp>
        <p:nvSpPr>
          <p:cNvPr id="3" name="Content Placeholder 2">
            <a:extLst>
              <a:ext uri="{FF2B5EF4-FFF2-40B4-BE49-F238E27FC236}">
                <a16:creationId xmlns:a16="http://schemas.microsoft.com/office/drawing/2014/main" id="{40E999AE-4CAE-A65B-B3E7-EB7C69A30B06}"/>
              </a:ext>
            </a:extLst>
          </p:cNvPr>
          <p:cNvSpPr>
            <a:spLocks noGrp="1"/>
          </p:cNvSpPr>
          <p:nvPr>
            <p:ph idx="1"/>
          </p:nvPr>
        </p:nvSpPr>
        <p:spPr/>
        <p:txBody>
          <a:bodyPr>
            <a:normAutofit lnSpcReduction="10000"/>
          </a:bodyPr>
          <a:lstStyle/>
          <a:p>
            <a:r>
              <a:rPr lang="zh-CN" altLang="en-US" dirty="0"/>
              <a:t>短连接服务器主要功能是实现用户的登录鉴权和拉取好友、群组、数据档案等相对低频的请求操作。</a:t>
            </a:r>
            <a:endParaRPr lang="en-US" altLang="zh-CN" dirty="0"/>
          </a:p>
          <a:p>
            <a:r>
              <a:rPr lang="zh-CN" altLang="en-US" dirty="0"/>
              <a:t>长连接服务器也叫</a:t>
            </a:r>
            <a:r>
              <a:rPr lang="en-US" dirty="0"/>
              <a:t>IM</a:t>
            </a:r>
            <a:r>
              <a:rPr lang="zh-CN" altLang="en-US" dirty="0"/>
              <a:t>服务，主要作用是用来和客户端建立并维持长连接，实现消息的传递和即时转发。分布式网络非常复杂，长连接管理是重中之重，需要考虑到连接保活、连接检测、自动重连等方方面面的工作。</a:t>
            </a:r>
            <a:endParaRPr lang="en-US" altLang="zh-CN" dirty="0"/>
          </a:p>
          <a:p>
            <a:r>
              <a:rPr lang="zh-CN" altLang="en-US" dirty="0"/>
              <a:t>短连接</a:t>
            </a:r>
            <a:r>
              <a:rPr lang="en-US" dirty="0"/>
              <a:t>Web</a:t>
            </a:r>
            <a:r>
              <a:rPr lang="zh-CN" altLang="en-US" dirty="0"/>
              <a:t>服务和长连接</a:t>
            </a:r>
            <a:r>
              <a:rPr lang="en-US" dirty="0"/>
              <a:t>IM</a:t>
            </a:r>
            <a:r>
              <a:rPr lang="zh-CN" altLang="en-US" dirty="0"/>
              <a:t>服务之间是相互配合的。在分布式集群的环境下，用户首先通过短连接登录</a:t>
            </a:r>
            <a:r>
              <a:rPr lang="en-US" dirty="0"/>
              <a:t>Web</a:t>
            </a:r>
            <a:r>
              <a:rPr lang="zh-CN" altLang="en-US" dirty="0"/>
              <a:t>服务器。</a:t>
            </a:r>
            <a:r>
              <a:rPr lang="en-US" dirty="0"/>
              <a:t>Web</a:t>
            </a:r>
            <a:r>
              <a:rPr lang="zh-CN" altLang="en-US" dirty="0"/>
              <a:t>服务器在完成用户的账号</a:t>
            </a:r>
            <a:r>
              <a:rPr lang="en-US" altLang="zh-CN" dirty="0"/>
              <a:t>/</a:t>
            </a:r>
            <a:r>
              <a:rPr lang="zh-CN" altLang="en-US" dirty="0"/>
              <a:t>密码验证、返回</a:t>
            </a:r>
            <a:r>
              <a:rPr lang="en-US" dirty="0"/>
              <a:t>UID</a:t>
            </a:r>
            <a:r>
              <a:rPr lang="zh-CN" altLang="en-US" dirty="0"/>
              <a:t>和令牌（</a:t>
            </a:r>
            <a:r>
              <a:rPr lang="en-US" dirty="0"/>
              <a:t>Token）</a:t>
            </a:r>
            <a:r>
              <a:rPr lang="zh-CN" altLang="en-US" dirty="0"/>
              <a:t>时，还需要通过一定策略获取目标</a:t>
            </a:r>
            <a:r>
              <a:rPr lang="en-US" dirty="0"/>
              <a:t>IM</a:t>
            </a:r>
            <a:r>
              <a:rPr lang="zh-CN" altLang="en-US" dirty="0"/>
              <a:t>服务器的</a:t>
            </a:r>
            <a:r>
              <a:rPr lang="en-US" dirty="0"/>
              <a:t>IP</a:t>
            </a:r>
            <a:r>
              <a:rPr lang="zh-CN" altLang="en-US" dirty="0"/>
              <a:t>地址和端口号列表，并返回给客户端。客户端开始连接</a:t>
            </a:r>
            <a:r>
              <a:rPr lang="en-US" dirty="0"/>
              <a:t>IM</a:t>
            </a:r>
            <a:r>
              <a:rPr lang="zh-CN" altLang="en-US" dirty="0"/>
              <a:t>服务器。</a:t>
            </a:r>
            <a:endParaRPr lang="en-US" dirty="0"/>
          </a:p>
        </p:txBody>
      </p:sp>
    </p:spTree>
    <p:extLst>
      <p:ext uri="{BB962C8B-B14F-4D97-AF65-F5344CB8AC3E}">
        <p14:creationId xmlns:p14="http://schemas.microsoft.com/office/powerpoint/2010/main" val="81753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7EA6-16C9-154D-FD29-19DCD4459701}"/>
              </a:ext>
            </a:extLst>
          </p:cNvPr>
          <p:cNvSpPr>
            <a:spLocks noGrp="1"/>
          </p:cNvSpPr>
          <p:nvPr>
            <p:ph type="title"/>
          </p:nvPr>
        </p:nvSpPr>
        <p:spPr/>
        <p:txBody>
          <a:bodyPr/>
          <a:lstStyle/>
          <a:p>
            <a:r>
              <a:rPr lang="en-US" dirty="0" err="1"/>
              <a:t>Netty</a:t>
            </a:r>
            <a:r>
              <a:rPr lang="zh-CN" altLang="en-US" dirty="0"/>
              <a:t>，基于</a:t>
            </a:r>
            <a:r>
              <a:rPr lang="en-US" altLang="zh-CN" dirty="0"/>
              <a:t>NIO</a:t>
            </a:r>
            <a:r>
              <a:rPr lang="zh-CN" altLang="en-US" dirty="0"/>
              <a:t>的客户端</a:t>
            </a:r>
            <a:r>
              <a:rPr lang="en-US" altLang="zh-CN" dirty="0"/>
              <a:t>/</a:t>
            </a:r>
            <a:r>
              <a:rPr lang="zh-CN" altLang="en-US" dirty="0"/>
              <a:t>服务器编程框架</a:t>
            </a:r>
            <a:endParaRPr lang="en-US" dirty="0"/>
          </a:p>
        </p:txBody>
      </p:sp>
      <p:sp>
        <p:nvSpPr>
          <p:cNvPr id="3" name="Content Placeholder 2">
            <a:extLst>
              <a:ext uri="{FF2B5EF4-FFF2-40B4-BE49-F238E27FC236}">
                <a16:creationId xmlns:a16="http://schemas.microsoft.com/office/drawing/2014/main" id="{A8074DB6-4853-3C0A-C1F1-08356B063509}"/>
              </a:ext>
            </a:extLst>
          </p:cNvPr>
          <p:cNvSpPr>
            <a:spLocks noGrp="1"/>
          </p:cNvSpPr>
          <p:nvPr>
            <p:ph idx="1"/>
          </p:nvPr>
        </p:nvSpPr>
        <p:spPr/>
        <p:txBody>
          <a:bodyPr/>
          <a:lstStyle/>
          <a:p>
            <a:r>
              <a:rPr lang="en-US" dirty="0" err="1"/>
              <a:t>Netty</a:t>
            </a:r>
            <a:r>
              <a:rPr lang="zh-CN" altLang="en-US" dirty="0"/>
              <a:t>是</a:t>
            </a:r>
            <a:r>
              <a:rPr lang="en-US" dirty="0"/>
              <a:t>JBOSS</a:t>
            </a:r>
            <a:r>
              <a:rPr lang="zh-CN" altLang="en-US" dirty="0"/>
              <a:t>提供的一个</a:t>
            </a:r>
            <a:r>
              <a:rPr lang="en-US" dirty="0"/>
              <a:t>Java</a:t>
            </a:r>
            <a:r>
              <a:rPr lang="zh-CN" altLang="en-US" dirty="0"/>
              <a:t>开源框架，是基于</a:t>
            </a:r>
            <a:r>
              <a:rPr lang="en-US" dirty="0"/>
              <a:t>NIO</a:t>
            </a:r>
            <a:r>
              <a:rPr lang="zh-CN" altLang="en-US" dirty="0"/>
              <a:t>的客户端</a:t>
            </a:r>
            <a:r>
              <a:rPr lang="en-US" altLang="zh-CN" dirty="0"/>
              <a:t>/</a:t>
            </a:r>
            <a:r>
              <a:rPr lang="zh-CN" altLang="en-US" dirty="0"/>
              <a:t>服务器编程框架，既能快速开发高并发、高可用、高可靠的网络服务器程序，也能开发高可用、高可靠的客户端程序。</a:t>
            </a:r>
            <a:endParaRPr lang="en-US" altLang="zh-CN" dirty="0"/>
          </a:p>
          <a:p>
            <a:r>
              <a:rPr lang="zh-CN" altLang="en-US" dirty="0"/>
              <a:t>它提供了异步的、事件驱动的网络应用程序框架和工具。作为一个异步框架，</a:t>
            </a:r>
            <a:r>
              <a:rPr lang="en-US" dirty="0" err="1"/>
              <a:t>Netty</a:t>
            </a:r>
            <a:r>
              <a:rPr lang="zh-CN" altLang="en-US" dirty="0"/>
              <a:t>的所有</a:t>
            </a:r>
            <a:r>
              <a:rPr lang="en-US" dirty="0"/>
              <a:t>IO</a:t>
            </a:r>
            <a:r>
              <a:rPr lang="zh-CN" altLang="en-US" dirty="0"/>
              <a:t>操作都是异步非阻塞的，通过</a:t>
            </a:r>
            <a:r>
              <a:rPr lang="en-US" dirty="0"/>
              <a:t>Future-Listener</a:t>
            </a:r>
            <a:r>
              <a:rPr lang="zh-CN" altLang="en-US" dirty="0"/>
              <a:t>机制，用户可以方便地主动获取或者通过通知机制获得</a:t>
            </a:r>
            <a:r>
              <a:rPr lang="en-US" dirty="0"/>
              <a:t>IO</a:t>
            </a:r>
            <a:r>
              <a:rPr lang="zh-CN" altLang="en-US" dirty="0"/>
              <a:t>操作结果。</a:t>
            </a:r>
            <a:endParaRPr lang="en-US" altLang="zh-CN" dirty="0"/>
          </a:p>
          <a:p>
            <a:r>
              <a:rPr lang="zh-CN" altLang="en-US" dirty="0"/>
              <a:t>与</a:t>
            </a:r>
            <a:r>
              <a:rPr lang="en-US" dirty="0"/>
              <a:t>JDK</a:t>
            </a:r>
            <a:r>
              <a:rPr lang="zh-CN" altLang="en-US" dirty="0"/>
              <a:t>原生</a:t>
            </a:r>
            <a:r>
              <a:rPr lang="en-US" dirty="0"/>
              <a:t>NIO</a:t>
            </a:r>
            <a:r>
              <a:rPr lang="zh-CN" altLang="en-US" dirty="0"/>
              <a:t>相比，</a:t>
            </a:r>
            <a:r>
              <a:rPr lang="en-US" dirty="0" err="1"/>
              <a:t>Netty</a:t>
            </a:r>
            <a:r>
              <a:rPr lang="zh-CN" altLang="en-US" dirty="0"/>
              <a:t>提供了十分简单易用的</a:t>
            </a:r>
            <a:r>
              <a:rPr lang="en-US" dirty="0"/>
              <a:t>API，</a:t>
            </a:r>
            <a:r>
              <a:rPr lang="zh-CN" altLang="en-US" dirty="0"/>
              <a:t>因而非常适合网络编程。</a:t>
            </a:r>
            <a:r>
              <a:rPr lang="en-US" dirty="0" err="1"/>
              <a:t>Netty</a:t>
            </a:r>
            <a:r>
              <a:rPr lang="zh-CN" altLang="en-US" dirty="0"/>
              <a:t>主要是基于</a:t>
            </a:r>
            <a:r>
              <a:rPr lang="en-US" dirty="0"/>
              <a:t>NIO</a:t>
            </a:r>
            <a:r>
              <a:rPr lang="zh-CN" altLang="en-US" dirty="0"/>
              <a:t>来实现的，在</a:t>
            </a:r>
            <a:r>
              <a:rPr lang="en-US" dirty="0" err="1"/>
              <a:t>Netty</a:t>
            </a:r>
            <a:r>
              <a:rPr lang="zh-CN" altLang="en-US" dirty="0"/>
              <a:t>中也可以提供阻塞</a:t>
            </a:r>
            <a:r>
              <a:rPr lang="en-US" dirty="0"/>
              <a:t>IO</a:t>
            </a:r>
            <a:r>
              <a:rPr lang="zh-CN" altLang="en-US" dirty="0"/>
              <a:t>的服务。</a:t>
            </a:r>
            <a:endParaRPr lang="en-US" dirty="0"/>
          </a:p>
        </p:txBody>
      </p:sp>
    </p:spTree>
    <p:extLst>
      <p:ext uri="{BB962C8B-B14F-4D97-AF65-F5344CB8AC3E}">
        <p14:creationId xmlns:p14="http://schemas.microsoft.com/office/powerpoint/2010/main" val="31413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3606F-4F40-489B-0A12-D75AED651D5D}"/>
              </a:ext>
            </a:extLst>
          </p:cNvPr>
          <p:cNvSpPr>
            <a:spLocks noGrp="1"/>
          </p:cNvSpPr>
          <p:nvPr>
            <p:ph type="title"/>
          </p:nvPr>
        </p:nvSpPr>
        <p:spPr/>
        <p:txBody>
          <a:bodyPr/>
          <a:lstStyle/>
          <a:p>
            <a:r>
              <a:rPr lang="en-US" dirty="0"/>
              <a:t>Redis</a:t>
            </a:r>
            <a:r>
              <a:rPr lang="zh-CN" altLang="en-US" dirty="0"/>
              <a:t>缓存</a:t>
            </a:r>
            <a:endParaRPr lang="en-US" dirty="0"/>
          </a:p>
        </p:txBody>
      </p:sp>
      <p:sp>
        <p:nvSpPr>
          <p:cNvPr id="3" name="Content Placeholder 2">
            <a:extLst>
              <a:ext uri="{FF2B5EF4-FFF2-40B4-BE49-F238E27FC236}">
                <a16:creationId xmlns:a16="http://schemas.microsoft.com/office/drawing/2014/main" id="{448779F9-8104-CACC-F2D6-4ECE56BF80B2}"/>
              </a:ext>
            </a:extLst>
          </p:cNvPr>
          <p:cNvSpPr>
            <a:spLocks noGrp="1"/>
          </p:cNvSpPr>
          <p:nvPr>
            <p:ph idx="1"/>
          </p:nvPr>
        </p:nvSpPr>
        <p:spPr/>
        <p:txBody>
          <a:bodyPr>
            <a:normAutofit lnSpcReduction="10000"/>
          </a:bodyPr>
          <a:lstStyle/>
          <a:p>
            <a:r>
              <a:rPr lang="en-US" dirty="0"/>
              <a:t>Redis</a:t>
            </a:r>
            <a:r>
              <a:rPr lang="zh-CN" altLang="en-US" dirty="0"/>
              <a:t>是</a:t>
            </a:r>
            <a:r>
              <a:rPr lang="en-US" dirty="0"/>
              <a:t>Remote Dictionary Server（</a:t>
            </a:r>
            <a:r>
              <a:rPr lang="zh-CN" altLang="en-US" dirty="0"/>
              <a:t>远程字典服务器）的缩写，是目前使用广泛、高效的开源缓存。</a:t>
            </a:r>
            <a:r>
              <a:rPr lang="en-US" dirty="0"/>
              <a:t>Redis</a:t>
            </a:r>
            <a:r>
              <a:rPr lang="zh-CN" altLang="en-US" dirty="0"/>
              <a:t>使用</a:t>
            </a:r>
            <a:r>
              <a:rPr lang="en-US" dirty="0"/>
              <a:t>C</a:t>
            </a:r>
            <a:r>
              <a:rPr lang="zh-CN" altLang="en-US" dirty="0"/>
              <a:t>语言开发，将数据保存在内存中，可以看成是一款纯内存的数据库，所以它的数据存取速度非常快。</a:t>
            </a:r>
            <a:endParaRPr lang="en-US" altLang="zh-CN" dirty="0"/>
          </a:p>
          <a:p>
            <a:r>
              <a:rPr lang="en-US" dirty="0"/>
              <a:t>Redis</a:t>
            </a:r>
            <a:r>
              <a:rPr lang="zh-CN" altLang="en-US" dirty="0"/>
              <a:t>通过键</a:t>
            </a:r>
            <a:r>
              <a:rPr lang="en-US" altLang="zh-CN" dirty="0"/>
              <a:t>-</a:t>
            </a:r>
            <a:r>
              <a:rPr lang="zh-CN" altLang="en-US" dirty="0"/>
              <a:t>值对（</a:t>
            </a:r>
            <a:r>
              <a:rPr lang="en-US" dirty="0"/>
              <a:t>Key-Value Pair）</a:t>
            </a:r>
            <a:r>
              <a:rPr lang="zh-CN" altLang="en-US" dirty="0"/>
              <a:t>的形式来存储数据，类似于</a:t>
            </a:r>
            <a:r>
              <a:rPr lang="en-US" dirty="0"/>
              <a:t>Java</a:t>
            </a:r>
            <a:r>
              <a:rPr lang="zh-CN" altLang="en-US" dirty="0"/>
              <a:t>中的</a:t>
            </a:r>
            <a:r>
              <a:rPr lang="en-US" dirty="0"/>
              <a:t>Map</a:t>
            </a:r>
            <a:r>
              <a:rPr lang="zh-CN" altLang="en-US" dirty="0"/>
              <a:t>。</a:t>
            </a:r>
            <a:r>
              <a:rPr lang="en-US" dirty="0"/>
              <a:t>Redis</a:t>
            </a:r>
            <a:r>
              <a:rPr lang="zh-CN" altLang="en-US" dirty="0"/>
              <a:t>的</a:t>
            </a:r>
            <a:r>
              <a:rPr lang="en-US" dirty="0"/>
              <a:t>Key</a:t>
            </a:r>
            <a:r>
              <a:rPr lang="zh-CN" altLang="en-US" dirty="0"/>
              <a:t>只能是</a:t>
            </a:r>
            <a:r>
              <a:rPr lang="en-US" dirty="0"/>
              <a:t>String（</a:t>
            </a:r>
            <a:r>
              <a:rPr lang="zh-CN" altLang="en-US" dirty="0"/>
              <a:t>字符串）类型，</a:t>
            </a:r>
            <a:r>
              <a:rPr lang="en-US" dirty="0"/>
              <a:t>Value</a:t>
            </a:r>
            <a:r>
              <a:rPr lang="zh-CN" altLang="en-US" dirty="0"/>
              <a:t>则可以是</a:t>
            </a:r>
            <a:r>
              <a:rPr lang="en-US" dirty="0"/>
              <a:t>String</a:t>
            </a:r>
            <a:r>
              <a:rPr lang="zh-CN" altLang="en-US" dirty="0"/>
              <a:t>、</a:t>
            </a:r>
            <a:r>
              <a:rPr lang="en-US" dirty="0"/>
              <a:t>Map</a:t>
            </a:r>
            <a:r>
              <a:rPr lang="zh-CN" altLang="en-US" dirty="0"/>
              <a:t>、</a:t>
            </a:r>
            <a:r>
              <a:rPr lang="en-US" dirty="0"/>
              <a:t>List</a:t>
            </a:r>
            <a:r>
              <a:rPr lang="zh-CN" altLang="en-US" dirty="0"/>
              <a:t>类型、</a:t>
            </a:r>
            <a:r>
              <a:rPr lang="en-US" dirty="0"/>
              <a:t>Set</a:t>
            </a:r>
            <a:r>
              <a:rPr lang="zh-CN" altLang="en-US" dirty="0"/>
              <a:t>类型、</a:t>
            </a:r>
            <a:r>
              <a:rPr lang="en-US" dirty="0" err="1"/>
              <a:t>SortedSet</a:t>
            </a:r>
            <a:r>
              <a:rPr lang="zh-CN" altLang="en-US" dirty="0"/>
              <a:t>。</a:t>
            </a:r>
            <a:endParaRPr lang="en-US" altLang="zh-CN" dirty="0"/>
          </a:p>
          <a:p>
            <a:r>
              <a:rPr lang="en-US" dirty="0"/>
              <a:t>Redis</a:t>
            </a:r>
            <a:r>
              <a:rPr lang="zh-CN" altLang="en-US" dirty="0"/>
              <a:t>的主要应用场景是缓存（数据查询、短连接、新闻内容、商品内容等）、分布式会话（</a:t>
            </a:r>
            <a:r>
              <a:rPr lang="en-US" dirty="0"/>
              <a:t>Session）、</a:t>
            </a:r>
            <a:r>
              <a:rPr lang="zh-CN" altLang="en-US" dirty="0"/>
              <a:t>聊天室的在线好友列表、任务队列（秒杀、抢购、</a:t>
            </a:r>
            <a:r>
              <a:rPr lang="en-US" altLang="zh-CN" dirty="0"/>
              <a:t>12306</a:t>
            </a:r>
            <a:r>
              <a:rPr lang="zh-CN" altLang="en-US" dirty="0"/>
              <a:t>等）、应用排行榜、访问统计、数据过期处理（可以精确到毫秒）。</a:t>
            </a:r>
            <a:endParaRPr lang="en-US" dirty="0"/>
          </a:p>
        </p:txBody>
      </p:sp>
    </p:spTree>
    <p:extLst>
      <p:ext uri="{BB962C8B-B14F-4D97-AF65-F5344CB8AC3E}">
        <p14:creationId xmlns:p14="http://schemas.microsoft.com/office/powerpoint/2010/main" val="338383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8787-76F2-6D96-E882-8914CD737FC2}"/>
              </a:ext>
            </a:extLst>
          </p:cNvPr>
          <p:cNvSpPr>
            <a:spLocks noGrp="1"/>
          </p:cNvSpPr>
          <p:nvPr>
            <p:ph type="title"/>
          </p:nvPr>
        </p:nvSpPr>
        <p:spPr/>
        <p:txBody>
          <a:bodyPr/>
          <a:lstStyle/>
          <a:p>
            <a:r>
              <a:rPr lang="en-US" dirty="0"/>
              <a:t>Redis </a:t>
            </a:r>
            <a:r>
              <a:rPr lang="en-US" dirty="0" err="1"/>
              <a:t>优点</a:t>
            </a:r>
            <a:endParaRPr lang="en-US" dirty="0"/>
          </a:p>
        </p:txBody>
      </p:sp>
      <p:sp>
        <p:nvSpPr>
          <p:cNvPr id="3" name="Content Placeholder 2">
            <a:extLst>
              <a:ext uri="{FF2B5EF4-FFF2-40B4-BE49-F238E27FC236}">
                <a16:creationId xmlns:a16="http://schemas.microsoft.com/office/drawing/2014/main" id="{302DCFAC-5D1A-0069-4ECF-E5BDF4E9A76B}"/>
              </a:ext>
            </a:extLst>
          </p:cNvPr>
          <p:cNvSpPr>
            <a:spLocks noGrp="1"/>
          </p:cNvSpPr>
          <p:nvPr>
            <p:ph idx="1"/>
          </p:nvPr>
        </p:nvSpPr>
        <p:spPr/>
        <p:txBody>
          <a:bodyPr/>
          <a:lstStyle/>
          <a:p>
            <a:r>
              <a:rPr lang="zh-CN" altLang="en-US" dirty="0"/>
              <a:t>速度快。不需要等待磁盘的</a:t>
            </a:r>
            <a:r>
              <a:rPr lang="en-US" dirty="0"/>
              <a:t>IO，</a:t>
            </a:r>
            <a:r>
              <a:rPr lang="zh-CN" altLang="en-US" dirty="0"/>
              <a:t>而是在内存之间进行数据存储和查询，速度非常快。当然，缓存的数据总量不能太大，因为受到物理内存空间大小的限制。</a:t>
            </a:r>
            <a:endParaRPr lang="en-US" altLang="zh-CN" dirty="0"/>
          </a:p>
          <a:p>
            <a:r>
              <a:rPr lang="zh-CN" altLang="en-US" dirty="0"/>
              <a:t>丰富的数据结构，有</a:t>
            </a:r>
            <a:r>
              <a:rPr lang="en-US" dirty="0" err="1"/>
              <a:t>String、List、Hash、Set、SortedSet</a:t>
            </a:r>
            <a:r>
              <a:rPr lang="zh-CN" altLang="en-US" dirty="0"/>
              <a:t>五种类型。</a:t>
            </a:r>
            <a:endParaRPr lang="en-US" altLang="zh-CN" dirty="0"/>
          </a:p>
          <a:p>
            <a:r>
              <a:rPr lang="zh-CN" altLang="en-US" dirty="0"/>
              <a:t>单线程，避免了线程切换和锁机制的性能消耗（</a:t>
            </a:r>
            <a:r>
              <a:rPr lang="en-US" altLang="zh-CN" dirty="0"/>
              <a:t>version 6 </a:t>
            </a:r>
            <a:r>
              <a:rPr lang="zh-CN" altLang="en-US" dirty="0"/>
              <a:t>以前）</a:t>
            </a:r>
            <a:endParaRPr lang="en-US" altLang="zh-CN" dirty="0"/>
          </a:p>
          <a:p>
            <a:r>
              <a:rPr lang="zh-CN" altLang="en-US" dirty="0"/>
              <a:t>可持久化。支持</a:t>
            </a:r>
            <a:r>
              <a:rPr lang="en-US" dirty="0"/>
              <a:t>RDB</a:t>
            </a:r>
            <a:r>
              <a:rPr lang="zh-CN" altLang="en-US" dirty="0"/>
              <a:t>与</a:t>
            </a:r>
            <a:r>
              <a:rPr lang="en-US" dirty="0"/>
              <a:t>AOF</a:t>
            </a:r>
            <a:r>
              <a:rPr lang="zh-CN" altLang="en-US" dirty="0"/>
              <a:t>两种方式，将内存中的数据写入外部的物理存储设备。</a:t>
            </a:r>
            <a:endParaRPr lang="en-US" altLang="zh-CN" dirty="0"/>
          </a:p>
          <a:p>
            <a:r>
              <a:rPr lang="zh-CN" altLang="en-US" dirty="0"/>
              <a:t>支持发布</a:t>
            </a:r>
            <a:r>
              <a:rPr lang="en-US" altLang="zh-CN" dirty="0"/>
              <a:t>/</a:t>
            </a:r>
            <a:r>
              <a:rPr lang="zh-CN" altLang="en-US" dirty="0"/>
              <a:t>订阅。</a:t>
            </a:r>
            <a:endParaRPr lang="en-US" dirty="0"/>
          </a:p>
        </p:txBody>
      </p:sp>
    </p:spTree>
    <p:extLst>
      <p:ext uri="{BB962C8B-B14F-4D97-AF65-F5344CB8AC3E}">
        <p14:creationId xmlns:p14="http://schemas.microsoft.com/office/powerpoint/2010/main" val="263126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A974-7C72-80B8-455C-9AC45EB05B27}"/>
              </a:ext>
            </a:extLst>
          </p:cNvPr>
          <p:cNvSpPr>
            <a:spLocks noGrp="1"/>
          </p:cNvSpPr>
          <p:nvPr>
            <p:ph type="title"/>
          </p:nvPr>
        </p:nvSpPr>
        <p:spPr/>
        <p:txBody>
          <a:bodyPr/>
          <a:lstStyle/>
          <a:p>
            <a:r>
              <a:rPr lang="en-US" dirty="0"/>
              <a:t>Redis</a:t>
            </a:r>
            <a:r>
              <a:rPr lang="zh-CN" altLang="en-US" dirty="0"/>
              <a:t> 优点</a:t>
            </a:r>
            <a:endParaRPr lang="en-US" dirty="0"/>
          </a:p>
        </p:txBody>
      </p:sp>
      <p:sp>
        <p:nvSpPr>
          <p:cNvPr id="3" name="Content Placeholder 2">
            <a:extLst>
              <a:ext uri="{FF2B5EF4-FFF2-40B4-BE49-F238E27FC236}">
                <a16:creationId xmlns:a16="http://schemas.microsoft.com/office/drawing/2014/main" id="{7A353996-38C0-E19F-A357-D2D6158C72BE}"/>
              </a:ext>
            </a:extLst>
          </p:cNvPr>
          <p:cNvSpPr>
            <a:spLocks noGrp="1"/>
          </p:cNvSpPr>
          <p:nvPr>
            <p:ph idx="1"/>
          </p:nvPr>
        </p:nvSpPr>
        <p:spPr/>
        <p:txBody>
          <a:bodyPr>
            <a:noAutofit/>
          </a:bodyPr>
          <a:lstStyle/>
          <a:p>
            <a:r>
              <a:rPr lang="zh-CN" altLang="en-US" sz="2400" dirty="0"/>
              <a:t>支持</a:t>
            </a:r>
            <a:r>
              <a:rPr lang="en-US" sz="2400" dirty="0"/>
              <a:t>Lua</a:t>
            </a:r>
            <a:r>
              <a:rPr lang="zh-CN" altLang="en-US" sz="2400" dirty="0"/>
              <a:t>脚本。</a:t>
            </a:r>
            <a:endParaRPr lang="en-US" altLang="zh-CN" sz="2400" dirty="0"/>
          </a:p>
          <a:p>
            <a:r>
              <a:rPr lang="zh-CN" altLang="en-US" sz="2400" dirty="0"/>
              <a:t>支持分布式锁。</a:t>
            </a:r>
            <a:endParaRPr lang="en-US" altLang="zh-CN" sz="2400" dirty="0"/>
          </a:p>
          <a:p>
            <a:r>
              <a:rPr lang="zh-CN" altLang="en-US" sz="2400" dirty="0"/>
              <a:t>支持原子操作和事务。</a:t>
            </a:r>
            <a:r>
              <a:rPr lang="en-US" sz="2400" dirty="0"/>
              <a:t>Redis</a:t>
            </a:r>
            <a:r>
              <a:rPr lang="zh-CN" altLang="en-US" sz="2400" dirty="0"/>
              <a:t>事务是一组命令的集合。一个事务中的命令要么都执行，要么都不执行。如果命令在运行期间出现错误，不会自动回滚。</a:t>
            </a:r>
            <a:endParaRPr lang="en-US" altLang="zh-CN" sz="2400" dirty="0"/>
          </a:p>
          <a:p>
            <a:r>
              <a:rPr lang="zh-CN" altLang="en-US" sz="2400" dirty="0"/>
              <a:t>支持主</a:t>
            </a:r>
            <a:r>
              <a:rPr lang="en-US" altLang="zh-CN" sz="2400" dirty="0"/>
              <a:t>-</a:t>
            </a:r>
            <a:r>
              <a:rPr lang="zh-CN" altLang="en-US" sz="2400" dirty="0"/>
              <a:t>从（</a:t>
            </a:r>
            <a:r>
              <a:rPr lang="en-US" sz="2400" dirty="0"/>
              <a:t>Master-Slave）</a:t>
            </a:r>
            <a:r>
              <a:rPr lang="zh-CN" altLang="en-US" sz="2400" dirty="0"/>
              <a:t>复制与高可用（</a:t>
            </a:r>
            <a:r>
              <a:rPr lang="en-US" sz="2400" dirty="0"/>
              <a:t>Redis Sentinel）</a:t>
            </a:r>
            <a:r>
              <a:rPr lang="zh-CN" altLang="en-US" sz="2400" dirty="0"/>
              <a:t>集群（</a:t>
            </a:r>
            <a:r>
              <a:rPr lang="en-US" altLang="zh-CN" sz="2400" dirty="0"/>
              <a:t>3.0</a:t>
            </a:r>
            <a:r>
              <a:rPr lang="zh-CN" altLang="en-US" sz="2400" dirty="0"/>
              <a:t>版本以上）。</a:t>
            </a:r>
            <a:endParaRPr lang="en-US" altLang="zh-CN" sz="2400" dirty="0"/>
          </a:p>
          <a:p>
            <a:r>
              <a:rPr lang="zh-CN" altLang="en-US" sz="2400" dirty="0"/>
              <a:t>支持管道。</a:t>
            </a:r>
            <a:r>
              <a:rPr lang="en-US" sz="2400" dirty="0"/>
              <a:t>Redis</a:t>
            </a:r>
            <a:r>
              <a:rPr lang="zh-CN" altLang="en-US" sz="2400" dirty="0"/>
              <a:t>管道是指客户端可以将多个命令一次性发送到服务器，然后由服务器一次性返回所有结果。管道技术的优点是，在批量执行命令的应用场景中，可以大大减少网络传输的开销，提高性能。</a:t>
            </a:r>
            <a:endParaRPr lang="en-US" sz="2400" dirty="0"/>
          </a:p>
        </p:txBody>
      </p:sp>
    </p:spTree>
    <p:extLst>
      <p:ext uri="{BB962C8B-B14F-4D97-AF65-F5344CB8AC3E}">
        <p14:creationId xmlns:p14="http://schemas.microsoft.com/office/powerpoint/2010/main" val="898579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2431</TotalTime>
  <Words>1227</Words>
  <Application>Microsoft Macintosh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支撑亿级流量的高并发IM架构</vt:lpstr>
      <vt:lpstr>核心集群</vt:lpstr>
      <vt:lpstr>其他集群</vt:lpstr>
      <vt:lpstr>总结</vt:lpstr>
      <vt:lpstr>短连接和长连接服务</vt:lpstr>
      <vt:lpstr>Netty，基于NIO的客户端/服务器编程框架</vt:lpstr>
      <vt:lpstr>Redis缓存</vt:lpstr>
      <vt:lpstr>Redis 优点</vt:lpstr>
      <vt:lpstr>Redis 优点</vt:lpstr>
      <vt:lpstr>分布式协调工具ZooKeeper</vt:lpstr>
      <vt:lpstr>Spring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支撑亿级流量的高并发IM架构</dc:title>
  <dc:creator>Yu Li</dc:creator>
  <cp:lastModifiedBy>Yu Li</cp:lastModifiedBy>
  <cp:revision>1</cp:revision>
  <dcterms:created xsi:type="dcterms:W3CDTF">2022-04-24T08:26:43Z</dcterms:created>
  <dcterms:modified xsi:type="dcterms:W3CDTF">2022-04-26T00:58:30Z</dcterms:modified>
</cp:coreProperties>
</file>