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CA72-2AB2-491C-AC6D-480D4176F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161DF-FEE9-43DD-8788-BAB8A223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9DAD-E09F-4337-A46C-51D7F4F2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0A24-A4B6-4EE8-892E-F73DDED8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EA91-56EA-46DF-A8B2-F166F78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23A-B5DD-42CB-9E69-4C0F2322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B84D2-0125-449B-B34A-24AB015B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BEAD-AAC1-4FCB-9136-EB041A63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A885-47B0-4E9B-A7F6-595DDBC0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1A3F-099C-4ED3-A8C9-EE13592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0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D4A1D-8B18-4F3E-98EE-27EE93056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E3DFC-8CDD-47A6-8ED9-6BF824CC0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F0B1-6B24-49F4-BA10-F43D74CE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A936-9A7A-43FE-8275-07BA4A2B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1299-5B06-41E4-9DDE-A27ED774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1E6F-4289-47BC-BD2B-5CCFF8CF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6A74-8BF5-4848-8172-6F44D4D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9A33-F04E-4558-AFAB-A6C5CEAC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30DE-C90A-4176-A817-CC351F5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4EC5-6472-41DF-AAA4-7F7D4BDA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C2C1-FBF4-4F9D-8A69-F9F5B136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DC0A-F9D6-4E2B-A3C9-7F5EAA9D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7961-DBB6-43B8-8FB5-C78DF3C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AEF4-2165-4C7C-8CBD-D74AAD1B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B7ED-907A-4130-B9A3-F3A67E2E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67B0-0F9E-4A10-93DD-4F0190E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47C2-E224-4F27-B01F-D835A8986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99036-E858-483B-8DCA-3BBE4852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8A7C-3906-4A5E-90E4-59D7FF7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5D87C-B1BD-46BE-93F8-E5397210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C2752-9CAD-46AA-A2C9-4B2DFF7D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5C70-16B6-4527-934D-9B21DD8A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DA07-86C5-49EF-82C8-D7BAFD78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B29A-1C7E-42C9-B7F2-32E444DF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EF0EB-8674-4831-B417-0FE5EB287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63BE7-24DD-4605-A2D4-EACA99E5D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14141-4679-40AF-92C7-D98B8BD6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6C5C8-AB87-4E9F-BFC0-16A85A2D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B330C-92B5-41DA-A76E-E08BB3D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1A57-39D0-45E9-A3AC-158C0110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428A8-1D93-411E-8EF0-0C07C9AB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35851-DC6E-4B7C-BC90-6B84146A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F9A1E-950E-4A97-A3BC-FE6B8BD3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C09AD-7FD9-4617-B9D5-A20A19F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F3610-AB3C-489A-8790-BA43F9DE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5ED14-1B80-4BAE-9F43-079C3BA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2129-2D23-4E3A-876E-D43E8DCE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1AAE-D05E-4F00-BE6B-340AAF10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5D68F-EAA5-4CC1-97A1-A640E864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7404-59F6-447B-BBE6-74B1328B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7B5E-A021-46E2-A3F5-25CF65F6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C2F6-E6E7-496C-8914-D2CD9271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BAC4-BB80-4E96-B3FD-3590F3A2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59ADA-9949-4B73-8A76-922D14EAA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626C-04F8-4BC3-86D7-5C0B8E1B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BDEDF-2437-4316-938A-A549ECB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16C6-B5C8-47F5-946A-51DD216D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4D18-648F-4744-979F-66132C55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89D61-B9DC-4C81-A55B-E6DA386C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E0EA-EDA8-4B11-90C0-7BA708B2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A9AD-BCF2-433E-B61F-86D3D38E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6384-80AF-4299-BC48-FA687634D5A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7BBF-BE4A-48EA-9F22-245B3E618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CACE-B77B-41A1-8455-59448436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7F56-65AE-445E-972E-5EDE05C6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4610-3B79-4523-924D-EE263A4E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81308"/>
            <a:ext cx="10515600" cy="859993"/>
          </a:xfrm>
        </p:spPr>
        <p:txBody>
          <a:bodyPr>
            <a:noAutofit/>
          </a:bodyPr>
          <a:lstStyle/>
          <a:p>
            <a:pPr algn="ctr"/>
            <a:r>
              <a:rPr lang="en-US" sz="3200" b="0" i="0" u="none" strike="noStrike" baseline="0" dirty="0">
                <a:latin typeface="MyriadPro-SemiboldCond"/>
              </a:rPr>
              <a:t>Partitioning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6C47-E0EB-46D9-B702-714C78A3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13390"/>
            <a:ext cx="10515600" cy="791685"/>
          </a:xfrm>
        </p:spPr>
        <p:txBody>
          <a:bodyPr>
            <a:noAutofit/>
          </a:bodyPr>
          <a:lstStyle/>
          <a:p>
            <a:pPr algn="l"/>
            <a:r>
              <a:rPr lang="en-US" sz="2800" b="0" i="1" dirty="0">
                <a:latin typeface="MinionPro-Regular"/>
              </a:rPr>
              <a:t>P</a:t>
            </a:r>
            <a:r>
              <a:rPr lang="en-US" sz="2800" b="0" i="1" u="none" strike="noStrike" baseline="0" dirty="0">
                <a:latin typeface="MinionPro-It"/>
              </a:rPr>
              <a:t>artition </a:t>
            </a:r>
            <a:r>
              <a:rPr lang="en-US" sz="2800" b="0" i="0" u="none" strike="noStrike" baseline="0" dirty="0">
                <a:latin typeface="MinionPro-Regular"/>
              </a:rPr>
              <a:t>called a </a:t>
            </a:r>
            <a:r>
              <a:rPr lang="en-US" sz="2800" b="0" i="1" u="none" strike="noStrike" baseline="0" dirty="0">
                <a:latin typeface="MinionPro-It"/>
              </a:rPr>
              <a:t>shard </a:t>
            </a:r>
            <a:r>
              <a:rPr lang="en-US" sz="2800" b="0" i="0" u="none" strike="noStrike" baseline="0" dirty="0">
                <a:latin typeface="MinionPro-Regular"/>
              </a:rPr>
              <a:t>in MongoDB, Elasticsearch, and </a:t>
            </a:r>
            <a:r>
              <a:rPr lang="en-US" sz="2800" b="0" i="0" u="none" strike="noStrike" baseline="0" dirty="0" err="1">
                <a:latin typeface="MinionPro-Regular"/>
              </a:rPr>
              <a:t>SolrCloud</a:t>
            </a:r>
            <a:r>
              <a:rPr lang="en-US" sz="2800" b="0" i="0" u="none" strike="noStrike" baseline="0" dirty="0">
                <a:latin typeface="MinionPro-Regular"/>
              </a:rPr>
              <a:t>;  </a:t>
            </a:r>
            <a:r>
              <a:rPr lang="en-US" sz="2800" b="0" i="1" u="none" strike="noStrike" baseline="0" dirty="0">
                <a:latin typeface="MinionPro-It"/>
              </a:rPr>
              <a:t>region </a:t>
            </a:r>
            <a:r>
              <a:rPr lang="en-US" sz="2800" b="0" i="0" u="none" strike="noStrike" baseline="0" dirty="0">
                <a:latin typeface="MinionPro-Regular"/>
              </a:rPr>
              <a:t>in HBase, a </a:t>
            </a:r>
            <a:r>
              <a:rPr lang="en-US" sz="2800" b="0" i="1" u="none" strike="noStrike" baseline="0" dirty="0">
                <a:latin typeface="MinionPro-It"/>
              </a:rPr>
              <a:t>tablet </a:t>
            </a:r>
            <a:r>
              <a:rPr lang="en-US" sz="2800" b="0" i="0" u="none" strike="noStrike" baseline="0" dirty="0">
                <a:latin typeface="MinionPro-Regular"/>
              </a:rPr>
              <a:t>in Bigtable, a </a:t>
            </a:r>
            <a:r>
              <a:rPr lang="en-US" sz="2800" b="0" i="1" u="none" strike="noStrike" baseline="0" dirty="0" err="1">
                <a:latin typeface="MinionPro-It"/>
              </a:rPr>
              <a:t>vnode</a:t>
            </a:r>
            <a:r>
              <a:rPr lang="en-US" sz="2800" b="0" i="1" u="none" strike="noStrike" baseline="0" dirty="0">
                <a:latin typeface="MinionPro-It"/>
              </a:rPr>
              <a:t> </a:t>
            </a:r>
            <a:r>
              <a:rPr lang="en-US" sz="2800" b="0" i="0" u="none" strike="noStrike" baseline="0" dirty="0">
                <a:latin typeface="MinionPro-Regular"/>
              </a:rPr>
              <a:t>in Cassandra and </a:t>
            </a:r>
            <a:r>
              <a:rPr lang="en-US" sz="2800" b="0" i="0" u="none" strike="noStrike" baseline="0" dirty="0" err="1">
                <a:latin typeface="MinionPro-Regular"/>
              </a:rPr>
              <a:t>Riak</a:t>
            </a:r>
            <a:r>
              <a:rPr lang="en-US" sz="2800" b="0" i="0" u="none" strike="noStrike" baseline="0" dirty="0">
                <a:latin typeface="MinionPro-Regular"/>
              </a:rPr>
              <a:t>, and a </a:t>
            </a:r>
            <a:r>
              <a:rPr lang="en-US" sz="2800" b="0" i="1" u="none" strike="noStrike" baseline="0" dirty="0" err="1">
                <a:latin typeface="MinionPro-It"/>
              </a:rPr>
              <a:t>vBucket</a:t>
            </a:r>
            <a:r>
              <a:rPr lang="en-US" sz="2800" b="0" i="1" u="none" strike="noStrike" baseline="0" dirty="0">
                <a:latin typeface="MinionPro-It"/>
              </a:rPr>
              <a:t> </a:t>
            </a:r>
            <a:r>
              <a:rPr lang="en-US" sz="2800" b="0" i="0" u="none" strike="noStrike" baseline="0" dirty="0">
                <a:latin typeface="MinionPro-Regular"/>
              </a:rPr>
              <a:t>in Couchbase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CD00-8C9F-44E0-9FAC-90BD305EB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480" y="2840853"/>
            <a:ext cx="9765437" cy="33488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MinionPro-Regular"/>
              </a:rPr>
              <a:t>Y</a:t>
            </a:r>
            <a:r>
              <a:rPr lang="en-US" b="0" i="0" u="none" strike="noStrike" baseline="0" dirty="0">
                <a:latin typeface="MinionPro-Regular"/>
              </a:rPr>
              <a:t>ou have so much data a single machine is no longer feasible</a:t>
            </a:r>
          </a:p>
          <a:p>
            <a:pPr algn="l"/>
            <a:endParaRPr lang="en-US" b="0" i="0" u="none" strike="noStrike" baseline="0" dirty="0">
              <a:latin typeface="MinionPro-Regular"/>
            </a:endParaRPr>
          </a:p>
          <a:p>
            <a:pPr algn="l"/>
            <a:r>
              <a:rPr lang="en-US" b="0" i="0" u="none" strike="noStrike" baseline="0" dirty="0">
                <a:latin typeface="MinionPro-Regular"/>
              </a:rPr>
              <a:t>The goal of partitioning is to spread the data and query load evenly across multiple machines, avoiding hot spots.</a:t>
            </a:r>
          </a:p>
        </p:txBody>
      </p:sp>
    </p:spTree>
    <p:extLst>
      <p:ext uri="{BB962C8B-B14F-4D97-AF65-F5344CB8AC3E}">
        <p14:creationId xmlns:p14="http://schemas.microsoft.com/office/powerpoint/2010/main" val="213357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56F2-9A78-4AC1-9C8A-6A40A32C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Strategies for Rebalancing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C118-5E83-466A-A70B-0C6C97F0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MyriadPro-SemiboldCond"/>
              </a:rPr>
              <a:t>Fixed number of partitions. </a:t>
            </a:r>
            <a:r>
              <a:rPr lang="en-US" dirty="0">
                <a:latin typeface="MinionPro-Regular"/>
              </a:rPr>
              <a:t>C</a:t>
            </a:r>
            <a:r>
              <a:rPr lang="en-US" b="0" i="0" u="none" strike="noStrike" baseline="0" dirty="0">
                <a:latin typeface="MinionPro-Regular"/>
              </a:rPr>
              <a:t>reate many more partitions than there are nodes, and assign several partitions to each node.</a:t>
            </a:r>
          </a:p>
          <a:p>
            <a:pPr algn="l"/>
            <a:r>
              <a:rPr lang="en-US" b="0" i="0" u="none" strike="noStrike" baseline="0" dirty="0">
                <a:latin typeface="MyriadPro-SemiboldCond"/>
              </a:rPr>
              <a:t>Dynamic partitioning. Good for both </a:t>
            </a:r>
            <a:r>
              <a:rPr lang="en-US" b="0" i="0" u="none" strike="noStrike" baseline="0" dirty="0">
                <a:latin typeface="MinionPro-Regular"/>
              </a:rPr>
              <a:t>key range–partitioned data and hash-partitioned data.</a:t>
            </a:r>
          </a:p>
          <a:p>
            <a:pPr algn="l"/>
            <a:r>
              <a:rPr lang="en-US" b="0" i="0" u="none" strike="noStrike" baseline="0" dirty="0">
                <a:latin typeface="MyriadPro-SemiboldCond"/>
              </a:rPr>
              <a:t>Partitioning proportionally to nodes</a:t>
            </a:r>
          </a:p>
          <a:p>
            <a:pPr algn="l"/>
            <a:r>
              <a:rPr lang="en-US" b="0" i="0" u="none" strike="noStrike" baseline="0" dirty="0">
                <a:latin typeface="MyriadPro-SemiboldCond"/>
              </a:rPr>
              <a:t>Operations: Automatic or Manual Rebalancing</a:t>
            </a:r>
          </a:p>
          <a:p>
            <a:pPr algn="l"/>
            <a:endParaRPr lang="en-US" sz="1800" b="0" i="0" u="none" strike="noStrike" baseline="0" dirty="0">
              <a:latin typeface="MyriadPro-SemiboldC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BB0A-04D5-4820-9C09-4A1451BF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Request Routing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E341-45C8-497A-9901-E643ED9C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515600" cy="4351338"/>
          </a:xfrm>
        </p:spPr>
        <p:txBody>
          <a:bodyPr/>
          <a:lstStyle/>
          <a:p>
            <a:pPr algn="l"/>
            <a:r>
              <a:rPr lang="en-US" sz="1800" dirty="0">
                <a:latin typeface="MinionPro-Regular"/>
              </a:rPr>
              <a:t>W</a:t>
            </a:r>
            <a:r>
              <a:rPr lang="en-US" sz="1800" b="0" i="0" u="none" strike="noStrike" baseline="0" dirty="0">
                <a:latin typeface="MinionPro-Regular"/>
              </a:rPr>
              <a:t>hen a client wants to make a request, how does it know which node to connect to?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EDA10-194C-4469-98B1-BCD0711A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6" y="2391949"/>
            <a:ext cx="7769087" cy="39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EEA-F84C-49DF-9E17-66C81DC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MinionPro-Regular"/>
              </a:rPr>
              <a:t>Many distributed data systems rely on a separate coordination service such as Zoo‐</a:t>
            </a:r>
            <a:br>
              <a:rPr lang="en-US" sz="1800" b="0" i="0" u="none" strike="noStrike" baseline="0" dirty="0">
                <a:latin typeface="MinionPro-Regular"/>
              </a:rPr>
            </a:br>
            <a:r>
              <a:rPr lang="en-US" sz="1800" b="0" i="0" u="none" strike="noStrike" baseline="0" dirty="0">
                <a:latin typeface="MinionPro-Regular"/>
              </a:rPr>
              <a:t>Keeper to keep </a:t>
            </a:r>
            <a:r>
              <a:rPr lang="en-US" sz="1800" b="0" i="0" u="none" strike="noStrike" baseline="0">
                <a:latin typeface="MinionPro-Regular"/>
              </a:rPr>
              <a:t>track of </a:t>
            </a:r>
            <a:r>
              <a:rPr lang="en-US" sz="1800" b="0" i="0" u="none" strike="noStrike" baseline="0" dirty="0">
                <a:latin typeface="MinionPro-Regular"/>
              </a:rPr>
              <a:t>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16685-E7FC-4E60-BC02-6F8663B3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83" y="1825625"/>
            <a:ext cx="8918833" cy="4351338"/>
          </a:xfrm>
        </p:spPr>
      </p:pic>
    </p:spTree>
    <p:extLst>
      <p:ext uri="{BB962C8B-B14F-4D97-AF65-F5344CB8AC3E}">
        <p14:creationId xmlns:p14="http://schemas.microsoft.com/office/powerpoint/2010/main" val="32450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BC3-DA6A-41F6-8FCD-4F06A48A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MinionPro-Regular"/>
              </a:rPr>
              <a:t>Partitioning is usually combined with replication so that copies of each partition are</a:t>
            </a:r>
            <a:br>
              <a:rPr lang="en-US" sz="2400" b="0" i="0" u="none" strike="noStrike" baseline="0" dirty="0">
                <a:latin typeface="MinionPro-Regular"/>
              </a:rPr>
            </a:br>
            <a:r>
              <a:rPr lang="en-US" sz="2400" b="0" i="0" u="none" strike="noStrike" baseline="0" dirty="0">
                <a:latin typeface="MinionPro-Regular"/>
              </a:rPr>
              <a:t>stored on multiple nodes.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76D189-6756-4FEA-881F-7812848C9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246" y="1825625"/>
            <a:ext cx="7249508" cy="4351338"/>
          </a:xfrm>
        </p:spPr>
      </p:pic>
    </p:spTree>
    <p:extLst>
      <p:ext uri="{BB962C8B-B14F-4D97-AF65-F5344CB8AC3E}">
        <p14:creationId xmlns:p14="http://schemas.microsoft.com/office/powerpoint/2010/main" val="22166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5935-A8A6-493E-87D8-73063DCE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1: Partitioning by Key Range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74F11-6BEE-4E35-9D68-A755E28C7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2177256"/>
            <a:ext cx="8372475" cy="3648075"/>
          </a:xfrm>
        </p:spPr>
      </p:pic>
    </p:spTree>
    <p:extLst>
      <p:ext uri="{BB962C8B-B14F-4D97-AF65-F5344CB8AC3E}">
        <p14:creationId xmlns:p14="http://schemas.microsoft.com/office/powerpoint/2010/main" val="90698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A3DF-7FC6-4C07-9322-77A0274D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559293"/>
            <a:ext cx="10643586" cy="561767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MinionPro-Regular"/>
              </a:rPr>
              <a:t>The ranges of keys are not necessarily evenly spaced, because your data may not be evenly distributed.</a:t>
            </a:r>
          </a:p>
          <a:p>
            <a:pPr algn="l"/>
            <a:endParaRPr lang="en-US" sz="2400" b="0" i="0" u="none" strike="noStrike" baseline="0" dirty="0">
              <a:latin typeface="MinionPro-Regular"/>
            </a:endParaRPr>
          </a:p>
          <a:p>
            <a:pPr algn="l"/>
            <a:r>
              <a:rPr lang="en-US" sz="2400" dirty="0">
                <a:latin typeface="MinionPro-Regular"/>
              </a:rPr>
              <a:t>M</a:t>
            </a:r>
            <a:r>
              <a:rPr lang="en-US" sz="2400" b="0" i="0" u="none" strike="noStrike" baseline="0" dirty="0">
                <a:latin typeface="MinionPro-Regular"/>
              </a:rPr>
              <a:t>anually  or automatically</a:t>
            </a:r>
          </a:p>
          <a:p>
            <a:pPr algn="l"/>
            <a:endParaRPr lang="en-US" sz="2400" b="0" i="0" u="none" strike="noStrike" baseline="0" dirty="0">
              <a:latin typeface="MinionPro-Regular"/>
            </a:endParaRP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Within each partition, we can keep keys in sorted order</a:t>
            </a:r>
          </a:p>
          <a:p>
            <a:pPr algn="l"/>
            <a:endParaRPr lang="en-US" sz="2400" dirty="0">
              <a:latin typeface="MinionPro-Regular"/>
            </a:endParaRP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However, certain access patterns can lead to hot spots.(like timestamp)</a:t>
            </a:r>
          </a:p>
          <a:p>
            <a:pPr algn="l"/>
            <a:r>
              <a:rPr lang="en-US" sz="2400" dirty="0">
                <a:latin typeface="MinionPro-Regular"/>
              </a:rPr>
              <a:t>Example: Y</a:t>
            </a:r>
            <a:r>
              <a:rPr lang="en-US" sz="2400" b="0" i="0" u="none" strike="noStrike" baseline="0" dirty="0">
                <a:latin typeface="MinionPro-Regular"/>
              </a:rPr>
              <a:t>ou can prefix each timestamp with the sensor 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0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E44-3D86-4454-9B56-966FF869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2: </a:t>
            </a:r>
            <a:r>
              <a:rPr lang="en-US" sz="2800" b="0" i="0" u="none" strike="noStrike" baseline="0" dirty="0">
                <a:latin typeface="MyriadPro-SemiboldCond"/>
              </a:rPr>
              <a:t>Partitioning by Hash of Key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447F-4832-4A18-A905-89D479B8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Because of this risk of skew and hot spots, many distributed datastores use a hash function to determine the partition for a given key.</a:t>
            </a:r>
          </a:p>
          <a:p>
            <a:pPr algn="l"/>
            <a:r>
              <a:rPr lang="en-US" sz="1800" i="1" dirty="0">
                <a:latin typeface="MinionPro-It"/>
              </a:rPr>
              <a:t>C</a:t>
            </a:r>
            <a:r>
              <a:rPr lang="en-US" sz="1800" b="0" i="1" u="none" strike="noStrike" baseline="0" dirty="0">
                <a:latin typeface="MinionPro-It"/>
              </a:rPr>
              <a:t>onsistent hashing </a:t>
            </a:r>
            <a:r>
              <a:rPr lang="en-US" sz="1800" b="0" i="0" u="none" strike="noStrike" baseline="0" dirty="0">
                <a:latin typeface="MinionPro-Regular"/>
              </a:rPr>
              <a:t>actually doesn’t work very well for databases, so it is rarely used in practice.</a:t>
            </a:r>
          </a:p>
          <a:p>
            <a:pPr algn="l"/>
            <a:r>
              <a:rPr lang="en-US" sz="1800" dirty="0">
                <a:latin typeface="MinionPro-Regular"/>
              </a:rPr>
              <a:t>H</a:t>
            </a:r>
            <a:r>
              <a:rPr lang="en-US" sz="1800" b="0" i="0" u="none" strike="noStrike" baseline="0" dirty="0">
                <a:latin typeface="MinionPro-Regular"/>
              </a:rPr>
              <a:t>owever, by using the hash of the key for partitioning we lose a nice property of key-range partitioning: the ability to do efficient range queries.</a:t>
            </a:r>
          </a:p>
          <a:p>
            <a:pPr algn="l"/>
            <a:endParaRPr lang="en-US" sz="1800" b="0" i="0" u="none" strike="noStrike" baseline="0" dirty="0">
              <a:latin typeface="MinionPro-Regular"/>
            </a:endParaRP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3A65D-B66D-42EA-90FD-9E6C2E06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36" y="3593238"/>
            <a:ext cx="8439150" cy="25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9D8D-EB2F-4850-B097-C2B29C9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Skewed Workloads and Relieving Hot Spots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9B45-75A7-4335-889E-2C7B12D3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MinionPro-Regular"/>
              </a:rPr>
              <a:t>H</a:t>
            </a:r>
            <a:r>
              <a:rPr lang="en-US" b="0" i="0" u="none" strike="noStrike" baseline="0" dirty="0">
                <a:latin typeface="MinionPro-Regular"/>
              </a:rPr>
              <a:t>ashing a key  still have cases where all reads and writes are for the same key.</a:t>
            </a:r>
          </a:p>
          <a:p>
            <a:pPr algn="l"/>
            <a:r>
              <a:rPr lang="en-US" dirty="0">
                <a:latin typeface="MinionPro-Regular"/>
              </a:rPr>
              <a:t>A</a:t>
            </a:r>
            <a:r>
              <a:rPr lang="en-US" b="0" i="0" u="none" strike="noStrike" baseline="0" dirty="0">
                <a:latin typeface="MinionPro-Regular"/>
              </a:rPr>
              <a:t> celebrity user with millions of followers may cause a storm of activity when they do something.(</a:t>
            </a:r>
            <a:r>
              <a:rPr lang="zh-CN" altLang="en-US" b="0" i="0" u="none" strike="noStrike" baseline="0" dirty="0">
                <a:latin typeface="MinionPro-Regular"/>
              </a:rPr>
              <a:t>明星效应</a:t>
            </a:r>
            <a:r>
              <a:rPr lang="en-US" b="0" i="0" u="none" strike="noStrike" baseline="0" dirty="0">
                <a:latin typeface="MinionPro-Regular"/>
              </a:rPr>
              <a:t>)</a:t>
            </a:r>
          </a:p>
          <a:p>
            <a:pPr algn="l"/>
            <a:r>
              <a:rPr lang="en-US" dirty="0">
                <a:latin typeface="MinionPro-Regular"/>
              </a:rPr>
              <a:t>Can</a:t>
            </a:r>
            <a:r>
              <a:rPr lang="zh-CN" altLang="en-US" dirty="0">
                <a:latin typeface="MinionPro-Regular"/>
              </a:rPr>
              <a:t> </a:t>
            </a:r>
            <a:r>
              <a:rPr lang="en-US" b="0" i="0" u="none" strike="noStrike" baseline="0" dirty="0">
                <a:latin typeface="MinionPro-Regular"/>
              </a:rPr>
              <a:t>add a random number to the beginning or end of the hot key. But reads now have to do additional work to combine it.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3506-5F5D-494C-BBF6-57F3F8C9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Partitioning and Secondary Indexes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BF12-1B05-4CF5-9FEE-3B398448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1: </a:t>
            </a:r>
            <a:r>
              <a:rPr lang="en-US" b="0" i="0" u="none" strike="noStrike" baseline="0" dirty="0">
                <a:latin typeface="MyriadPro-SemiboldCond"/>
              </a:rPr>
              <a:t>Partitioning Secondary Indexes by Document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91A52-AD04-4DC8-B576-8C1F7E0A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4" y="2314576"/>
            <a:ext cx="7310021" cy="39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29C-BAB1-422E-92ED-57D6105C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2: </a:t>
            </a:r>
            <a:r>
              <a:rPr lang="en-US" sz="2800" b="0" i="0" u="none" strike="noStrike" baseline="0" dirty="0">
                <a:latin typeface="MyriadPro-SemiboldCond"/>
              </a:rPr>
              <a:t>Partitioning Secondary Indexes by Term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5495-B102-4F8F-8AA4-569BDB39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Rather than each partition having its own secondary index (a </a:t>
            </a:r>
            <a:r>
              <a:rPr lang="en-US" sz="1800" b="0" i="1" u="none" strike="noStrike" baseline="0" dirty="0">
                <a:latin typeface="MinionPro-It"/>
              </a:rPr>
              <a:t>local index</a:t>
            </a:r>
            <a:r>
              <a:rPr lang="en-US" sz="1800" b="0" i="0" u="none" strike="noStrike" baseline="0" dirty="0">
                <a:latin typeface="MinionPro-Regular"/>
              </a:rPr>
              <a:t>), we can construct a </a:t>
            </a:r>
            <a:r>
              <a:rPr lang="en-US" sz="1800" b="0" i="1" u="none" strike="noStrike" baseline="0" dirty="0">
                <a:latin typeface="MinionPro-It"/>
              </a:rPr>
              <a:t>global index </a:t>
            </a:r>
            <a:r>
              <a:rPr lang="en-US" sz="1800" b="0" i="0" u="none" strike="noStrike" baseline="0" dirty="0">
                <a:latin typeface="MinionPro-Regular"/>
              </a:rPr>
              <a:t>that covers data in all partitions. global index must also be partitioned, but it can be partitioned differently from the primary key index.</a:t>
            </a:r>
          </a:p>
          <a:p>
            <a:pPr algn="l"/>
            <a:endParaRPr lang="en-US" sz="1800" b="0" i="0" u="none" strike="noStrike" baseline="0" dirty="0">
              <a:latin typeface="MinionPro-Regular"/>
            </a:endParaRP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4419F-1450-4E1C-98C6-A759CD4C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2710325"/>
            <a:ext cx="8607779" cy="4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90BB-EBCE-4F6D-8C81-1974081C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MyriadPro-SemiboldCond"/>
              </a:rPr>
              <a:t>Rebalancing Partitions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1D82-156F-4B48-935E-F928BD7B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MinionPro-Regular"/>
              </a:rPr>
              <a:t>The query throughput increases.</a:t>
            </a:r>
          </a:p>
          <a:p>
            <a:pPr algn="l"/>
            <a:r>
              <a:rPr lang="en-US" b="0" i="0" u="none" strike="noStrike" baseline="0" dirty="0">
                <a:latin typeface="MinionPro-Regular"/>
              </a:rPr>
              <a:t> The dataset size increases.</a:t>
            </a:r>
          </a:p>
          <a:p>
            <a:pPr algn="l"/>
            <a:r>
              <a:rPr lang="en-US" b="0" i="0" u="none" strike="noStrike" baseline="0" dirty="0">
                <a:latin typeface="MinionPro-Regular"/>
              </a:rPr>
              <a:t> A machine fails.</a:t>
            </a:r>
          </a:p>
          <a:p>
            <a:pPr algn="l"/>
            <a:r>
              <a:rPr lang="en-US" dirty="0">
                <a:latin typeface="MinionPro-Regular"/>
              </a:rPr>
              <a:t>T</a:t>
            </a:r>
            <a:r>
              <a:rPr lang="en-US" b="0" i="0" u="none" strike="noStrike" baseline="0" dirty="0">
                <a:latin typeface="MinionPro-Regular"/>
              </a:rPr>
              <a:t>he load be shared fairly between the nodes in the cluster.</a:t>
            </a:r>
          </a:p>
          <a:p>
            <a:pPr algn="l"/>
            <a:r>
              <a:rPr lang="en-US" b="0" i="0" u="none" strike="noStrike" baseline="0" dirty="0">
                <a:latin typeface="MinionPro-Regular"/>
              </a:rPr>
              <a:t>While rebalancing is happening, the database should continue accepting reads and writes.(Kafka?)</a:t>
            </a:r>
          </a:p>
          <a:p>
            <a:pPr algn="l"/>
            <a:endParaRPr lang="en-US" b="0" i="0" u="none" strike="noStrike" baseline="0" dirty="0">
              <a:latin typeface="MinionPro-Regula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504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MinionPro-It</vt:lpstr>
      <vt:lpstr>MinionPro-Regular</vt:lpstr>
      <vt:lpstr>MyriadPro-SemiboldCond</vt:lpstr>
      <vt:lpstr>Arial</vt:lpstr>
      <vt:lpstr>Calibri</vt:lpstr>
      <vt:lpstr>Calibri Light</vt:lpstr>
      <vt:lpstr>Office Theme</vt:lpstr>
      <vt:lpstr>Partitioning</vt:lpstr>
      <vt:lpstr>Partitioning is usually combined with replication so that copies of each partition are stored on multiple nodes.</vt:lpstr>
      <vt:lpstr>1: Partitioning by Key Range</vt:lpstr>
      <vt:lpstr>PowerPoint Presentation</vt:lpstr>
      <vt:lpstr>2: Partitioning by Hash of Key</vt:lpstr>
      <vt:lpstr>Skewed Workloads and Relieving Hot Spots</vt:lpstr>
      <vt:lpstr>Partitioning and Secondary Indexes</vt:lpstr>
      <vt:lpstr>2: Partitioning Secondary Indexes by Term</vt:lpstr>
      <vt:lpstr>Rebalancing Partitions</vt:lpstr>
      <vt:lpstr>Strategies for Rebalancing</vt:lpstr>
      <vt:lpstr>Request Routing</vt:lpstr>
      <vt:lpstr>Many distributed data systems rely on a separate coordination service such as Zoo‐ Keeper to keep track of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</dc:title>
  <dc:creator>Ning Huang</dc:creator>
  <cp:lastModifiedBy>Ning Huang</cp:lastModifiedBy>
  <cp:revision>1</cp:revision>
  <dcterms:created xsi:type="dcterms:W3CDTF">2022-05-01T23:36:03Z</dcterms:created>
  <dcterms:modified xsi:type="dcterms:W3CDTF">2022-05-02T00:49:00Z</dcterms:modified>
</cp:coreProperties>
</file>