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6FCFD55-506F-4F25-A06C-AEEEF9B64EAA}">
  <a:tblStyle styleId="{C6FCFD55-506F-4F25-A06C-AEEEF9B64EA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1f3f9d4a51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1f3f9d4a5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1f3f9d4a51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1f3f9d4a51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1f3f9d4a51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1f3f9d4a51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1f3f9d4a51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1f3f9d4a51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1f3f9d4a51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1f3f9d4a51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1f3f9d4a51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1f3f9d4a51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1f3f9d4a51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1f3f9d4a51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1f3f9d4a51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1f3f9d4a51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1f3f9d4a51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1f3f9d4a51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1f3f9d4a51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1f3f9d4a51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1e94d93472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1e94d9347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1e94d93472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1e94d93472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1e94d9347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1e94d9347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e94d93472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1e94d93472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1e94d93472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1e94d93472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1e94d93472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1e94d93472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e94d93472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1e94d93472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1e94d93472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1e94d93472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1f3f9d4a5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1f3f9d4a5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eng.uber.com/india-payments/" TargetMode="External"/><Relationship Id="rId4" Type="http://schemas.openxmlformats.org/officeDocument/2006/relationships/hyperlink" Target="https://medium.com/airbnb-engineering/scaling-airbnbs-payment-platform-43ebfc99b324" TargetMode="External"/><Relationship Id="rId5" Type="http://schemas.openxmlformats.org/officeDocument/2006/relationships/hyperlink" Target="https://www.youtube.com/watch?v=yooCE5B0SRA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percona.com/blog/2019/07/17/assessing-mysql-performance-amongst-aws-options-part-one/" TargetMode="External"/><Relationship Id="rId4" Type="http://schemas.openxmlformats.org/officeDocument/2006/relationships/hyperlink" Target="https://www.percona.com/blog/2019/07/17/assessing-mysql-performance-amongst-aws-options-part-one/" TargetMode="External"/><Relationship Id="rId5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Payment System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11700" y="162725"/>
            <a:ext cx="8520600" cy="85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solidFill>
                  <a:schemeClr val="dk2"/>
                </a:solidFill>
              </a:rPr>
              <a:t>2-High-level design and Get Buy-in - Double-entry ledger system and hosted payment page</a:t>
            </a:r>
            <a:endParaRPr/>
          </a:p>
        </p:txBody>
      </p:sp>
      <p:graphicFrame>
        <p:nvGraphicFramePr>
          <p:cNvPr id="117" name="Google Shape;117;p22"/>
          <p:cNvGraphicFramePr/>
          <p:nvPr/>
        </p:nvGraphicFramePr>
        <p:xfrm>
          <a:off x="0" y="107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{C6FCFD55-506F-4F25-A06C-AEEEF9B64EAA}</a:tableStyleId>
              </a:tblPr>
              <a:tblGrid>
                <a:gridCol w="1138325"/>
                <a:gridCol w="1127200"/>
                <a:gridCol w="1149450"/>
              </a:tblGrid>
              <a:tr h="437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Account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Debit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Credit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37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buyer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37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seller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18" name="Google Shape;11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7425" y="2108375"/>
            <a:ext cx="5646575" cy="299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2"/>
          <p:cNvSpPr txBox="1"/>
          <p:nvPr/>
        </p:nvSpPr>
        <p:spPr>
          <a:xfrm>
            <a:off x="3558700" y="1509350"/>
            <a:ext cx="5214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Avoid implementation of Payment Card Industry Data Security Standard(PCI DSS)</a:t>
            </a:r>
            <a:endParaRPr/>
          </a:p>
        </p:txBody>
      </p:sp>
      <p:sp>
        <p:nvSpPr>
          <p:cNvPr id="120" name="Google Shape;120;p22"/>
          <p:cNvSpPr txBox="1"/>
          <p:nvPr/>
        </p:nvSpPr>
        <p:spPr>
          <a:xfrm>
            <a:off x="226400" y="2497475"/>
            <a:ext cx="280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 of all the transactions = 0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solidFill>
                  <a:schemeClr val="dk2"/>
                </a:solidFill>
              </a:rPr>
              <a:t>3</a:t>
            </a:r>
            <a:r>
              <a:rPr lang="en" sz="2400">
                <a:solidFill>
                  <a:schemeClr val="dk2"/>
                </a:solidFill>
              </a:rPr>
              <a:t>-Design Deep Dive - PSP Integration</a:t>
            </a:r>
            <a:endParaRPr/>
          </a:p>
        </p:txBody>
      </p:sp>
      <p:pic>
        <p:nvPicPr>
          <p:cNvPr id="126" name="Google Shape;12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600" y="1064000"/>
            <a:ext cx="8684712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solidFill>
                  <a:schemeClr val="dk2"/>
                </a:solidFill>
              </a:rPr>
              <a:t>3-Design Deep Dive - Reconciliation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2" name="Google Shape;13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9500" y="1120600"/>
            <a:ext cx="6874523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400">
                <a:solidFill>
                  <a:schemeClr val="dk2"/>
                </a:solidFill>
              </a:rPr>
              <a:t>3-Design Deep Dive - Handling payment processing delays</a:t>
            </a:r>
            <a:endParaRPr/>
          </a:p>
        </p:txBody>
      </p:sp>
      <p:sp>
        <p:nvSpPr>
          <p:cNvPr id="138" name="Google Shape;138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PSP side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 side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Pending status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/>
          <p:nvPr>
            <p:ph type="title"/>
          </p:nvPr>
        </p:nvSpPr>
        <p:spPr>
          <a:xfrm>
            <a:off x="311700" y="162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400">
                <a:solidFill>
                  <a:schemeClr val="dk2"/>
                </a:solidFill>
              </a:rPr>
              <a:t>3-Design Deep Dive - Asynchronous</a:t>
            </a:r>
            <a:endParaRPr/>
          </a:p>
        </p:txBody>
      </p:sp>
      <p:sp>
        <p:nvSpPr>
          <p:cNvPr id="144" name="Google Shape;144;p26"/>
          <p:cNvSpPr txBox="1"/>
          <p:nvPr>
            <p:ph idx="1" type="body"/>
          </p:nvPr>
        </p:nvSpPr>
        <p:spPr>
          <a:xfrm>
            <a:off x="311700" y="1152475"/>
            <a:ext cx="4223400" cy="7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Synchronous communication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Asynchronous </a:t>
            </a:r>
            <a:r>
              <a:rPr lang="en"/>
              <a:t>communication</a:t>
            </a:r>
            <a:endParaRPr/>
          </a:p>
        </p:txBody>
      </p:sp>
      <p:pic>
        <p:nvPicPr>
          <p:cNvPr id="145" name="Google Shape;14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3475" y="734725"/>
            <a:ext cx="4736350" cy="43500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6" name="Google Shape;146;p26"/>
          <p:cNvCxnSpPr/>
          <p:nvPr/>
        </p:nvCxnSpPr>
        <p:spPr>
          <a:xfrm flipH="1" rot="10800000">
            <a:off x="792400" y="1393825"/>
            <a:ext cx="3105900" cy="1410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400">
                <a:solidFill>
                  <a:schemeClr val="dk2"/>
                </a:solidFill>
              </a:rPr>
              <a:t>3-Design Deep Dive - Handle failed payments</a:t>
            </a:r>
            <a:endParaRPr/>
          </a:p>
        </p:txBody>
      </p:sp>
      <p:pic>
        <p:nvPicPr>
          <p:cNvPr id="152" name="Google Shape;15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8475" y="1017725"/>
            <a:ext cx="7406949" cy="397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400">
                <a:solidFill>
                  <a:schemeClr val="dk2"/>
                </a:solidFill>
              </a:rPr>
              <a:t>3-Design Deep Dive - Exactly-once delivery - Retry</a:t>
            </a:r>
            <a:endParaRPr/>
          </a:p>
        </p:txBody>
      </p:sp>
      <p:pic>
        <p:nvPicPr>
          <p:cNvPr id="158" name="Google Shape;15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5750" y="1017725"/>
            <a:ext cx="4768055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8"/>
          <p:cNvSpPr txBox="1"/>
          <p:nvPr/>
        </p:nvSpPr>
        <p:spPr>
          <a:xfrm>
            <a:off x="6042025" y="1287650"/>
            <a:ext cx="25683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Strategies: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Immediate retry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Fixed intervals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Incremental intervals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Exponential backoff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cancel</a:t>
            </a:r>
            <a:endParaRPr/>
          </a:p>
        </p:txBody>
      </p:sp>
      <p:sp>
        <p:nvSpPr>
          <p:cNvPr id="160" name="Google Shape;160;p28"/>
          <p:cNvSpPr txBox="1"/>
          <p:nvPr/>
        </p:nvSpPr>
        <p:spPr>
          <a:xfrm>
            <a:off x="5652900" y="3187550"/>
            <a:ext cx="317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Potential problem - double payments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solidFill>
                  <a:schemeClr val="dk2"/>
                </a:solidFill>
              </a:rPr>
              <a:t>3-Design Deep Dive - Idempotency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6" name="Google Shape;16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5025" y="1017725"/>
            <a:ext cx="5192607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solidFill>
                  <a:schemeClr val="dk2"/>
                </a:solidFill>
              </a:rPr>
              <a:t>3-Design Deep Dive - Consistency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payment service keeps payment-related data such nonce, token, payment order, execution status, etc.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ledger keeps all accounting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wallet keeps the account balance of the merchant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PSP keeps the payment execution status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Data might be replicated among different data replicas to increase reliability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1"/>
          <p:cNvSpPr txBox="1"/>
          <p:nvPr>
            <p:ph type="title"/>
          </p:nvPr>
        </p:nvSpPr>
        <p:spPr>
          <a:xfrm>
            <a:off x="311700" y="119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solidFill>
                  <a:schemeClr val="dk2"/>
                </a:solidFill>
              </a:rPr>
              <a:t>3-Design Deep Dive - Payment security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78" name="Google Shape;178;p31"/>
          <p:cNvGraphicFramePr/>
          <p:nvPr/>
        </p:nvGraphicFramePr>
        <p:xfrm>
          <a:off x="775625" y="692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{C6FCFD55-506F-4F25-A06C-AEEEF9B64EAA}</a:tableStyleId>
              </a:tblPr>
              <a:tblGrid>
                <a:gridCol w="2728050"/>
                <a:gridCol w="45109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Problem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Solutions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Req/Res eavesdropping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Use HTTPS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Data tampering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Enforce encryption and integrity monitoring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Man-in-the-middle attack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Use SSL with certificate pinning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Data loss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DB replication across multiple regions and take snapshots of data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DDoS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Rate limiting and firewall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Card theft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Tokenization. Instead of using real card numbers, token are stored and used for payments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PCI implementation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PCI DSS is an infor security standard for organization that handle branded cc.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Fraud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Address verification, Card verification value(CVV), user behavior analytics, etc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</a:t>
            </a:r>
            <a:endParaRPr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Understand the Problem and Establish Design Scope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High-level design and Get Buy-in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Design Deep Dive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Wrap Up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solidFill>
                  <a:schemeClr val="dk2"/>
                </a:solidFill>
              </a:rPr>
              <a:t>4-</a:t>
            </a:r>
            <a:r>
              <a:rPr lang="en" sz="2400">
                <a:solidFill>
                  <a:schemeClr val="dk2"/>
                </a:solidFill>
              </a:rPr>
              <a:t>Wrapping up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Pay in and pay out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Retry, idempotency, consistency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Payment error handling, security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Others: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Monitoring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Alerting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Debugging tools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Currency exchange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Geography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Cash payments (</a:t>
            </a:r>
            <a:r>
              <a:rPr lang="en" u="sng">
                <a:solidFill>
                  <a:schemeClr val="hlink"/>
                </a:solidFill>
                <a:hlinkClick r:id="rId3"/>
              </a:rPr>
              <a:t>ref1</a:t>
            </a:r>
            <a:r>
              <a:rPr lang="en"/>
              <a:t>, </a:t>
            </a:r>
            <a:r>
              <a:rPr lang="en" u="sng">
                <a:solidFill>
                  <a:schemeClr val="hlink"/>
                </a:solidFill>
                <a:hlinkClick r:id="rId4"/>
              </a:rPr>
              <a:t>ref2</a:t>
            </a:r>
            <a:r>
              <a:rPr lang="en"/>
              <a:t>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Google / Apple pay integration (</a:t>
            </a:r>
            <a:r>
              <a:rPr lang="en" u="sng">
                <a:solidFill>
                  <a:schemeClr val="hlink"/>
                </a:solidFill>
                <a:hlinkClick r:id="rId5"/>
              </a:rPr>
              <a:t>ref1</a:t>
            </a:r>
            <a:r>
              <a:rPr lang="en"/>
              <a:t>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990"/>
              <a:buNone/>
            </a:pPr>
            <a:r>
              <a:rPr lang="en" sz="1760">
                <a:solidFill>
                  <a:schemeClr val="dk2"/>
                </a:solidFill>
              </a:rPr>
              <a:t>1-</a:t>
            </a:r>
            <a:r>
              <a:rPr lang="en" sz="1760">
                <a:solidFill>
                  <a:schemeClr val="dk2"/>
                </a:solidFill>
              </a:rPr>
              <a:t>Understand the Problem and Establish Design Scope - chat to collect information</a:t>
            </a:r>
            <a:endParaRPr sz="1760"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37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Payment System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Digital Wallet - Apple Pay, Google Pay, etc.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Backend System - PayPal, Square, Stripe, etc.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Payment options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3rd Party payment processors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Global currencies / international payments?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Pay-in and pay-out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payment system interacts with many internal services (accounting, analytics, etc.) and external </a:t>
            </a:r>
            <a:r>
              <a:rPr lang="en"/>
              <a:t>services</a:t>
            </a:r>
            <a:r>
              <a:rPr lang="en"/>
              <a:t> (payment service providers), when a service fail, we may see inconsistent states among services.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Reconciliation and fix any inconsistencies.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solidFill>
                  <a:schemeClr val="dk2"/>
                </a:solidFill>
              </a:rPr>
              <a:t>1-</a:t>
            </a:r>
            <a:r>
              <a:rPr lang="en" sz="2400">
                <a:solidFill>
                  <a:schemeClr val="dk2"/>
                </a:solidFill>
              </a:rPr>
              <a:t>Understand the Problem and Establish Design Scope</a:t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Functional requirements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Pay-in flow: payment system receivers money from customers on behalf of sellers.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Pay-out flow: payment system sends money to sellers around the world.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Non-</a:t>
            </a:r>
            <a:r>
              <a:rPr lang="en"/>
              <a:t>functional</a:t>
            </a:r>
            <a:r>
              <a:rPr lang="en"/>
              <a:t> requirements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Reliability and fault tolerance. Failed payments need to be carefully handled;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reconciliation process btw internal services and external services is required. It asynchronously verifies that the payment </a:t>
            </a:r>
            <a:r>
              <a:rPr lang="en"/>
              <a:t>information</a:t>
            </a:r>
            <a:r>
              <a:rPr lang="en"/>
              <a:t> across these services is consistent.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Traffic estimation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1M transactions /10^5 seconds = 10 transactions per second (TPS)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269250" y="1832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Database </a:t>
            </a:r>
            <a:r>
              <a:rPr lang="en" u="sng">
                <a:solidFill>
                  <a:schemeClr val="hlink"/>
                </a:solidFill>
                <a:hlinkClick r:id="rId4"/>
              </a:rPr>
              <a:t>throughput</a:t>
            </a:r>
            <a:r>
              <a:rPr lang="en"/>
              <a:t> by load tests (DB only)</a:t>
            </a:r>
            <a:endParaRPr/>
          </a:p>
        </p:txBody>
      </p:sp>
      <p:pic>
        <p:nvPicPr>
          <p:cNvPr id="78" name="Google Shape;78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2950" y="656900"/>
            <a:ext cx="6123101" cy="453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400">
                <a:solidFill>
                  <a:schemeClr val="dk2"/>
                </a:solidFill>
              </a:rPr>
              <a:t>2-</a:t>
            </a:r>
            <a:r>
              <a:rPr lang="en" sz="2400">
                <a:solidFill>
                  <a:schemeClr val="dk2"/>
                </a:solidFill>
              </a:rPr>
              <a:t>High-level design and Get Buy-in</a:t>
            </a:r>
            <a:endParaRPr sz="2400"/>
          </a:p>
        </p:txBody>
      </p:sp>
      <p:pic>
        <p:nvPicPr>
          <p:cNvPr id="84" name="Google Shape;8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0875" y="1545075"/>
            <a:ext cx="5663200" cy="26999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8"/>
          <p:cNvSpPr txBox="1"/>
          <p:nvPr/>
        </p:nvSpPr>
        <p:spPr>
          <a:xfrm>
            <a:off x="2858275" y="4223750"/>
            <a:ext cx="316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Simplified</a:t>
            </a:r>
            <a:r>
              <a:rPr lang="en"/>
              <a:t> pay-in and pay-out flow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197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solidFill>
                  <a:schemeClr val="dk2"/>
                </a:solidFill>
              </a:rPr>
              <a:t>2-High-level design and Get Buy-in</a:t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1" name="Google Shape;9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1875" y="770100"/>
            <a:ext cx="6911827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9"/>
          <p:cNvSpPr txBox="1"/>
          <p:nvPr/>
        </p:nvSpPr>
        <p:spPr>
          <a:xfrm>
            <a:off x="4280350" y="4743300"/>
            <a:ext cx="108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Pay-in flow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255100" y="38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solidFill>
                  <a:schemeClr val="dk2"/>
                </a:solidFill>
              </a:rPr>
              <a:t>2-High-level design and Get Buy-in - APIs for payment service</a:t>
            </a:r>
            <a:endParaRPr/>
          </a:p>
        </p:txBody>
      </p:sp>
      <p:sp>
        <p:nvSpPr>
          <p:cNvPr id="98" name="Google Shape;98;p20"/>
          <p:cNvSpPr txBox="1"/>
          <p:nvPr/>
        </p:nvSpPr>
        <p:spPr>
          <a:xfrm>
            <a:off x="255100" y="469725"/>
            <a:ext cx="505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 /v1/payments GET /v1/payments/{:id}</a:t>
            </a:r>
            <a:endParaRPr/>
          </a:p>
        </p:txBody>
      </p:sp>
      <p:graphicFrame>
        <p:nvGraphicFramePr>
          <p:cNvPr id="99" name="Google Shape;99;p20"/>
          <p:cNvGraphicFramePr/>
          <p:nvPr/>
        </p:nvGraphicFramePr>
        <p:xfrm>
          <a:off x="1555950" y="1055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{C6FCFD55-506F-4F25-A06C-AEEEF9B64EAA}</a:tableStyleId>
              </a:tblPr>
              <a:tblGrid>
                <a:gridCol w="1316400"/>
                <a:gridCol w="3580350"/>
                <a:gridCol w="2342250"/>
              </a:tblGrid>
              <a:tr h="280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Field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Description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Type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32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buyer_info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Buyer </a:t>
                      </a:r>
                      <a:r>
                        <a:rPr lang="en" sz="1200"/>
                        <a:t>information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json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1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checkout_id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 global unique ID for this checkout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string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294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credit_card_info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Encrypted cc info or payment token, PSP specific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json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204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payment_orders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 list of payment orders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list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00" name="Google Shape;100;p20"/>
          <p:cNvGraphicFramePr/>
          <p:nvPr/>
        </p:nvGraphicFramePr>
        <p:xfrm>
          <a:off x="1536700" y="3271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{C6FCFD55-506F-4F25-A06C-AEEEF9B64EAA}</a:tableStyleId>
              </a:tblPr>
              <a:tblGrid>
                <a:gridCol w="1429600"/>
                <a:gridCol w="3467150"/>
                <a:gridCol w="2342250"/>
              </a:tblGrid>
              <a:tr h="231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Field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Description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Type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32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seller_account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Which seller will receive the money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string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1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amount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The transaction amount for the order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string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294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currency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The currency for the order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string(ISO 4217)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payment_order_id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 global unique ID for this payment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string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01" name="Google Shape;101;p20"/>
          <p:cNvSpPr txBox="1"/>
          <p:nvPr/>
        </p:nvSpPr>
        <p:spPr>
          <a:xfrm>
            <a:off x="254700" y="1535275"/>
            <a:ext cx="1061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Req params</a:t>
            </a:r>
            <a:endParaRPr sz="1200"/>
          </a:p>
        </p:txBody>
      </p:sp>
      <p:sp>
        <p:nvSpPr>
          <p:cNvPr id="102" name="Google Shape;102;p20"/>
          <p:cNvSpPr txBox="1"/>
          <p:nvPr/>
        </p:nvSpPr>
        <p:spPr>
          <a:xfrm>
            <a:off x="254700" y="3271275"/>
            <a:ext cx="1061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Payment order</a:t>
            </a:r>
            <a:endParaRPr sz="1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169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400">
                <a:solidFill>
                  <a:schemeClr val="dk2"/>
                </a:solidFill>
              </a:rPr>
              <a:t>2-High-level design and Get Buy-in - Data Model</a:t>
            </a:r>
            <a:endParaRPr/>
          </a:p>
        </p:txBody>
      </p:sp>
      <p:graphicFrame>
        <p:nvGraphicFramePr>
          <p:cNvPr id="108" name="Google Shape;108;p21"/>
          <p:cNvGraphicFramePr/>
          <p:nvPr/>
        </p:nvGraphicFramePr>
        <p:xfrm>
          <a:off x="188425" y="1386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{C6FCFD55-506F-4F25-A06C-AEEEF9B64EAA}</a:tableStyleId>
              </a:tblPr>
              <a:tblGrid>
                <a:gridCol w="1972800"/>
                <a:gridCol w="22699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Name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Type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checkout_id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</a:t>
                      </a:r>
                      <a:r>
                        <a:rPr lang="en"/>
                        <a:t>tring PK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buyer_info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string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seller_info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string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cc_info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</a:t>
                      </a:r>
                      <a:r>
                        <a:rPr lang="en"/>
                        <a:t>epends on card provider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is_payment_done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boolean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09" name="Google Shape;109;p21"/>
          <p:cNvGraphicFramePr/>
          <p:nvPr/>
        </p:nvGraphicFramePr>
        <p:xfrm>
          <a:off x="4638575" y="1386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{C6FCFD55-506F-4F25-A06C-AEEEF9B64EAA}</a:tableStyleId>
              </a:tblPr>
              <a:tblGrid>
                <a:gridCol w="2169125"/>
                <a:gridCol w="2154975"/>
              </a:tblGrid>
              <a:tr h="379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Name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Type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79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payment_order_id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string PK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79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buyer_account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string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79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amount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string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79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currency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string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79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checkout_id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string FK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79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payment_order_status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string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79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ledger_updated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boolean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79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wallet_updated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boolean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10" name="Google Shape;110;p21"/>
          <p:cNvSpPr txBox="1"/>
          <p:nvPr/>
        </p:nvSpPr>
        <p:spPr>
          <a:xfrm>
            <a:off x="233475" y="1004650"/>
            <a:ext cx="229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Payment event</a:t>
            </a:r>
            <a:endParaRPr/>
          </a:p>
        </p:txBody>
      </p:sp>
      <p:sp>
        <p:nvSpPr>
          <p:cNvPr id="111" name="Google Shape;111;p21"/>
          <p:cNvSpPr txBox="1"/>
          <p:nvPr/>
        </p:nvSpPr>
        <p:spPr>
          <a:xfrm>
            <a:off x="4638575" y="1006850"/>
            <a:ext cx="229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Payment order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