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D9A7-5263-FCAD-712F-9382DAE20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42C92-83A1-207E-7028-0130C65FB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F919-6949-8D92-675E-398548D4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9254-F18D-D0FA-5259-41B675AE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4613-973E-694A-4C54-B3F56673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401C-3298-9717-9BEC-748BB1DF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6CC33-8458-AD7C-7358-C968BBAF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75B8-7508-DC3B-A7BA-2B685E76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D59F-0671-FFB8-8DD5-3B52DC09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2587-8FA3-2A73-327F-3C933863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996D8-5BBB-717E-E28E-D2AE8AA62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E4273-7A4C-647C-FA74-CE9AEB1B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C8A9-3ADC-4028-9B33-04E1364D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E42A-9635-B425-C0FC-65FC82DD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F9A7-AAD4-4409-8E85-B99EE8E1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1970-2026-DECE-C1E9-0E4A4286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BA9F-A469-F11E-2C65-7F58058F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2009-5362-88B3-5DEC-1C9551D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B111-BCD8-C65C-D532-762B0D5E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BCDF-7B13-1BA8-D0CA-03890D71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7715-9B9C-60D5-BB59-25BEA182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271FE-75BA-1E75-98BB-A219EDEF7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C804-5CAF-4652-E557-3BC87DC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BE13-9B4F-BFAA-7963-15451971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D550-453A-0C3A-873F-2B753EFF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9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876C-2DD2-EB08-6BCE-52056931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CEA1-333C-CA81-E810-CFCBAE29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4E196-4895-C1BD-B0C6-AF7E82CA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BC8D3-641A-3577-5C7A-FFE559E8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76E5-A831-BCA5-5B32-3186123A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8655-41EA-E8C7-995F-B723E09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7369-6AF0-8ED8-CD9D-F56485B5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553B-20DB-0295-B18B-F9110D26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CECAA-3014-5520-FC54-AE804F92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75A3F-0FC7-F82D-8B29-E87AA1506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125C6-7D8D-EEA1-713B-5B397508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D4430-59FA-51EA-D941-4289A26B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38838-F286-D87A-F913-B879B8CD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AB8F5-6714-A878-241B-1F40060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59EE-1540-84AE-14F3-1ACB10B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B5714-468D-70AD-D4F7-1B8988AA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2F60F-CEB4-9874-FA83-1EDD888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EE78C-FEF1-6622-D447-72CD7246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3600E-E0CF-DA6A-1D4B-358D498A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F92B5-1E2A-658B-5477-0FA3404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0619-559D-201B-F01A-A02B15FE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D666-D7A7-F30E-7BEE-19A5F822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E8AD-8AC5-FB19-B133-6D0C46EB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35AF1-20D0-4F68-E1A6-0C90DF5F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8A514-F8F7-352F-BBBD-E2986E15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C1EE-3AF3-4721-5427-17735237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2E1A3-6BF7-FF1C-507C-AE57B97C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8E2-3CB2-922A-1C72-84468FA2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9874-D602-D3D5-AA23-3CD06217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6D7EC-7759-D8E8-F345-D89D6FBF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8AF5-2683-4528-5012-9DBE74E7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5021-938B-4CDD-30D4-D1CB2C18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E650-E2E8-EBCD-AEF3-BFF8A0E6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43598-D676-98C0-3E45-2C8EE804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BE04-0B54-5BCC-8EC0-DBF59C5B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8D8E-09E2-B875-2CDB-161D4A42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484-0DDA-4790-92E3-9B34B749DE1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7F79-A04E-C529-5329-032A521F8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3E1A-6CA7-BBF3-BD91-32064A593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0D27-6BEE-45FE-833D-C185AFA5E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geekbang.org/column/article/40726" TargetMode="External"/><Relationship Id="rId2" Type="http://schemas.openxmlformats.org/officeDocument/2006/relationships/hyperlink" Target="https://time.geekbang.org/column/article/4015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C0474-058C-F936-1F50-77538C73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秒杀系统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A05EA2-F87A-EEE7-D889-930A9FB3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高性能： 大量并发读和并发写时候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一致性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秒杀中商品减库存的实现方式很关键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高可用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我们要设计一个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PlanB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来兜底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58B3-2737-6B79-719B-8A4FBBE1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动静分离的几种架构方案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 实体机单机部署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9870C-FC0C-637A-F22C-714D2DC8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89" y="1690688"/>
            <a:ext cx="3994952" cy="46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5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8CBE-06C9-44C8-F211-CB8D6CD0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：统一 </a:t>
            </a:r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Cache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层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5E712-748D-4F92-A6F7-A9FE8B436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18" y="1811044"/>
            <a:ext cx="3884123" cy="488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2F55-E3F8-AECB-85E2-1076DBC8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：上 </a:t>
            </a:r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CDN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8696C5-B363-E0B5-61ED-F95ADF400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32" y="1825625"/>
            <a:ext cx="43743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3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A3A4-B3F1-8821-9F21-1C6CC974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流量削峰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8974-D26E-5775-F49C-1DD893A7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用消息队列来缓冲瞬时流量的方案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利用线程池加锁等待也是一种常用的排队方式；</a:t>
            </a:r>
            <a:endParaRPr lang="en-US" altLang="zh-CN" sz="2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先进先出、先进后出等常用的内存排队算法的实现方式；</a:t>
            </a:r>
            <a:endParaRPr lang="en-US" altLang="zh-CN" sz="2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把请求序列化到文件中，然后再顺序地读文件（例如基于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MySQL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PingFang SC"/>
              </a:rPr>
              <a:t>binlog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的同步机制）来恢复请求等方式。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47A15-2416-ECBD-1329-0A5BFDB2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26" y="2251922"/>
            <a:ext cx="4044564" cy="22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9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A7D5-6EBB-6DF0-C185-CFE71789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答题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CBBACD-67E4-DB49-2CB4-5CD6691FB7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886868"/>
            <a:ext cx="7453474" cy="20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6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3EF6-B5E7-D519-89A7-F1984258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CEF1-7078-332A-F79B-97C70C56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第一个目的是防止部分买家使用秒杀器在参加秒杀时作弊。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第二个目的其实就是延缓请求，起到对请求流量进行削峰的作用，从而让系统能够更好地支持瞬时的流量高峰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227DC-BBD1-E9A9-9FEE-72F624D8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98" y="3244011"/>
            <a:ext cx="6127303" cy="30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3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F31C-D452-E4AD-84D5-260A4CB4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分层过滤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A4BF-E87E-0A7B-CDE1-CB624DC75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820" y="1825625"/>
            <a:ext cx="5546359" cy="4351338"/>
          </a:xfrm>
        </p:spPr>
      </p:pic>
    </p:spTree>
    <p:extLst>
      <p:ext uri="{BB962C8B-B14F-4D97-AF65-F5344CB8AC3E}">
        <p14:creationId xmlns:p14="http://schemas.microsoft.com/office/powerpoint/2010/main" val="396698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F831-254D-E94B-7A7D-83B5269B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F59D-BF7D-FA74-7494-B12D7E54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https://time.geekbang.org/column/article/40153</a:t>
            </a:r>
            <a:endParaRPr lang="en-US" dirty="0"/>
          </a:p>
          <a:p>
            <a:r>
              <a:rPr lang="en-US" dirty="0">
                <a:hlinkClick r:id="rId3"/>
              </a:rPr>
              <a:t>https://time.geekbang.org/column/article/40726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690D-FFA1-F681-71DB-210738BC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PingFang SC"/>
              </a:rPr>
              <a:t>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个架构原则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1A81-A206-3CC2-9A11-932092D6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1.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数据要尽量少： 数据在网络上传输需要时间，其次不管是请求数据还是返回数据都需要服务器做处理，而服务器在写网络时通常都要做压缩和字符编码</a:t>
            </a: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sz="20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：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请求数要尽量少：用户请求的页面返回后，浏览器渲染这个页面还要包含其他的额外请求，比如说，这个页面依赖的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CSS/JavaScript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、图片，以及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Ajax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请求等等都定义为“额外请求”</a:t>
            </a: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可以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合并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ingFang SC"/>
              </a:rPr>
              <a:t>CSS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和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ingFang SC"/>
              </a:rPr>
              <a:t>JavaScript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文件，把多个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ingFang SC"/>
              </a:rPr>
              <a:t>JavaScript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文件合并成一个文件，在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ingFang SC"/>
              </a:rPr>
              <a:t>URL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中用逗号隔开（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ingFang SC"/>
              </a:rPr>
              <a:t>https://g.xxx.com/tm/xx-b/4.0.94/mods/??module-preview/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PingFang SC"/>
              </a:rPr>
              <a:t>index.xtpl.js,module-jhs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ingFang SC"/>
              </a:rPr>
              <a:t>/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PingFang SC"/>
              </a:rPr>
              <a:t>index.xtpl.js,module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PingFang SC"/>
              </a:rPr>
              <a:t>-focus/index.xtpl.js）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63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AA3-23D8-43FC-FF12-43F1DD59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PingFang SC"/>
              </a:rPr>
              <a:t>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个架构原则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FFB8-9001-5E86-AC36-92B8BB3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路径要尽量短： “路径”，就是用户发出请求到返回数据这个过程中，需求经过的中间的节点数。 这些节点通常可以表示为一个系统或者一个新的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Socket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连接。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4.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依赖要尽量少： 依赖，指的是要完成一次用户请求必须依赖的系统或者服务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5.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不要有单点： 单点意味着没有备份，风险不可控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3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C098-072B-5967-3973-967A79E4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早期的秒杀系统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1C52-8792-391B-7211-42B363EF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把秒杀系统独立出来单独打造一个系统，这样可以有针对性地做优化，例如这个独立出来的系统就减少了店铺装修的功能，减少了页面的复杂度；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在系统部署上也独立做一个机器集群，这样秒杀的大流量就不会影响到正常的商品购买集群的机器负载；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将热点数据（如库存数据）单独放到一个缓存系统中，以提高“读性能”；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增加秒杀答题，防止有秒杀器抢单。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4FDC-CD6C-EFBF-3A5A-06F529CD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早期架构图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5FE3E-D5EF-E81C-ABE6-A36CF624B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2086769"/>
            <a:ext cx="6972300" cy="3829050"/>
          </a:xfrm>
        </p:spPr>
      </p:pic>
    </p:spTree>
    <p:extLst>
      <p:ext uri="{BB962C8B-B14F-4D97-AF65-F5344CB8AC3E}">
        <p14:creationId xmlns:p14="http://schemas.microsoft.com/office/powerpoint/2010/main" val="423040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EB1B-D4BA-AFED-7152-795CA4F7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超过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100</a:t>
            </a:r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w/s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的请求量后的秒杀系统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5F6B-1A84-1875-8682-83FBC739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对页面进行彻底的动静分离，使得用户秒杀时不需要刷新整个页面，而只需要点击抢宝按钮，借此把页面刷新的数据降到最少；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在服务端对秒杀商品进行本地缓存，不需要再调用依赖系统的后台服务获取数据，甚至不需要去公共的缓存集群中查询数据，这样不仅可以减少系统调用，而且能够避免压垮公共缓存集群。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增加系统限流保护，防止最坏情况发生。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8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945C-3803-FB7F-F080-EABF486E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改造后的架构图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B96A-E27B-B614-530A-958529A6D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2143919"/>
            <a:ext cx="7277100" cy="3714750"/>
          </a:xfrm>
        </p:spPr>
      </p:pic>
    </p:spTree>
    <p:extLst>
      <p:ext uri="{BB962C8B-B14F-4D97-AF65-F5344CB8AC3E}">
        <p14:creationId xmlns:p14="http://schemas.microsoft.com/office/powerpoint/2010/main" val="146541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B596-5CE8-B8BF-120A-912F7E97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PingFang SC"/>
              </a:rPr>
              <a:t>动静分离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9B0-4B21-EA08-5E11-FF952AE8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“动态数据”和“静态数据”的主要区别就是看页面中输出的数据是否和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、浏览者、时间、地域相关，以及是否含有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Cookie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等私密数据。比如说：很多媒体类的网站，某一篇文章的内容不管是你访问还是我访问，它都是一样的。所以它就是一个典型的静态数据，但是它是个动态页面。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我们如果现在访问淘宝的首页，每个人看到的页面可能都是不一样的，淘宝首页中包含了很多根据访问者特征推荐的信息，而这些个性化的数据就可以理解为动态数据了。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3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C044-AB0C-4685-BE5A-945CAE4E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静态数据做缓存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DD3F-15B1-E713-06D7-3FEEA39B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33" y="182562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第一，你应该把静态数据缓存到离用户最近的地方： 用户浏览器里、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CDN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上或者在服务端的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Cache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中。</a:t>
            </a: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第二，静态化改造就是要直接缓存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HTTP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连接。 静态化改造是直接缓存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HTTP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连接而不是仅仅缓存数据</a:t>
            </a: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第三，让谁来缓存静态数据也很重要。 不同语言写的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Cache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软件处理缓存数据的效率也各不相同。以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Java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为例，因为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Java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系统本身也有其弱点（比如不擅长处理大量连接请求，每个连接消耗的内存较多，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Servlet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容器解析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HTTP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协议较慢）， 直接在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Web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服务器层上做，这样你就可以屏蔽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Java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语言层面的一些弱点（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ingFang SC"/>
              </a:rPr>
              <a:t> Nginx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ingFang SC"/>
              </a:rPr>
              <a:t>Varnish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）</a:t>
            </a:r>
            <a:endParaRPr lang="en-US" altLang="zh-CN" sz="18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7C231-8673-8569-B74D-D24F07D9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0" y="3005006"/>
            <a:ext cx="52959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1442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PingFang SC</vt:lpstr>
      <vt:lpstr>Arial</vt:lpstr>
      <vt:lpstr>Calibri</vt:lpstr>
      <vt:lpstr>Calibri Light</vt:lpstr>
      <vt:lpstr>Office Theme</vt:lpstr>
      <vt:lpstr>秒杀系统</vt:lpstr>
      <vt:lpstr>5个架构原则 </vt:lpstr>
      <vt:lpstr>5个架构原则</vt:lpstr>
      <vt:lpstr>早期的秒杀系统</vt:lpstr>
      <vt:lpstr>早期架构图</vt:lpstr>
      <vt:lpstr>超过 100w/s 的请求量后的秒杀系统</vt:lpstr>
      <vt:lpstr>改造后的架构图</vt:lpstr>
      <vt:lpstr>动静分离</vt:lpstr>
      <vt:lpstr>静态数据做缓存</vt:lpstr>
      <vt:lpstr>动静分离的几种架构方案 1： 实体机单机部署</vt:lpstr>
      <vt:lpstr>方案 2：统一 Cache 层</vt:lpstr>
      <vt:lpstr>方案 3：上 CDN</vt:lpstr>
      <vt:lpstr>流量削峰 </vt:lpstr>
      <vt:lpstr>答题</vt:lpstr>
      <vt:lpstr>答题</vt:lpstr>
      <vt:lpstr>分层过滤</vt:lpstr>
      <vt:lpstr>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</dc:title>
  <dc:creator>Ning Huang</dc:creator>
  <cp:lastModifiedBy>Ning Huang</cp:lastModifiedBy>
  <cp:revision>2</cp:revision>
  <dcterms:created xsi:type="dcterms:W3CDTF">2022-05-08T23:23:03Z</dcterms:created>
  <dcterms:modified xsi:type="dcterms:W3CDTF">2022-05-09T00:58:07Z</dcterms:modified>
</cp:coreProperties>
</file>