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039B-38B6-4236-EFC5-9D4762C12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86F25-0725-DC37-BB92-399C820C4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CB3D-AB8E-3B7E-E3CA-5C440248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B563-8548-E7A3-1515-4F448A75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7D37-2C23-3209-0937-82176E3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6EBA-75C4-F23C-B2FA-1BD370E3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6855-5A09-FEC6-8B86-DB609C6E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07C4-0C09-3775-9430-F0075274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CC3E-7B4A-CD3C-B5BE-252D13CD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0CDD-BE2A-C31C-A774-78BB178C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26A36-2032-DCEF-4E72-D6CCCEF6F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AFF0-90F4-3326-D777-839A6F20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BAFB-3690-CBE0-73BC-9A0697F2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791F-71A0-2815-F76B-40B6D7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E696-FF74-8C27-002B-E21AE2C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8D40-CF78-9607-AFA3-E6A757E9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DCAB-1101-2BF1-C668-2212A085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7387-ACB2-6E98-CDC0-E725DE90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F3B1-F4D6-8663-4551-EE08C4C0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9902-F8D6-4FB5-D629-C0D78A74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4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7719-3AEB-D849-138E-3444547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F63D-0025-4D8C-ED6B-F4A350A6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05AD-03DC-F028-4CFB-2981E3A9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BD9C-E6CC-A2E8-7E76-4A2AA6BF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4D89-18D7-6B35-4541-3D52B9D1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BBF0-CFE1-B353-AB76-03DA5876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2E7C-D523-AB0B-7BEC-DF33184E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A675-6BF0-FC03-AEF5-5114C0B67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C4FB-0CE4-EC17-855C-2CD7DF62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CCE67-4891-E6DB-7173-527D0D52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175D-7F37-824A-CA60-ED0CFFA1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DF99-644C-EF53-6848-1E0363B5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F4E2-B3E6-87C6-8E5B-6BBC0D59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0DDB8-D46C-CE00-ED34-91930AA3C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01052-ACC9-DEB0-F308-575319D92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31F34-328B-73B0-78DD-A19D5C51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F59CD-4392-CE63-F1D3-D17961B7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21BAF-DA4D-E2F9-D1AC-69B33444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127E0-1F2F-109E-C195-DD53898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C734-BA81-CD47-84A2-72276145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ED66B-B122-FE18-F770-A7B1FE68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91D78-5DBB-9F68-F647-D0D44479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0D1E-E95E-9C12-21DF-90BE195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D5DB-2C22-6FCC-C269-7076AC69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0799F-95FE-95C3-501E-02409980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03252-24CF-AAA9-B31C-15DC7819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37D4-B558-8283-C278-201B753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21A9-222C-606D-473A-06832951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D83BC-F15B-8082-5DA8-BBE45F57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43D17-F1E1-DB43-3B7C-9677C349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47F7-A42E-3A53-D129-B145A6C4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9609F-3010-8669-2920-82054717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D7D0-E99D-0F77-3176-0E0843E9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6243C-F9CD-0357-5FC0-546F5E74A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1389B-79A9-704F-DF53-799E94E7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A0BB-6EA4-4F86-6D07-B498D359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621D-886A-D767-C6BC-BE3F1284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35AB-F1F9-1D53-7E9C-CA727E93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7E06A-4682-D7FF-5900-5899301D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CA59-6957-E12C-B31F-4EA32218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221A-5464-4C4F-A780-1341D201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1395-E81B-47B7-ADE2-9811E58DD7A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33A3-A467-6C85-ABC6-7B5844206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7AA1-5D4A-0F24-F82E-31F30CBE9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73B1-1377-499B-81DE-B456703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robots.txt" TargetMode="External"/><Relationship Id="rId2" Type="http://schemas.openxmlformats.org/officeDocument/2006/relationships/hyperlink" Target="https://www.amazon.com/robot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haelnielsen.org/ddi/how-to-crawl-a-quarter-billion-webpages-in-40-hou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terbi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en.wikipedia.org/wiki/PageRa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E4EB4-DD86-69EF-B4D3-FB704CF1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383"/>
            <a:ext cx="11206579" cy="43734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0CE927A-FF9D-71FC-2BDD-915E60BF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</p:txBody>
      </p:sp>
    </p:spTree>
    <p:extLst>
      <p:ext uri="{BB962C8B-B14F-4D97-AF65-F5344CB8AC3E}">
        <p14:creationId xmlns:p14="http://schemas.microsoft.com/office/powerpoint/2010/main" val="268472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54DE-BD08-717E-6F6C-671E9A0B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95309"/>
            <a:ext cx="10776751" cy="5981654"/>
          </a:xfrm>
        </p:spPr>
        <p:txBody>
          <a:bodyPr/>
          <a:lstStyle/>
          <a:p>
            <a:r>
              <a:rPr lang="en-US" dirty="0"/>
              <a:t>Seed URLs: News, Top 100 websites.</a:t>
            </a:r>
          </a:p>
          <a:p>
            <a:r>
              <a:rPr lang="en-US" dirty="0"/>
              <a:t>URL Frontier: Stores URLs to be downloaded</a:t>
            </a:r>
          </a:p>
          <a:p>
            <a:r>
              <a:rPr lang="en-US" dirty="0"/>
              <a:t>Content Parser: filter like malformed web pages</a:t>
            </a:r>
          </a:p>
          <a:p>
            <a:r>
              <a:rPr lang="en-US" dirty="0"/>
              <a:t>Content Seen? Can also use like MD5</a:t>
            </a:r>
          </a:p>
          <a:p>
            <a:r>
              <a:rPr lang="en-US" dirty="0"/>
              <a:t>Content Storage: disk and memory</a:t>
            </a:r>
          </a:p>
          <a:p>
            <a:r>
              <a:rPr lang="en-US" dirty="0"/>
              <a:t>URL Extractor: extracts links from HTML pages</a:t>
            </a:r>
          </a:p>
          <a:p>
            <a:r>
              <a:rPr lang="en-US" dirty="0"/>
              <a:t>URL Filter: The URL filter excludes certain content types, file extensions, error links and URLs </a:t>
            </a:r>
            <a:r>
              <a:rPr lang="en-US" dirty="0" err="1"/>
              <a:t>in“blacklisted</a:t>
            </a:r>
            <a:r>
              <a:rPr lang="en-US" dirty="0"/>
              <a:t>” sites.</a:t>
            </a:r>
          </a:p>
          <a:p>
            <a:r>
              <a:rPr lang="en-US" dirty="0"/>
              <a:t>URL Seen? Bloom filter and hash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1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8CF-27F7-D3A1-0C85-BE3FF9CB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0776-9D0A-1FB0-AF74-3043776F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vs BFS?</a:t>
            </a:r>
          </a:p>
          <a:p>
            <a:r>
              <a:rPr lang="en-US" dirty="0"/>
              <a:t>BFS is commonly used by web crawlers and is implemented by a first-in-first-out (FIFO) queue.</a:t>
            </a:r>
          </a:p>
          <a:p>
            <a:r>
              <a:rPr lang="en-US" dirty="0"/>
              <a:t>Can use Message </a:t>
            </a:r>
            <a:r>
              <a:rPr lang="en-US" dirty="0" err="1"/>
              <a:t>Queue，like</a:t>
            </a:r>
            <a:r>
              <a:rPr lang="zh-CN" altLang="en-US" dirty="0"/>
              <a:t> </a:t>
            </a:r>
            <a:r>
              <a:rPr lang="en-US" dirty="0"/>
              <a:t>Redis, Kafka, RabbitMQ</a:t>
            </a:r>
          </a:p>
          <a:p>
            <a:r>
              <a:rPr lang="en-US" dirty="0"/>
              <a:t>URL frontier: can avoid sending too many requests to the same hosting server within a short period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1877E-8B14-2749-F077-218D2263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23825"/>
            <a:ext cx="79343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CD6F-AEE8-00A3-C1F9-E8A1225C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292963"/>
            <a:ext cx="10643586" cy="588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Queue router: It ensures that each queue (b1, b2, … bn) only contains URLs from the same host.</a:t>
            </a:r>
          </a:p>
          <a:p>
            <a:r>
              <a:rPr lang="en-US" dirty="0"/>
              <a:t>Mapping table: It maps each host to a queue.</a:t>
            </a:r>
          </a:p>
          <a:p>
            <a:r>
              <a:rPr lang="en-US" dirty="0"/>
              <a:t>FIFO queues b1, b2 to bn: Each queue contains URLs from the same host.</a:t>
            </a:r>
          </a:p>
          <a:p>
            <a:r>
              <a:rPr lang="en-US" dirty="0"/>
              <a:t>Queue selector: Each worker thread is mapped to a FIFO queue, and it only downloads URLs from that queue. </a:t>
            </a:r>
          </a:p>
          <a:p>
            <a:r>
              <a:rPr lang="en-US" dirty="0"/>
              <a:t>Worker thread 1 to N. A worker thread downloads web pages one by one from the same host. A delay can be added between two download tasks.</a:t>
            </a:r>
          </a:p>
          <a:p>
            <a:endParaRPr lang="en-US" dirty="0"/>
          </a:p>
          <a:p>
            <a:r>
              <a:rPr lang="en-US" dirty="0"/>
              <a:t>•	Front queues: manage prioritization</a:t>
            </a:r>
          </a:p>
          <a:p>
            <a:r>
              <a:rPr lang="en-US" dirty="0"/>
              <a:t>•	Back queues: manage politeness</a:t>
            </a:r>
          </a:p>
        </p:txBody>
      </p:sp>
    </p:spTree>
    <p:extLst>
      <p:ext uri="{BB962C8B-B14F-4D97-AF65-F5344CB8AC3E}">
        <p14:creationId xmlns:p14="http://schemas.microsoft.com/office/powerpoint/2010/main" val="111383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FE6756-EE65-061C-81DC-0B48BDEE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24" y="0"/>
            <a:ext cx="373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5B3E-BE7D-EB3C-18DA-E6CC5815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Exclusion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9150-556C-D704-4040-087F1F8A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https://www.amazon.com/robots.txt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https://www.zhihu.com/robots.txt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5291D-655E-14BA-7B47-8D238F58C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236" y="2806700"/>
            <a:ext cx="3781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4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542-A63E-995C-172F-63CEF269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266330"/>
            <a:ext cx="10830017" cy="5910632"/>
          </a:xfrm>
        </p:spPr>
        <p:txBody>
          <a:bodyPr/>
          <a:lstStyle/>
          <a:p>
            <a:r>
              <a:rPr lang="en-US" dirty="0"/>
              <a:t>1. Distributed crawl : multiple servers, and each server runs multiple threads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752B6-6D3F-7B0A-B362-EFD8502E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88" y="1817649"/>
            <a:ext cx="3880624" cy="3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CFE9-8853-158B-6A74-1ABA22C2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68676"/>
            <a:ext cx="10696852" cy="6008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Cache DNS Resolver: Our DNS cache keeps the domain name to IP address mapping.</a:t>
            </a:r>
          </a:p>
          <a:p>
            <a:pPr marL="0" indent="0">
              <a:buNone/>
            </a:pPr>
            <a:r>
              <a:rPr lang="en-US" dirty="0"/>
              <a:t>3. Locality: closer and faster</a:t>
            </a:r>
          </a:p>
          <a:p>
            <a:pPr marL="0" indent="0">
              <a:buNone/>
            </a:pPr>
            <a:r>
              <a:rPr lang="en-US" dirty="0"/>
              <a:t>4. Short timeout: Slowly or may not respond at all. Set up maximal wait time.</a:t>
            </a:r>
          </a:p>
          <a:p>
            <a:pPr marL="0" indent="0">
              <a:buNone/>
            </a:pPr>
            <a:r>
              <a:rPr lang="en-US" dirty="0"/>
              <a:t>Robustness : Consistent hashing, Save crawl states and data, Exception handling. Data validation.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8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59F32A-6BD7-B56F-8FBF-E5BC2951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709612"/>
            <a:ext cx="88201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A6DC-3648-22BF-BF59-515DD876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and avoid problematic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E0AC-8F36-F600-73CA-B612CE7E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Redundant content: Hashes or checksums</a:t>
            </a:r>
          </a:p>
          <a:p>
            <a:r>
              <a:rPr lang="en-US" dirty="0"/>
              <a:t>Spider traps: causes a crawler in an infinite loop. maximal length for URLs.</a:t>
            </a:r>
          </a:p>
          <a:p>
            <a:r>
              <a:rPr lang="en-US" dirty="0"/>
              <a:t> Data noise: have little or no value should be excluded if possible</a:t>
            </a:r>
          </a:p>
        </p:txBody>
      </p:sp>
    </p:spTree>
    <p:extLst>
      <p:ext uri="{BB962C8B-B14F-4D97-AF65-F5344CB8AC3E}">
        <p14:creationId xmlns:p14="http://schemas.microsoft.com/office/powerpoint/2010/main" val="225464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C9B9-9595-37A8-98DC-D1CAD758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 </a:t>
            </a:r>
            <a:r>
              <a:rPr lang="en-US" dirty="0"/>
              <a:t>Inverted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57176-12CC-39E4-48BD-94FCEE88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704" y="1825625"/>
            <a:ext cx="10010592" cy="4351338"/>
          </a:xfrm>
        </p:spPr>
      </p:pic>
    </p:spTree>
    <p:extLst>
      <p:ext uri="{BB962C8B-B14F-4D97-AF65-F5344CB8AC3E}">
        <p14:creationId xmlns:p14="http://schemas.microsoft.com/office/powerpoint/2010/main" val="208872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D946-A4D4-EACC-5284-9D43E389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2DF8-EB58-FDCB-4491-60022C8F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rendering: If we download and parse web pages directly, we will not be able to retrieve dynamically generated links</a:t>
            </a:r>
          </a:p>
          <a:p>
            <a:r>
              <a:rPr lang="en-US" dirty="0"/>
              <a:t>Filter out unwanted pages.</a:t>
            </a:r>
          </a:p>
          <a:p>
            <a:r>
              <a:rPr lang="en-US" dirty="0"/>
              <a:t>Database replication and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Horizontal scaling</a:t>
            </a:r>
          </a:p>
          <a:p>
            <a:r>
              <a:rPr lang="en-US" dirty="0"/>
              <a:t>Availability, consistency, and reliability</a:t>
            </a:r>
          </a:p>
          <a:p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77019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BF4E-6017-8B54-B6D0-2E671079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如何处理网页更新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9B4A-895C-015E-65F2-7FA25710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URL </a:t>
            </a:r>
            <a:r>
              <a:rPr lang="zh-CN" altLang="en-US" dirty="0"/>
              <a:t>抓取成功以后，默认 </a:t>
            </a:r>
            <a:r>
              <a:rPr lang="en-US" altLang="zh-CN" dirty="0"/>
              <a:t>1 </a:t>
            </a:r>
            <a:r>
              <a:rPr lang="zh-CN" altLang="en-US" dirty="0"/>
              <a:t>小时以后重新抓取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1 </a:t>
            </a:r>
            <a:r>
              <a:rPr lang="zh-CN" altLang="en-US" dirty="0"/>
              <a:t>小时以后抓取到的网页没有变化，则设为 </a:t>
            </a:r>
            <a:r>
              <a:rPr lang="en-US" altLang="zh-CN" dirty="0"/>
              <a:t>2 </a:t>
            </a:r>
            <a:r>
              <a:rPr lang="zh-CN" altLang="en-US" dirty="0"/>
              <a:t>小时以后再次抓取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小时以后还是没有变化，则设为 </a:t>
            </a:r>
            <a:r>
              <a:rPr lang="en-US" altLang="zh-CN" dirty="0"/>
              <a:t>4 </a:t>
            </a:r>
            <a:r>
              <a:rPr lang="zh-CN" altLang="en-US" dirty="0"/>
              <a:t>小时以后重新抓取，以此类推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1 </a:t>
            </a:r>
            <a:r>
              <a:rPr lang="zh-CN" altLang="en-US" dirty="0"/>
              <a:t>小时以后抓取到的网页发生变化了，则设为 </a:t>
            </a:r>
            <a:r>
              <a:rPr lang="en-US" altLang="zh-CN" dirty="0"/>
              <a:t>30 </a:t>
            </a:r>
            <a:r>
              <a:rPr lang="zh-CN" altLang="en-US" dirty="0"/>
              <a:t>分钟以后再次抓取</a:t>
            </a:r>
          </a:p>
          <a:p>
            <a:r>
              <a:rPr lang="en-US" altLang="zh-CN" dirty="0"/>
              <a:t>30</a:t>
            </a:r>
            <a:r>
              <a:rPr lang="zh-CN" altLang="en-US" dirty="0"/>
              <a:t>分钟以后又变化了，设为 </a:t>
            </a:r>
            <a:r>
              <a:rPr lang="en-US" altLang="zh-CN" dirty="0"/>
              <a:t>15 </a:t>
            </a:r>
            <a:r>
              <a:rPr lang="zh-CN" altLang="en-US" dirty="0"/>
              <a:t>分钟以后重新抓取。</a:t>
            </a:r>
            <a:endParaRPr lang="en-US" altLang="zh-CN" dirty="0"/>
          </a:p>
          <a:p>
            <a:r>
              <a:rPr lang="zh-CN" altLang="en-US" dirty="0"/>
              <a:t>设置抓取时间的上下边界，如至少 </a:t>
            </a:r>
            <a:r>
              <a:rPr lang="en-US" altLang="zh-CN" dirty="0"/>
              <a:t>30 </a:t>
            </a:r>
            <a:r>
              <a:rPr lang="zh-CN" altLang="en-US" dirty="0"/>
              <a:t>天要抓取一次，至多 </a:t>
            </a:r>
            <a:r>
              <a:rPr lang="en-US" altLang="zh-CN" dirty="0"/>
              <a:t>5 </a:t>
            </a:r>
            <a:r>
              <a:rPr lang="zh-CN" altLang="en-US" dirty="0"/>
              <a:t>分钟抓取一次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33AF-AEC3-B506-4886-DFD12E9C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如何处理网页失效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652F-C6D0-D818-06C5-45434C18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 </a:t>
            </a:r>
            <a:r>
              <a:rPr lang="zh-CN" altLang="en-US" dirty="0"/>
              <a:t>抓取失效以后，默认 </a:t>
            </a:r>
            <a:r>
              <a:rPr lang="en-US" altLang="zh-CN" dirty="0"/>
              <a:t>1 </a:t>
            </a:r>
            <a:r>
              <a:rPr lang="zh-CN" altLang="en-US" dirty="0"/>
              <a:t>小时以后重新抓取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1 </a:t>
            </a:r>
            <a:r>
              <a:rPr lang="zh-CN" altLang="en-US" dirty="0"/>
              <a:t>小时以后依然抓不到，则设置为 </a:t>
            </a:r>
            <a:r>
              <a:rPr lang="en-US" altLang="zh-CN" dirty="0"/>
              <a:t>2 </a:t>
            </a:r>
            <a:r>
              <a:rPr lang="zh-CN" altLang="en-US" dirty="0"/>
              <a:t>小时</a:t>
            </a:r>
          </a:p>
          <a:p>
            <a:r>
              <a:rPr lang="zh-CN" altLang="en-US" dirty="0"/>
              <a:t>其他步骤类似网页更新的情况</a:t>
            </a:r>
            <a:endParaRPr lang="en-US" altLang="zh-CN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http://www.michaelnielsen.org/ddi/how-to-crawl-a-quarter-billion-webpages-in-40-hours/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ED04-AAB2-02BD-6FE5-7EAFF8D8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 </a:t>
            </a:r>
            <a:r>
              <a:rPr lang="en-US" dirty="0"/>
              <a:t>Chinese Word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3B52-0EFC-0B0C-3AAC-D013587A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海水朝</a:t>
            </a:r>
            <a:r>
              <a:rPr lang="en-US" altLang="zh-CN" dirty="0"/>
              <a:t>|</a:t>
            </a:r>
            <a:r>
              <a:rPr lang="zh-CN" altLang="en-US" dirty="0"/>
              <a:t>朝朝朝</a:t>
            </a:r>
            <a:r>
              <a:rPr lang="en-US" altLang="zh-CN" dirty="0"/>
              <a:t>|</a:t>
            </a:r>
            <a:r>
              <a:rPr lang="zh-CN" altLang="en-US" dirty="0"/>
              <a:t>朝朝</a:t>
            </a:r>
            <a:r>
              <a:rPr lang="en-US" altLang="zh-CN" dirty="0"/>
              <a:t>|</a:t>
            </a:r>
            <a:r>
              <a:rPr lang="zh-CN" altLang="en-US" dirty="0"/>
              <a:t>朝落</a:t>
            </a:r>
            <a:endParaRPr lang="en-US" altLang="zh-CN" dirty="0"/>
          </a:p>
          <a:p>
            <a:r>
              <a:rPr lang="zh-CN" altLang="en-US" dirty="0"/>
              <a:t>浮云长</a:t>
            </a:r>
            <a:r>
              <a:rPr lang="en-US" altLang="zh-CN" dirty="0"/>
              <a:t>|</a:t>
            </a:r>
            <a:r>
              <a:rPr lang="zh-CN" altLang="en-US" dirty="0"/>
              <a:t>长长长</a:t>
            </a:r>
            <a:r>
              <a:rPr lang="en-US" altLang="zh-CN" dirty="0"/>
              <a:t>|</a:t>
            </a:r>
            <a:r>
              <a:rPr lang="zh-CN" altLang="en-US" dirty="0"/>
              <a:t>长长</a:t>
            </a:r>
            <a:r>
              <a:rPr lang="en-US" altLang="zh-CN" dirty="0"/>
              <a:t>|</a:t>
            </a:r>
            <a:r>
              <a:rPr lang="zh-CN" altLang="en-US" dirty="0"/>
              <a:t>长消</a:t>
            </a:r>
            <a:endParaRPr lang="en-US" altLang="zh-CN" dirty="0"/>
          </a:p>
          <a:p>
            <a:r>
              <a:rPr lang="zh-CN" altLang="en-US" dirty="0"/>
              <a:t>维特比算法 </a:t>
            </a:r>
            <a:r>
              <a:rPr lang="en-US" altLang="zh-CN" dirty="0"/>
              <a:t>Viterbi Algorithm</a:t>
            </a:r>
          </a:p>
          <a:p>
            <a:r>
              <a:rPr lang="en-US" altLang="zh-CN" dirty="0">
                <a:hlinkClick r:id="rId2"/>
              </a:rPr>
              <a:t>https://en.wikipedia.org/wiki/Viterbi_algorithm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844F25-D0B9-EC6C-5505-A969E83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rank: </a:t>
            </a:r>
            <a:r>
              <a:rPr lang="en-US" dirty="0">
                <a:hlinkClick r:id="rId2"/>
              </a:rPr>
              <a:t>https://en.wikipedia.org/wiki/PageRank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A956A-83A1-96B0-F7A7-CE5732381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3317" y="2618543"/>
            <a:ext cx="3345366" cy="2765502"/>
          </a:xfrm>
        </p:spPr>
      </p:pic>
    </p:spTree>
    <p:extLst>
      <p:ext uri="{BB962C8B-B14F-4D97-AF65-F5344CB8AC3E}">
        <p14:creationId xmlns:p14="http://schemas.microsoft.com/office/powerpoint/2010/main" val="327552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5ECCD3-B818-B5F4-A56F-B9ADEBA2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4" y="1223152"/>
            <a:ext cx="7333038" cy="5350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51137-6C3C-8BB6-F6B6-9897AD12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7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1C30B-F660-D161-7045-A760CC1E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952"/>
            <a:ext cx="12192000" cy="59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D507-949F-FFCC-1DCF-94E41BA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iberationSerif"/>
              </a:rPr>
              <a:t>U</a:t>
            </a:r>
            <a:r>
              <a:rPr lang="en-US" sz="3200" b="0" i="0" u="none" strike="noStrike" baseline="0" dirty="0">
                <a:latin typeface="LiberationSerif"/>
              </a:rPr>
              <a:t>sed for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B533-DA02-1EB4-23AB-09778A9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LiberationSerif"/>
              </a:rPr>
              <a:t>Search engine indexing </a:t>
            </a:r>
            <a:r>
              <a:rPr lang="zh-CN" altLang="en-US" sz="3200" b="0" i="0" u="none" strike="noStrike" baseline="0" dirty="0">
                <a:latin typeface="LiberationSerif"/>
              </a:rPr>
              <a:t>： </a:t>
            </a:r>
            <a:r>
              <a:rPr lang="en-US" altLang="zh-CN" sz="3200" b="0" i="0" u="none" strike="noStrike" baseline="0" dirty="0">
                <a:latin typeface="LiberationSerif"/>
              </a:rPr>
              <a:t>google, </a:t>
            </a:r>
            <a:r>
              <a:rPr lang="en-US" altLang="zh-CN" sz="3200" b="0" i="0" u="none" strike="noStrike" baseline="0" dirty="0" err="1">
                <a:latin typeface="LiberationSerif"/>
              </a:rPr>
              <a:t>baidu</a:t>
            </a:r>
            <a:endParaRPr lang="en-US" sz="3200" b="0" i="0" u="none" strike="noStrike" baseline="0" dirty="0">
              <a:latin typeface="LiberationSerif"/>
            </a:endParaRPr>
          </a:p>
          <a:p>
            <a:r>
              <a:rPr lang="en-US" sz="3200" b="0" i="0" u="none" strike="noStrike" baseline="0" dirty="0">
                <a:latin typeface="LiberationSerif"/>
              </a:rPr>
              <a:t>Web archiving: US Library of Congress</a:t>
            </a:r>
          </a:p>
          <a:p>
            <a:r>
              <a:rPr lang="en-US" sz="3200" b="0" i="0" u="none" strike="noStrike" baseline="0" dirty="0">
                <a:latin typeface="LiberationSerif"/>
              </a:rPr>
              <a:t>Web mining: financial firms</a:t>
            </a:r>
            <a:endParaRPr lang="en-US" sz="3200" dirty="0">
              <a:latin typeface="LiberationSerif"/>
            </a:endParaRPr>
          </a:p>
          <a:p>
            <a:r>
              <a:rPr lang="en-US" sz="3200" b="0" i="0" u="none" strike="noStrike" baseline="0" dirty="0">
                <a:latin typeface="LiberationSerif"/>
              </a:rPr>
              <a:t>Web monitoring: copyright and trademark infringements</a:t>
            </a:r>
          </a:p>
        </p:txBody>
      </p:sp>
    </p:spTree>
    <p:extLst>
      <p:ext uri="{BB962C8B-B14F-4D97-AF65-F5344CB8AC3E}">
        <p14:creationId xmlns:p14="http://schemas.microsoft.com/office/powerpoint/2010/main" val="241131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596-96D4-3DD2-2C4D-1D1D8DB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5E0E-1BC2-90D9-DF52-24876EB9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QPS: 1,000,000,000 / 30 days / 24 hours / 3600 seconds = ~400 pages per second.</a:t>
            </a:r>
          </a:p>
          <a:p>
            <a:r>
              <a:rPr lang="en-US" dirty="0"/>
              <a:t>Peak QPS = 2 * QPS = 800</a:t>
            </a:r>
          </a:p>
          <a:p>
            <a:r>
              <a:rPr lang="en-US" dirty="0"/>
              <a:t>Assume the average web page size is 500k.</a:t>
            </a:r>
          </a:p>
          <a:p>
            <a:r>
              <a:rPr lang="en-US" dirty="0"/>
              <a:t>1-billion-page x 500k = 500 TB storage per month. If you are unclear about digital storage units, go through “Power of 2” section in Chapter 2 again.</a:t>
            </a:r>
          </a:p>
          <a:p>
            <a:r>
              <a:rPr lang="en-US" dirty="0"/>
              <a:t>Assuming data are stored for five years, 500 TB * 12 months * 5 years = 30 PB. A 30 PB storage is needed to store five-year content.</a:t>
            </a:r>
          </a:p>
        </p:txBody>
      </p:sp>
    </p:spTree>
    <p:extLst>
      <p:ext uri="{BB962C8B-B14F-4D97-AF65-F5344CB8AC3E}">
        <p14:creationId xmlns:p14="http://schemas.microsoft.com/office/powerpoint/2010/main" val="32775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B60-C1B8-9256-DFC5-6BF672EF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64226-4525-EEF6-1B09-E2F1727F9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31" y="1825625"/>
            <a:ext cx="8700117" cy="4351338"/>
          </a:xfrm>
        </p:spPr>
      </p:pic>
    </p:spTree>
    <p:extLst>
      <p:ext uri="{BB962C8B-B14F-4D97-AF65-F5344CB8AC3E}">
        <p14:creationId xmlns:p14="http://schemas.microsoft.com/office/powerpoint/2010/main" val="314650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886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LiberationSerif</vt:lpstr>
      <vt:lpstr>Arial</vt:lpstr>
      <vt:lpstr>Calibri</vt:lpstr>
      <vt:lpstr>Calibri Light</vt:lpstr>
      <vt:lpstr>Office Theme</vt:lpstr>
      <vt:lpstr>Search engine</vt:lpstr>
      <vt:lpstr>倒排索引 Inverted Index</vt:lpstr>
      <vt:lpstr>中文分词 Chinese Word Segmentation</vt:lpstr>
      <vt:lpstr>Page rank: https://en.wikipedia.org/wiki/PageRank </vt:lpstr>
      <vt:lpstr>Web crawler</vt:lpstr>
      <vt:lpstr>PowerPoint Presentation</vt:lpstr>
      <vt:lpstr>Used for</vt:lpstr>
      <vt:lpstr>Estimation</vt:lpstr>
      <vt:lpstr>High-level design</vt:lpstr>
      <vt:lpstr>PowerPoint Presentation</vt:lpstr>
      <vt:lpstr>Design deep dive</vt:lpstr>
      <vt:lpstr>PowerPoint Presentation</vt:lpstr>
      <vt:lpstr>PowerPoint Presentation</vt:lpstr>
      <vt:lpstr>PowerPoint Presentation</vt:lpstr>
      <vt:lpstr>Robots Exclusion Protocol</vt:lpstr>
      <vt:lpstr>PowerPoint Presentation</vt:lpstr>
      <vt:lpstr>PowerPoint Presentation</vt:lpstr>
      <vt:lpstr>PowerPoint Presentation</vt:lpstr>
      <vt:lpstr>Detect and avoid problematic content</vt:lpstr>
      <vt:lpstr>Wrap up</vt:lpstr>
      <vt:lpstr>如何处理网页更新</vt:lpstr>
      <vt:lpstr>如何处理网页失效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Ning Huang</dc:creator>
  <cp:lastModifiedBy>Ning Huang</cp:lastModifiedBy>
  <cp:revision>4</cp:revision>
  <dcterms:created xsi:type="dcterms:W3CDTF">2022-05-30T21:01:24Z</dcterms:created>
  <dcterms:modified xsi:type="dcterms:W3CDTF">2022-05-31T11:56:05Z</dcterms:modified>
</cp:coreProperties>
</file>