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6" autoAdjust="0"/>
  </p:normalViewPr>
  <p:slideViewPr>
    <p:cSldViewPr snapToGrid="0">
      <p:cViewPr varScale="1">
        <p:scale>
          <a:sx n="56" d="100"/>
          <a:sy n="56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5439-C205-4E9B-A8B2-FA9AC0D7132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AA9E-85A4-4E48-8CBE-5DC7970C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dirty="0" smtClean="0">
                <a:latin typeface="LiberationSerif"/>
              </a:rPr>
              <a:t>A web crawler uses seed URLs as a starting point for the crawl process</a:t>
            </a:r>
            <a:endParaRPr lang="en-US" dirty="0" smtClean="0"/>
          </a:p>
          <a:p>
            <a:r>
              <a:rPr lang="en-US" dirty="0" smtClean="0"/>
              <a:t>whatismyip.com/</a:t>
            </a:r>
            <a:r>
              <a:rPr lang="en-US" dirty="0" err="1" smtClean="0"/>
              <a:t>dns</a:t>
            </a:r>
            <a:r>
              <a:rPr lang="en-US" smtClean="0"/>
              <a:t>-lookup/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https://developers.google.com/search/docs/crawling-indexing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Bloom filter and hash table are common techniques to implement the “URL Seen?”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https://www.youtube.com/robots.txt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spider traps can be avoided by setting a maximal length for URLs.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hard to develop automatic algorithms to avoid spider traps; however, a user can manually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 and identify a spider trap, and either exclude those websites from the crawler or apply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customized URL filters.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AA9E-85A4-4E48-8CBE-5DC7970CAE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7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6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CF4E-A926-4240-9C3E-B8024363CD1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D4BD-9748-4EA3-A523-9C882D8C7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A 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6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845800" cy="6423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Content </a:t>
            </a:r>
            <a:r>
              <a:rPr lang="en-US" b="1" dirty="0" smtClean="0"/>
              <a:t>Parser</a:t>
            </a:r>
            <a:br>
              <a:rPr lang="en-US" b="1" dirty="0" smtClean="0"/>
            </a:br>
            <a:r>
              <a:rPr lang="en-US" dirty="0"/>
              <a:t>After a web page is downloaded, it must be parsed and validated because malformed </a:t>
            </a:r>
            <a:r>
              <a:rPr lang="en-US" dirty="0" smtClean="0"/>
              <a:t>web pages </a:t>
            </a:r>
            <a:r>
              <a:rPr lang="en-US" dirty="0"/>
              <a:t>could provoke problems and waste storage space. Implementing a content parser in </a:t>
            </a:r>
            <a:r>
              <a:rPr lang="en-US" dirty="0" smtClean="0"/>
              <a:t>a crawl </a:t>
            </a:r>
            <a:r>
              <a:rPr lang="en-US" dirty="0"/>
              <a:t>server will slow down the crawling process. Thus, the content parser is a </a:t>
            </a:r>
            <a:r>
              <a:rPr lang="en-US" dirty="0" smtClean="0"/>
              <a:t>separate component.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Content Seen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helps to detect </a:t>
            </a:r>
            <a:r>
              <a:rPr lang="en-US" dirty="0" smtClean="0"/>
              <a:t>new content </a:t>
            </a:r>
            <a:r>
              <a:rPr lang="en-US" dirty="0"/>
              <a:t>previously stored in the system.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</a:t>
            </a:r>
            <a:r>
              <a:rPr lang="en-US" dirty="0" smtClean="0"/>
              <a:t>compare </a:t>
            </a:r>
            <a:r>
              <a:rPr lang="en-US" dirty="0"/>
              <a:t>two HTML </a:t>
            </a:r>
            <a:r>
              <a:rPr lang="en-US" dirty="0" smtClean="0"/>
              <a:t>documents?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compare them </a:t>
            </a:r>
            <a:r>
              <a:rPr lang="en-US" dirty="0"/>
              <a:t>character by character.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hash </a:t>
            </a:r>
            <a:r>
              <a:rPr lang="en-US" dirty="0"/>
              <a:t>values of the two web pages</a:t>
            </a:r>
          </a:p>
        </p:txBody>
      </p:sp>
    </p:spTree>
    <p:extLst>
      <p:ext uri="{BB962C8B-B14F-4D97-AF65-F5344CB8AC3E}">
        <p14:creationId xmlns:p14="http://schemas.microsoft.com/office/powerpoint/2010/main" val="371410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57028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Content </a:t>
            </a:r>
            <a:r>
              <a:rPr lang="en-US" b="1" dirty="0" smtClean="0"/>
              <a:t>Storage</a:t>
            </a:r>
            <a:br>
              <a:rPr lang="en-US" b="1" dirty="0" smtClean="0"/>
            </a:br>
            <a:r>
              <a:rPr lang="en-US" dirty="0"/>
              <a:t>It is a storage system for storing HTML content. The choice of storage system depends </a:t>
            </a:r>
            <a:r>
              <a:rPr lang="en-US" dirty="0" smtClean="0"/>
              <a:t>on factors </a:t>
            </a:r>
            <a:r>
              <a:rPr lang="en-US" dirty="0"/>
              <a:t>such as data type, data size, access frequency, life span, etc. Both disk and </a:t>
            </a:r>
            <a:r>
              <a:rPr lang="en-US" dirty="0" smtClean="0"/>
              <a:t>memory are </a:t>
            </a:r>
            <a:r>
              <a:rPr lang="en-US" dirty="0"/>
              <a:t>used.</a:t>
            </a:r>
          </a:p>
          <a:p>
            <a:pPr marL="0" indent="0">
              <a:buNone/>
            </a:pPr>
            <a:r>
              <a:rPr lang="en-US" dirty="0"/>
              <a:t>• Most of the content is stored on disk because the data set is too big to fit in memory.</a:t>
            </a:r>
          </a:p>
          <a:p>
            <a:pPr marL="0" indent="0">
              <a:buNone/>
            </a:pPr>
            <a:r>
              <a:rPr lang="en-US" dirty="0"/>
              <a:t>• Popular content is kept in memory to reduce latency.</a:t>
            </a:r>
          </a:p>
        </p:txBody>
      </p:sp>
    </p:spTree>
    <p:extLst>
      <p:ext uri="{BB962C8B-B14F-4D97-AF65-F5344CB8AC3E}">
        <p14:creationId xmlns:p14="http://schemas.microsoft.com/office/powerpoint/2010/main" val="193283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22" y="380647"/>
            <a:ext cx="11218334" cy="2035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URL Extractor</a:t>
            </a:r>
          </a:p>
          <a:p>
            <a:pPr marL="0" indent="0">
              <a:buNone/>
            </a:pPr>
            <a:r>
              <a:rPr lang="en-US" dirty="0"/>
              <a:t>URL Extractor parses and extracts links from HTML pages. Figure 9-3 shows an example </a:t>
            </a:r>
            <a:r>
              <a:rPr lang="en-US" dirty="0" smtClean="0"/>
              <a:t>of a </a:t>
            </a:r>
            <a:r>
              <a:rPr lang="en-US" dirty="0"/>
              <a:t>link extraction process. Relative paths are converted to absolute URLs by adding </a:t>
            </a:r>
            <a:r>
              <a:rPr lang="en-US" dirty="0" smtClean="0"/>
              <a:t>the “</a:t>
            </a:r>
            <a:r>
              <a:rPr lang="en-US" dirty="0"/>
              <a:t>https://en.wikipedia.org” prefix.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24" y="2132005"/>
            <a:ext cx="8043409" cy="44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844"/>
            <a:ext cx="10515600" cy="5714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URL </a:t>
            </a:r>
            <a:r>
              <a:rPr lang="en-US" b="1" dirty="0" smtClean="0"/>
              <a:t>Filter</a:t>
            </a:r>
            <a:br>
              <a:rPr lang="en-US" b="1" dirty="0" smtClean="0"/>
            </a:br>
            <a:r>
              <a:rPr lang="en-US" dirty="0"/>
              <a:t>The URL filter excludes certain content types, file extensions, error links and URLs </a:t>
            </a:r>
            <a:r>
              <a:rPr lang="en-US" dirty="0" smtClean="0"/>
              <a:t>in “blacklisted</a:t>
            </a:r>
            <a:r>
              <a:rPr lang="en-US" dirty="0"/>
              <a:t>” sites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URL Seen?</a:t>
            </a:r>
          </a:p>
          <a:p>
            <a:pPr marL="0" indent="0">
              <a:buNone/>
            </a:pPr>
            <a:r>
              <a:rPr lang="en-US" dirty="0"/>
              <a:t>“URL Seen?” is a data structure that keeps track of URLs that are visited before or already </a:t>
            </a:r>
            <a:r>
              <a:rPr lang="en-US" dirty="0" smtClean="0"/>
              <a:t>in the </a:t>
            </a:r>
            <a:r>
              <a:rPr lang="en-US" dirty="0"/>
              <a:t>Frontier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check?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URL Storage</a:t>
            </a:r>
          </a:p>
          <a:p>
            <a:pPr marL="0" indent="0">
              <a:buNone/>
            </a:pPr>
            <a:r>
              <a:rPr lang="en-US" dirty="0"/>
              <a:t>URL Storage stores already visited </a:t>
            </a:r>
            <a:r>
              <a:rPr lang="en-US" dirty="0" smtClean="0"/>
              <a:t>URLs.</a:t>
            </a:r>
          </a:p>
        </p:txBody>
      </p:sp>
    </p:spTree>
    <p:extLst>
      <p:ext uri="{BB962C8B-B14F-4D97-AF65-F5344CB8AC3E}">
        <p14:creationId xmlns:p14="http://schemas.microsoft.com/office/powerpoint/2010/main" val="295700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3" y="82902"/>
            <a:ext cx="10515600" cy="718609"/>
          </a:xfrm>
        </p:spPr>
        <p:txBody>
          <a:bodyPr/>
          <a:lstStyle/>
          <a:p>
            <a:r>
              <a:rPr lang="en-US" b="1" dirty="0"/>
              <a:t>Web crawler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91" y="801510"/>
            <a:ext cx="8438520" cy="60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3 - Design deep </a:t>
            </a:r>
            <a:r>
              <a:rPr lang="en-US" b="1" dirty="0" smtClean="0"/>
              <a:t>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Depth-first search (DFS) </a:t>
            </a:r>
            <a:r>
              <a:rPr lang="en-US" dirty="0" err="1"/>
              <a:t>vs</a:t>
            </a:r>
            <a:r>
              <a:rPr lang="en-US" dirty="0"/>
              <a:t> Breadth-first search (BFS)</a:t>
            </a:r>
          </a:p>
          <a:p>
            <a:pPr marL="0" indent="0">
              <a:buNone/>
            </a:pPr>
            <a:r>
              <a:rPr lang="en-US" dirty="0"/>
              <a:t>• URL frontier</a:t>
            </a:r>
          </a:p>
          <a:p>
            <a:pPr marL="0" indent="0">
              <a:buNone/>
            </a:pPr>
            <a:r>
              <a:rPr lang="en-US" dirty="0"/>
              <a:t>• HTML Downloader</a:t>
            </a:r>
          </a:p>
          <a:p>
            <a:pPr marL="0" indent="0">
              <a:buNone/>
            </a:pPr>
            <a:r>
              <a:rPr lang="en-US" dirty="0"/>
              <a:t>• Robustness</a:t>
            </a:r>
          </a:p>
          <a:p>
            <a:pPr marL="0" indent="0">
              <a:buNone/>
            </a:pPr>
            <a:r>
              <a:rPr lang="en-US" dirty="0"/>
              <a:t>• Extensibility</a:t>
            </a:r>
          </a:p>
          <a:p>
            <a:pPr marL="0" indent="0">
              <a:buNone/>
            </a:pPr>
            <a:r>
              <a:rPr lang="en-US" dirty="0"/>
              <a:t>• Detect and avoid problematic content</a:t>
            </a:r>
          </a:p>
        </p:txBody>
      </p:sp>
    </p:spTree>
    <p:extLst>
      <p:ext uri="{BB962C8B-B14F-4D97-AF65-F5344CB8AC3E}">
        <p14:creationId xmlns:p14="http://schemas.microsoft.com/office/powerpoint/2010/main" val="111453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DFS </a:t>
            </a:r>
            <a:r>
              <a:rPr lang="en-US" b="1" dirty="0" err="1"/>
              <a:t>vs</a:t>
            </a:r>
            <a:r>
              <a:rPr lang="en-US" b="1" dirty="0"/>
              <a:t>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Impolite :</a:t>
            </a:r>
            <a:r>
              <a:rPr lang="en-US" dirty="0"/>
              <a:t>When the crawler tries to download web pages </a:t>
            </a:r>
            <a:r>
              <a:rPr lang="en-US" dirty="0" smtClean="0"/>
              <a:t>in parallel</a:t>
            </a:r>
            <a:r>
              <a:rPr lang="en-US" dirty="0"/>
              <a:t>, Wikipedia servers will be flooded with </a:t>
            </a:r>
            <a:r>
              <a:rPr lang="en-US" dirty="0" smtClean="0"/>
              <a:t>requests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take the priority of a URL into consideration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>we may </a:t>
            </a:r>
            <a:r>
              <a:rPr lang="en-US" dirty="0" smtClean="0"/>
              <a:t>want  to </a:t>
            </a:r>
            <a:r>
              <a:rPr lang="en-US" dirty="0"/>
              <a:t>prioritize URLs according to their page ranks, web traffic, update frequency, etc.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0153"/>
          </a:xfrm>
        </p:spPr>
        <p:txBody>
          <a:bodyPr/>
          <a:lstStyle/>
          <a:p>
            <a:r>
              <a:rPr lang="en-US" dirty="0"/>
              <a:t>The URL frontier is an important component to ensure </a:t>
            </a:r>
            <a:r>
              <a:rPr lang="en-US" dirty="0" err="1" smtClean="0"/>
              <a:t>politeness,URL</a:t>
            </a:r>
            <a:r>
              <a:rPr lang="en-US" dirty="0" smtClean="0"/>
              <a:t> </a:t>
            </a:r>
            <a:r>
              <a:rPr lang="en-US" dirty="0"/>
              <a:t>prioritization, and freshness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189530"/>
            <a:ext cx="11096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latin typeface="LiberationSerif"/>
              </a:rPr>
              <a:t>The general idea of enforcing politeness is to download one page at a time from the same</a:t>
            </a:r>
          </a:p>
          <a:p>
            <a:r>
              <a:rPr lang="en-US" sz="2000" b="0" i="0" u="none" strike="noStrike" baseline="0" dirty="0" smtClean="0">
                <a:latin typeface="LiberationSerif"/>
              </a:rPr>
              <a:t>host. A delay can be added between two download tasks.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3086166"/>
            <a:ext cx="11559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latin typeface="LiberationSerif"/>
              </a:rPr>
              <a:t>Sending too many requests is considered as “impolite” or even treated as denial-of-service (DOS) attack.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38199" y="4531268"/>
            <a:ext cx="2322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latin typeface="LiberationSerif-Bold"/>
              </a:rPr>
              <a:t>Politeness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23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44444" cy="650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8266" y="214399"/>
            <a:ext cx="6457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Queue router: It ensures that each queue (b1, b2, … </a:t>
            </a:r>
            <a:r>
              <a:rPr lang="en-US" b="0" i="0" u="none" strike="noStrike" baseline="0" dirty="0" err="1" smtClean="0">
                <a:latin typeface="LiberationSerif"/>
              </a:rPr>
              <a:t>bn</a:t>
            </a:r>
            <a:r>
              <a:rPr lang="en-US" b="0" i="0" u="none" strike="noStrike" baseline="0" dirty="0" smtClean="0">
                <a:latin typeface="LiberationSerif"/>
              </a:rPr>
              <a:t>) only contains URLs from the same host.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8266" y="1104782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smtClean="0">
                <a:latin typeface="LiberationSerif"/>
              </a:rPr>
              <a:t>Mapping table: It maps each host to a queue.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4444" y="3787604"/>
            <a:ext cx="63482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FIFO queues b1, b2 to </a:t>
            </a:r>
            <a:r>
              <a:rPr lang="en-US" b="0" i="0" u="none" strike="noStrike" baseline="0" dirty="0" err="1" smtClean="0">
                <a:latin typeface="LiberationSerif"/>
              </a:rPr>
              <a:t>bn</a:t>
            </a:r>
            <a:r>
              <a:rPr lang="en-US" b="0" i="0" u="none" strike="noStrike" baseline="0" dirty="0" smtClean="0">
                <a:latin typeface="LiberationSerif"/>
              </a:rPr>
              <a:t>: Each queue contains URLs from the same host.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Queue selector: Each worker thread is mapped to a FIFO queue, and it only downloads URLs from that queue. The queue selection logic is done by the Queue selector.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Worker thread 1 to N. A worker thread downloads web pages one by one from the same host. A delay can be added between two download tasks.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95" y="1474114"/>
            <a:ext cx="4623303" cy="19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11" y="0"/>
            <a:ext cx="10515600" cy="1325563"/>
          </a:xfrm>
        </p:spPr>
        <p:txBody>
          <a:bodyPr/>
          <a:lstStyle/>
          <a:p>
            <a:r>
              <a:rPr lang="en-US" b="1" dirty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3" y="1137003"/>
            <a:ext cx="5788378" cy="13239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prioritize URLs based on usefulness, which can be measured by PageRank [10], </a:t>
            </a:r>
            <a:r>
              <a:rPr lang="en-US" dirty="0" smtClean="0"/>
              <a:t>website traffic</a:t>
            </a:r>
            <a:r>
              <a:rPr lang="en-US" dirty="0"/>
              <a:t>, update frequency, etc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Prioritizer</a:t>
            </a:r>
            <a:r>
              <a:rPr lang="en-US" dirty="0"/>
              <a:t>” is the component that handles URL prioritization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" y="844308"/>
            <a:ext cx="5641622" cy="5929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1556" y="4656794"/>
            <a:ext cx="6660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err="1" smtClean="0">
                <a:latin typeface="LiberationSerif"/>
              </a:rPr>
              <a:t>Prioritizer</a:t>
            </a:r>
            <a:r>
              <a:rPr lang="en-US" b="0" i="0" u="none" strike="noStrike" baseline="0" dirty="0" smtClean="0">
                <a:latin typeface="LiberationSerif"/>
              </a:rPr>
              <a:t>: It takes URLs as input and computes the priorities.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Queue f1 to </a:t>
            </a:r>
            <a:r>
              <a:rPr lang="en-US" b="0" i="0" u="none" strike="noStrike" baseline="0" dirty="0" err="1" smtClean="0">
                <a:latin typeface="LiberationSerif"/>
              </a:rPr>
              <a:t>fn</a:t>
            </a:r>
            <a:r>
              <a:rPr lang="en-US" b="0" i="0" u="none" strike="noStrike" baseline="0" dirty="0" smtClean="0">
                <a:latin typeface="LiberationSerif"/>
              </a:rPr>
              <a:t>: Each queue has an assigned priority. Queues with high priority are selected with higher probability.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Queue selector: Randomly choose a queue with a bias towards queues with higher  priority.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69" y="968977"/>
            <a:ext cx="4340192" cy="4351338"/>
          </a:xfrm>
        </p:spPr>
        <p:txBody>
          <a:bodyPr/>
          <a:lstStyle/>
          <a:p>
            <a:r>
              <a:rPr lang="en-US" dirty="0"/>
              <a:t>It is widely used by search engines to </a:t>
            </a:r>
            <a:r>
              <a:rPr lang="en-US" dirty="0" smtClean="0"/>
              <a:t>discover new </a:t>
            </a:r>
            <a:r>
              <a:rPr lang="en-US" dirty="0"/>
              <a:t>or updated content on the web. Content can be a web page, an image, a video, a </a:t>
            </a:r>
            <a:r>
              <a:rPr lang="en-US" dirty="0" smtClean="0"/>
              <a:t>PDF file</a:t>
            </a:r>
            <a:r>
              <a:rPr lang="en-US" dirty="0"/>
              <a:t>, etc.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web crawler </a:t>
            </a:r>
            <a:r>
              <a:rPr lang="en-US" dirty="0" smtClean="0"/>
              <a:t>starts </a:t>
            </a:r>
            <a:r>
              <a:rPr lang="en-US" dirty="0"/>
              <a:t>by collecting a few web pages and then follows links on </a:t>
            </a:r>
            <a:r>
              <a:rPr lang="en-US" dirty="0" smtClean="0"/>
              <a:t>those pages </a:t>
            </a:r>
            <a:r>
              <a:rPr lang="en-US" dirty="0"/>
              <a:t>to collect new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12" y="-67652"/>
            <a:ext cx="6141153" cy="71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0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3" y="0"/>
            <a:ext cx="4769348" cy="7161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551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Front queues: manage prioritization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Back queues: manage politeness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pages are constantly being added, deleted, and edited. A web crawler must </a:t>
            </a:r>
            <a:r>
              <a:rPr lang="en-US" dirty="0" smtClean="0"/>
              <a:t>periodically </a:t>
            </a:r>
            <a:r>
              <a:rPr lang="en-US" dirty="0" err="1" smtClean="0"/>
              <a:t>recrawl</a:t>
            </a:r>
            <a:r>
              <a:rPr lang="en-US" dirty="0" smtClean="0"/>
              <a:t> </a:t>
            </a:r>
            <a:r>
              <a:rPr lang="en-US" dirty="0"/>
              <a:t>downloaded pages to keep our data set fresh.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Recrawl</a:t>
            </a:r>
            <a:r>
              <a:rPr lang="en-US" dirty="0" smtClean="0"/>
              <a:t> </a:t>
            </a:r>
            <a:r>
              <a:rPr lang="en-US" dirty="0"/>
              <a:t>all the URLs is </a:t>
            </a:r>
            <a:r>
              <a:rPr lang="en-US" dirty="0" err="1" smtClean="0"/>
              <a:t>timeconsuming</a:t>
            </a:r>
            <a:r>
              <a:rPr lang="en-US" dirty="0" smtClean="0"/>
              <a:t> and </a:t>
            </a:r>
            <a:r>
              <a:rPr lang="en-US" dirty="0"/>
              <a:t>resource intensive. Few strategies to optimize freshness are listed as follows: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Recrawl</a:t>
            </a:r>
            <a:r>
              <a:rPr lang="en-US" dirty="0"/>
              <a:t> based on web pages’ update history.</a:t>
            </a:r>
          </a:p>
          <a:p>
            <a:pPr marL="0" indent="0">
              <a:buNone/>
            </a:pPr>
            <a:r>
              <a:rPr lang="en-US" dirty="0"/>
              <a:t>• Prioritize URLs and </a:t>
            </a:r>
            <a:r>
              <a:rPr lang="en-US" dirty="0" err="1"/>
              <a:t>recrawl</a:t>
            </a:r>
            <a:r>
              <a:rPr lang="en-US" dirty="0"/>
              <a:t> important pages first and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849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for URL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real-world crawl for search engines, the number of URLs in the frontier could be </a:t>
            </a:r>
            <a:r>
              <a:rPr lang="en-US" dirty="0" smtClean="0"/>
              <a:t>hundreds of millions</a:t>
            </a:r>
          </a:p>
          <a:p>
            <a:r>
              <a:rPr lang="en-US" dirty="0"/>
              <a:t>The majority of URLs are stored on disk, so the storage </a:t>
            </a:r>
            <a:r>
              <a:rPr lang="en-US" dirty="0" smtClean="0"/>
              <a:t>space is </a:t>
            </a:r>
            <a:r>
              <a:rPr lang="en-US" dirty="0"/>
              <a:t>not a problem. To reduce the cost of reading from the disk and writing to the disk, </a:t>
            </a:r>
            <a:r>
              <a:rPr lang="en-US" dirty="0" smtClean="0"/>
              <a:t>we maintain </a:t>
            </a:r>
            <a:r>
              <a:rPr lang="en-US" dirty="0"/>
              <a:t>buffers in memory for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 operations. Data in the buffer </a:t>
            </a:r>
            <a:r>
              <a:rPr lang="en-US" dirty="0" smtClean="0"/>
              <a:t>is periodically </a:t>
            </a:r>
            <a:r>
              <a:rPr lang="en-US" dirty="0"/>
              <a:t>written to the disk.</a:t>
            </a:r>
          </a:p>
        </p:txBody>
      </p:sp>
    </p:spTree>
    <p:extLst>
      <p:ext uri="{BB962C8B-B14F-4D97-AF65-F5344CB8AC3E}">
        <p14:creationId xmlns:p14="http://schemas.microsoft.com/office/powerpoint/2010/main" val="79276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Downloader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Downloader downloads web pages from the internet using the HTTP protocol</a:t>
            </a:r>
            <a:r>
              <a:rPr lang="en-US" dirty="0" smtClean="0"/>
              <a:t>. Before </a:t>
            </a:r>
            <a:r>
              <a:rPr lang="en-US" dirty="0"/>
              <a:t>discussing the HTML Downloader, we look at Robots Exclusion Protocol first</a:t>
            </a:r>
            <a:r>
              <a:rPr lang="en-US" dirty="0" smtClean="0"/>
              <a:t>.</a:t>
            </a:r>
          </a:p>
          <a:p>
            <a:r>
              <a:rPr lang="en-US" dirty="0"/>
              <a:t>Robots.txt, called Robots Exclusion Protocol, is a standard used by websites to </a:t>
            </a:r>
            <a:r>
              <a:rPr lang="en-US" dirty="0" err="1" smtClean="0"/>
              <a:t>communic</a:t>
            </a:r>
            <a:r>
              <a:rPr lang="en-US" dirty="0" err="1"/>
              <a:t>It</a:t>
            </a:r>
            <a:r>
              <a:rPr lang="en-US" dirty="0"/>
              <a:t> specifies what pages crawlers are allowed to download. Before attempting </a:t>
            </a:r>
            <a:r>
              <a:rPr lang="en-US" dirty="0" smtClean="0"/>
              <a:t>to crawl </a:t>
            </a:r>
            <a:r>
              <a:rPr lang="en-US" dirty="0"/>
              <a:t>a web site, a crawler should check its corresponding robots.txt first and follow its </a:t>
            </a:r>
            <a:r>
              <a:rPr lang="en-US" dirty="0" err="1"/>
              <a:t>rules.</a:t>
            </a:r>
            <a:r>
              <a:rPr lang="en-US" dirty="0" err="1" smtClean="0"/>
              <a:t>ate</a:t>
            </a:r>
            <a:r>
              <a:rPr lang="en-US" dirty="0" smtClean="0"/>
              <a:t> with </a:t>
            </a:r>
            <a:r>
              <a:rPr lang="en-US" dirty="0"/>
              <a:t>crawlers</a:t>
            </a:r>
            <a:r>
              <a:rPr lang="en-US" dirty="0" smtClean="0"/>
              <a:t>.</a:t>
            </a:r>
          </a:p>
          <a:p>
            <a:r>
              <a:rPr lang="en-US" dirty="0"/>
              <a:t>To avoid repeat downloads of robots.txt file, we cache the results of the file. The file </a:t>
            </a:r>
            <a:r>
              <a:rPr lang="en-US" dirty="0" smtClean="0"/>
              <a:t>is downloaded </a:t>
            </a:r>
            <a:r>
              <a:rPr lang="en-US" dirty="0"/>
              <a:t>and saved to cache periodically.</a:t>
            </a:r>
          </a:p>
        </p:txBody>
      </p:sp>
    </p:spTree>
    <p:extLst>
      <p:ext uri="{BB962C8B-B14F-4D97-AF65-F5344CB8AC3E}">
        <p14:creationId xmlns:p14="http://schemas.microsoft.com/office/powerpoint/2010/main" val="74333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"/>
            <a:ext cx="10515600" cy="6013334"/>
          </a:xfrm>
        </p:spPr>
        <p:txBody>
          <a:bodyPr/>
          <a:lstStyle/>
          <a:p>
            <a:r>
              <a:rPr lang="en-US" dirty="0" smtClean="0"/>
              <a:t>Besides robots.txt, performance optimization is another important concept we will cover for the HTML downloader.</a:t>
            </a:r>
            <a:br>
              <a:rPr lang="en-US" dirty="0" smtClean="0"/>
            </a:br>
            <a:r>
              <a:rPr lang="en-US" b="1" dirty="0" smtClean="0"/>
              <a:t>Performance optimization</a:t>
            </a:r>
            <a:br>
              <a:rPr lang="en-US" b="1" dirty="0" smtClean="0"/>
            </a:br>
            <a:r>
              <a:rPr lang="en-US" b="1" dirty="0" smtClean="0"/>
              <a:t>1. Distributed crawl</a:t>
            </a:r>
            <a:br>
              <a:rPr lang="en-US" b="1" dirty="0" smtClean="0"/>
            </a:br>
            <a:r>
              <a:rPr lang="en-US" b="1" dirty="0"/>
              <a:t>2. Cache DNS </a:t>
            </a:r>
            <a:r>
              <a:rPr lang="en-US" b="1" dirty="0" smtClean="0"/>
              <a:t>Resolver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3. </a:t>
            </a:r>
            <a:r>
              <a:rPr lang="en-US" b="1" dirty="0" smtClean="0"/>
              <a:t>Locality</a:t>
            </a:r>
            <a:br>
              <a:rPr lang="en-US" b="1" dirty="0" smtClean="0"/>
            </a:br>
            <a:r>
              <a:rPr lang="en-US" b="1" dirty="0"/>
              <a:t>4. Short timeout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73" y="1347239"/>
            <a:ext cx="5293827" cy="4235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6576" y="5715298"/>
            <a:ext cx="9946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To achieve high performance, crawl jobs are distributed into multiple servers, and each server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runs multiple threads. The URL space is partitioned into smaller pieces; so, each downloader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is responsible for a subset of the URLs.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Cache DNS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DNS Resolver is a bottleneck for crawlers because DNS requests might take time due to </a:t>
            </a:r>
            <a:r>
              <a:rPr lang="en-US" dirty="0" smtClean="0"/>
              <a:t>the synchronous </a:t>
            </a:r>
            <a:r>
              <a:rPr lang="en-US" dirty="0"/>
              <a:t>nature of many DNS interfaces. DNS response time ranges from 10ms </a:t>
            </a:r>
            <a:r>
              <a:rPr lang="en-US" dirty="0" smtClean="0"/>
              <a:t>to 200ms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a request to DNS is carried out by a crawler thread, other threads are </a:t>
            </a:r>
            <a:r>
              <a:rPr lang="en-US" dirty="0" smtClean="0"/>
              <a:t>blocked until </a:t>
            </a:r>
            <a:r>
              <a:rPr lang="en-US" dirty="0"/>
              <a:t>the first request is completed. Maintaining our DNS cache to avoid calling </a:t>
            </a:r>
            <a:r>
              <a:rPr lang="en-US" dirty="0" smtClean="0"/>
              <a:t>DNS frequently </a:t>
            </a:r>
            <a:r>
              <a:rPr lang="en-US" dirty="0"/>
              <a:t>is an effective technique for speed optimization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/>
              <a:t>DNS cache keeps the </a:t>
            </a:r>
            <a:r>
              <a:rPr lang="en-US" dirty="0" smtClean="0"/>
              <a:t>domain name </a:t>
            </a:r>
            <a:r>
              <a:rPr lang="en-US" dirty="0"/>
              <a:t>to IP address mapping and is updated periodically by </a:t>
            </a:r>
            <a:r>
              <a:rPr lang="en-US" dirty="0" err="1"/>
              <a:t>cron</a:t>
            </a:r>
            <a:r>
              <a:rPr lang="en-US" dirty="0"/>
              <a:t> jobs.</a:t>
            </a:r>
          </a:p>
        </p:txBody>
      </p:sp>
    </p:spTree>
    <p:extLst>
      <p:ext uri="{BB962C8B-B14F-4D97-AF65-F5344CB8AC3E}">
        <p14:creationId xmlns:p14="http://schemas.microsoft.com/office/powerpoint/2010/main" val="125508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699" y="53583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3. Locality</a:t>
            </a:r>
          </a:p>
          <a:p>
            <a:pPr marL="0" indent="0">
              <a:buNone/>
            </a:pPr>
            <a:r>
              <a:rPr lang="en-US" dirty="0"/>
              <a:t>Distribute crawl servers geographically. When crawl servers are closer to website hosts</a:t>
            </a:r>
            <a:r>
              <a:rPr lang="en-US" dirty="0" smtClean="0"/>
              <a:t>, crawlers </a:t>
            </a:r>
            <a:r>
              <a:rPr lang="en-US" dirty="0"/>
              <a:t>experience faster download time. Design locality applies to most of the </a:t>
            </a:r>
            <a:r>
              <a:rPr lang="en-US" dirty="0" smtClean="0"/>
              <a:t>system </a:t>
            </a:r>
            <a:r>
              <a:rPr lang="fr-FR" dirty="0" smtClean="0"/>
              <a:t>components</a:t>
            </a:r>
            <a:r>
              <a:rPr lang="fr-FR" dirty="0"/>
              <a:t>: crawl servers, cache, queue, </a:t>
            </a:r>
            <a:r>
              <a:rPr lang="fr-FR" dirty="0" err="1"/>
              <a:t>storage</a:t>
            </a:r>
            <a:r>
              <a:rPr lang="fr-FR" dirty="0"/>
              <a:t>, etc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dirty="0"/>
              <a:t>4. Short timeout</a:t>
            </a:r>
          </a:p>
          <a:p>
            <a:pPr marL="0" indent="0">
              <a:buNone/>
            </a:pPr>
            <a:r>
              <a:rPr lang="en-US" dirty="0"/>
              <a:t>Some web servers respond slowly or may not respond at all. To avoid long wait time, </a:t>
            </a:r>
            <a:r>
              <a:rPr lang="en-US" dirty="0" smtClean="0"/>
              <a:t>a maximal </a:t>
            </a:r>
            <a:r>
              <a:rPr lang="en-US" dirty="0"/>
              <a:t>wait time is specified. If a host does not respond within a predefined time, </a:t>
            </a:r>
            <a:r>
              <a:rPr lang="en-US" dirty="0" smtClean="0"/>
              <a:t>the crawler </a:t>
            </a:r>
            <a:r>
              <a:rPr lang="en-US" dirty="0"/>
              <a:t>will stop the job and crawl some other pages</a:t>
            </a:r>
          </a:p>
        </p:txBody>
      </p:sp>
    </p:spTree>
    <p:extLst>
      <p:ext uri="{BB962C8B-B14F-4D97-AF65-F5344CB8AC3E}">
        <p14:creationId xmlns:p14="http://schemas.microsoft.com/office/powerpoint/2010/main" val="279986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9" y="1690688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Consistent hashing: This helps to distribute loads among downloaders. A </a:t>
            </a:r>
            <a:r>
              <a:rPr lang="en-US" dirty="0" smtClean="0"/>
              <a:t>new downloader </a:t>
            </a:r>
            <a:r>
              <a:rPr lang="en-US" dirty="0"/>
              <a:t>server can be added or removed using consistent hashing.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Save crawl states and data: To guard against failures, crawl states and data are written </a:t>
            </a:r>
            <a:r>
              <a:rPr lang="en-US" dirty="0" smtClean="0"/>
              <a:t>to a </a:t>
            </a:r>
            <a:r>
              <a:rPr lang="en-US" dirty="0"/>
              <a:t>storage system. A disrupted crawl can be restarted easily by loading saved states </a:t>
            </a:r>
            <a:r>
              <a:rPr lang="en-US" dirty="0" smtClean="0"/>
              <a:t>and 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Exception handling: Errors are inevitable and common in a large-scale system. </a:t>
            </a:r>
            <a:r>
              <a:rPr lang="en-US" dirty="0" smtClean="0"/>
              <a:t>The crawler </a:t>
            </a:r>
            <a:r>
              <a:rPr lang="en-US" dirty="0"/>
              <a:t>must handle exceptions gracefully without crashing the system.</a:t>
            </a:r>
          </a:p>
          <a:p>
            <a:pPr marL="0" indent="0">
              <a:buNone/>
            </a:pPr>
            <a:r>
              <a:rPr lang="en-US" dirty="0"/>
              <a:t>• Data validation: This is an important measure to prevent system errors.</a:t>
            </a:r>
          </a:p>
        </p:txBody>
      </p:sp>
    </p:spTree>
    <p:extLst>
      <p:ext uri="{BB962C8B-B14F-4D97-AF65-F5344CB8AC3E}">
        <p14:creationId xmlns:p14="http://schemas.microsoft.com/office/powerpoint/2010/main" val="194203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54" y="59666"/>
            <a:ext cx="9919915" cy="6738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Extensibility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675" y="5472037"/>
            <a:ext cx="7000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PNG Downloader module is plugged-in to download PNG files.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Web Monitor module is added to monitor the web and prevent copyright and trademark infringements.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4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and avoid problematic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Redundant content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discussed previously, nearly 30% of the web pages are duplicates. Hashes </a:t>
            </a:r>
            <a:r>
              <a:rPr lang="en-US" dirty="0" smtClean="0"/>
              <a:t>or checksums help </a:t>
            </a:r>
            <a:r>
              <a:rPr lang="en-US" dirty="0"/>
              <a:t>to detect </a:t>
            </a:r>
            <a:r>
              <a:rPr lang="en-US" dirty="0" smtClean="0"/>
              <a:t>duplication</a:t>
            </a:r>
          </a:p>
          <a:p>
            <a:pPr marL="0" indent="0">
              <a:buNone/>
            </a:pPr>
            <a:r>
              <a:rPr lang="en-US" b="1" dirty="0"/>
              <a:t>2. Spider </a:t>
            </a:r>
            <a:r>
              <a:rPr lang="en-US" b="1" dirty="0" smtClean="0"/>
              <a:t>traps</a:t>
            </a:r>
          </a:p>
          <a:p>
            <a:pPr marL="0" indent="0">
              <a:buNone/>
            </a:pPr>
            <a:r>
              <a:rPr lang="en-US" dirty="0"/>
              <a:t>A spider trap is a web page that causes a crawler in an infinite loop. For instance, an </a:t>
            </a:r>
            <a:r>
              <a:rPr lang="en-US" dirty="0" smtClean="0"/>
              <a:t>infinite deep </a:t>
            </a:r>
            <a:r>
              <a:rPr lang="en-US" dirty="0"/>
              <a:t>directory structure is listed as follows:</a:t>
            </a:r>
          </a:p>
          <a:p>
            <a:pPr marL="0" indent="0">
              <a:buNone/>
            </a:pPr>
            <a:r>
              <a:rPr lang="en-US" i="1" dirty="0"/>
              <a:t>www.spidertrapexample.com/foo/bar/foo/bar/foo/bar/…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Data noise</a:t>
            </a:r>
          </a:p>
          <a:p>
            <a:pPr marL="0" indent="0">
              <a:buNone/>
            </a:pPr>
            <a:r>
              <a:rPr lang="en-US" dirty="0"/>
              <a:t>Some of the contents have little or no value, such as advertisements, code snippets, </a:t>
            </a:r>
            <a:r>
              <a:rPr lang="en-US" dirty="0" smtClean="0"/>
              <a:t>spam URLs</a:t>
            </a:r>
            <a:r>
              <a:rPr lang="en-US" dirty="0"/>
              <a:t>, etc. Those contents are not useful for crawlers and should be excluded if possible.</a:t>
            </a:r>
          </a:p>
        </p:txBody>
      </p:sp>
    </p:spTree>
    <p:extLst>
      <p:ext uri="{BB962C8B-B14F-4D97-AF65-F5344CB8AC3E}">
        <p14:creationId xmlns:p14="http://schemas.microsoft.com/office/powerpoint/2010/main" val="15277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crawler is used for many purposes: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1, </a:t>
            </a:r>
            <a:r>
              <a:rPr lang="en-US" b="1" dirty="0"/>
              <a:t>Search engine indexing</a:t>
            </a:r>
            <a:r>
              <a:rPr lang="en-US" dirty="0"/>
              <a:t>: This is the most common use case. A crawler collects </a:t>
            </a:r>
            <a:r>
              <a:rPr lang="en-US" dirty="0" smtClean="0"/>
              <a:t>web pages </a:t>
            </a:r>
            <a:r>
              <a:rPr lang="en-US" dirty="0"/>
              <a:t>to create a local index for search engines. For example, </a:t>
            </a:r>
            <a:r>
              <a:rPr lang="en-US" dirty="0" err="1"/>
              <a:t>Googlebot</a:t>
            </a:r>
            <a:r>
              <a:rPr lang="en-US" dirty="0"/>
              <a:t> is the </a:t>
            </a:r>
            <a:r>
              <a:rPr lang="en-US" dirty="0" smtClean="0"/>
              <a:t>web crawler </a:t>
            </a:r>
            <a:r>
              <a:rPr lang="en-US" dirty="0"/>
              <a:t>behind the Google search engine.</a:t>
            </a:r>
          </a:p>
          <a:p>
            <a:pPr marL="0" indent="0">
              <a:buNone/>
            </a:pPr>
            <a:r>
              <a:rPr lang="en-US" dirty="0" smtClean="0"/>
              <a:t>2, </a:t>
            </a:r>
            <a:r>
              <a:rPr lang="en-US" b="1" dirty="0" smtClean="0"/>
              <a:t>Web </a:t>
            </a:r>
            <a:r>
              <a:rPr lang="en-US" b="1" dirty="0"/>
              <a:t>archiving: </a:t>
            </a:r>
            <a:r>
              <a:rPr lang="en-US" dirty="0"/>
              <a:t>This is the process of collecting information from the web to </a:t>
            </a:r>
            <a:r>
              <a:rPr lang="en-US" dirty="0" smtClean="0"/>
              <a:t>preserve data </a:t>
            </a:r>
            <a:r>
              <a:rPr lang="en-US" dirty="0"/>
              <a:t>for future uses. For instance, many national libraries run crawlers to archive </a:t>
            </a:r>
            <a:r>
              <a:rPr lang="en-US" dirty="0" smtClean="0"/>
              <a:t>web sites</a:t>
            </a:r>
            <a:r>
              <a:rPr lang="en-US" dirty="0"/>
              <a:t>. Notable examples are the US Library of Congress [1] and the EU web archive [2].</a:t>
            </a:r>
          </a:p>
          <a:p>
            <a:pPr marL="0" indent="0">
              <a:buNone/>
            </a:pPr>
            <a:r>
              <a:rPr lang="en-US" dirty="0" smtClean="0"/>
              <a:t>3, </a:t>
            </a:r>
            <a:r>
              <a:rPr lang="en-US" b="1" dirty="0"/>
              <a:t>Web mining: </a:t>
            </a:r>
            <a:r>
              <a:rPr lang="en-US" dirty="0"/>
              <a:t>The explosive growth of the web presents an unprecedented opportunity </a:t>
            </a:r>
            <a:r>
              <a:rPr lang="en-US" dirty="0" smtClean="0"/>
              <a:t>for data </a:t>
            </a:r>
            <a:r>
              <a:rPr lang="en-US" dirty="0"/>
              <a:t>mining. Web mining helps to discover useful knowledge from the internet. </a:t>
            </a:r>
            <a:r>
              <a:rPr lang="en-US" dirty="0" smtClean="0"/>
              <a:t>For example</a:t>
            </a:r>
            <a:r>
              <a:rPr lang="en-US" dirty="0"/>
              <a:t>, top financial firms use crawlers to download shareholder meetings and annual</a:t>
            </a:r>
          </a:p>
          <a:p>
            <a:pPr marL="0" indent="0">
              <a:buNone/>
            </a:pPr>
            <a:r>
              <a:rPr lang="en-US" dirty="0"/>
              <a:t>reports to learn key company initiatives.</a:t>
            </a:r>
          </a:p>
          <a:p>
            <a:pPr marL="0" indent="0">
              <a:buNone/>
            </a:pPr>
            <a:r>
              <a:rPr lang="en-US" b="1" dirty="0" smtClean="0"/>
              <a:t>4,Web </a:t>
            </a:r>
            <a:r>
              <a:rPr lang="en-US" b="1" dirty="0"/>
              <a:t>monitoring</a:t>
            </a:r>
            <a:r>
              <a:rPr lang="en-US" dirty="0"/>
              <a:t>. The crawlers help to monitor copyright and trademark infringements</a:t>
            </a:r>
          </a:p>
          <a:p>
            <a:pPr marL="0" indent="0">
              <a:buNone/>
            </a:pPr>
            <a:r>
              <a:rPr lang="en-US" dirty="0"/>
              <a:t>over the Internet. For example, </a:t>
            </a:r>
            <a:r>
              <a:rPr lang="en-US" dirty="0" err="1"/>
              <a:t>Digimarc</a:t>
            </a:r>
            <a:r>
              <a:rPr lang="en-US" dirty="0"/>
              <a:t> [3] utilizes crawlers to discover pirated works</a:t>
            </a:r>
          </a:p>
          <a:p>
            <a:pPr marL="0" indent="0">
              <a:buNone/>
            </a:pPr>
            <a:r>
              <a:rPr lang="en-US" dirty="0"/>
              <a:t>and reports.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936" y="5988734"/>
            <a:ext cx="1054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"/>
              </a:rPr>
              <a:t>The complexity of developing a web crawler depends on the scale we intend to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50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15" y="0"/>
            <a:ext cx="10515600" cy="3760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376020"/>
            <a:ext cx="12166333" cy="4902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characteristics of a good crawler: scalability, </a:t>
            </a:r>
            <a:r>
              <a:rPr lang="en-US" sz="2400" dirty="0" smtClean="0"/>
              <a:t>politeness, extensibility</a:t>
            </a:r>
            <a:r>
              <a:rPr lang="en-US" sz="2400" dirty="0"/>
              <a:t>, and robustness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9" y="752040"/>
            <a:ext cx="9836217" cy="52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153369"/>
            <a:ext cx="10515600" cy="1325563"/>
          </a:xfrm>
        </p:spPr>
        <p:txBody>
          <a:bodyPr/>
          <a:lstStyle/>
          <a:p>
            <a:r>
              <a:rPr lang="en-US" b="1" dirty="0"/>
              <a:t>Understand how dynamic rendering </a:t>
            </a:r>
            <a:r>
              <a:rPr lang="en-US" b="1" dirty="0" smtClean="0"/>
              <a:t>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153" y="1402113"/>
            <a:ext cx="9668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1 - Understand the problem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78" y="1690688"/>
            <a:ext cx="112522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1: </a:t>
            </a:r>
            <a:r>
              <a:rPr lang="en-US" dirty="0" smtClean="0"/>
              <a:t>What </a:t>
            </a:r>
            <a:r>
              <a:rPr lang="en-US" dirty="0"/>
              <a:t>is the main purpose of the crawler? Is it used for search engine indexing,</a:t>
            </a:r>
          </a:p>
          <a:p>
            <a:pPr marL="0" indent="0">
              <a:buNone/>
            </a:pPr>
            <a:r>
              <a:rPr lang="en-US" dirty="0"/>
              <a:t>data mining, or something else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Search </a:t>
            </a:r>
            <a:r>
              <a:rPr lang="en-US" dirty="0"/>
              <a:t>engine indexing.</a:t>
            </a:r>
          </a:p>
          <a:p>
            <a:pPr marL="0" indent="0">
              <a:buNone/>
            </a:pPr>
            <a:r>
              <a:rPr lang="en-US" b="1" dirty="0" smtClean="0"/>
              <a:t>2:</a:t>
            </a:r>
            <a:r>
              <a:rPr lang="en-US" dirty="0" smtClean="0"/>
              <a:t> </a:t>
            </a:r>
            <a:r>
              <a:rPr lang="en-US" dirty="0"/>
              <a:t>How many web pages does the web crawler collect per month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1 billion pages.</a:t>
            </a:r>
          </a:p>
          <a:p>
            <a:pPr marL="0" indent="0">
              <a:buNone/>
            </a:pPr>
            <a:r>
              <a:rPr lang="en-US" b="1" dirty="0" smtClean="0"/>
              <a:t>3: </a:t>
            </a:r>
            <a:r>
              <a:rPr lang="en-US" dirty="0" smtClean="0"/>
              <a:t>What </a:t>
            </a:r>
            <a:r>
              <a:rPr lang="en-US" dirty="0"/>
              <a:t>content types are included? HTML only or other content types such as</a:t>
            </a:r>
          </a:p>
          <a:p>
            <a:pPr marL="0" indent="0">
              <a:buNone/>
            </a:pPr>
            <a:r>
              <a:rPr lang="en-US" dirty="0"/>
              <a:t>PDFs and images as well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HTML </a:t>
            </a:r>
            <a:r>
              <a:rPr lang="en-US" dirty="0"/>
              <a:t>only.</a:t>
            </a:r>
          </a:p>
          <a:p>
            <a:pPr marL="0" indent="0">
              <a:buNone/>
            </a:pPr>
            <a:r>
              <a:rPr lang="en-US" b="1" dirty="0" smtClean="0"/>
              <a:t>4: </a:t>
            </a:r>
            <a:r>
              <a:rPr lang="en-US" dirty="0" smtClean="0"/>
              <a:t>Shall </a:t>
            </a:r>
            <a:r>
              <a:rPr lang="en-US" dirty="0"/>
              <a:t>we consider newly added or edited web pages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Yes, we should consider the newly added or edited web pages.</a:t>
            </a:r>
          </a:p>
          <a:p>
            <a:pPr marL="0" indent="0">
              <a:buNone/>
            </a:pPr>
            <a:r>
              <a:rPr lang="en-US" b="1" dirty="0" smtClean="0"/>
              <a:t>5: </a:t>
            </a:r>
            <a:r>
              <a:rPr lang="en-US" dirty="0" smtClean="0"/>
              <a:t>Do </a:t>
            </a:r>
            <a:r>
              <a:rPr lang="en-US" dirty="0"/>
              <a:t>we need to store HTML pages crawled from the web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Yes, up to 5 years</a:t>
            </a:r>
          </a:p>
          <a:p>
            <a:pPr marL="0" indent="0">
              <a:buNone/>
            </a:pPr>
            <a:r>
              <a:rPr lang="en-US" b="1" dirty="0" smtClean="0"/>
              <a:t>6: </a:t>
            </a:r>
            <a:r>
              <a:rPr lang="en-US" dirty="0" smtClean="0"/>
              <a:t>How </a:t>
            </a:r>
            <a:r>
              <a:rPr lang="en-US" dirty="0"/>
              <a:t>do we handle web pages with duplicate content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Pages with duplicate content should be ignored.</a:t>
            </a:r>
          </a:p>
        </p:txBody>
      </p:sp>
    </p:spTree>
    <p:extLst>
      <p:ext uri="{BB962C8B-B14F-4D97-AF65-F5344CB8AC3E}">
        <p14:creationId xmlns:p14="http://schemas.microsoft.com/office/powerpoint/2010/main" val="8474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requirements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• Scalability: </a:t>
            </a:r>
            <a:r>
              <a:rPr lang="en-US" dirty="0"/>
              <a:t>The web is very large. There are billions of web pages out there. </a:t>
            </a:r>
            <a:r>
              <a:rPr lang="en-US" dirty="0" smtClean="0"/>
              <a:t>Web crawling </a:t>
            </a:r>
            <a:r>
              <a:rPr lang="en-US" dirty="0"/>
              <a:t>should be extremely efficient using parallelization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• Robustness</a:t>
            </a:r>
            <a:r>
              <a:rPr lang="en-US" dirty="0"/>
              <a:t>: The web is full of traps. Bad HTML, unresponsive servers, </a:t>
            </a:r>
            <a:r>
              <a:rPr lang="en-US" dirty="0" smtClean="0"/>
              <a:t>crashes, malicious </a:t>
            </a:r>
            <a:r>
              <a:rPr lang="en-US" dirty="0"/>
              <a:t>links, etc. are all common. The crawler must handle all those edge cases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Politeness</a:t>
            </a:r>
            <a:r>
              <a:rPr lang="en-US" dirty="0"/>
              <a:t>: The crawler should not make </a:t>
            </a:r>
            <a:r>
              <a:rPr lang="en-US" dirty="0" smtClean="0"/>
              <a:t>too </a:t>
            </a:r>
            <a:r>
              <a:rPr lang="en-US" dirty="0"/>
              <a:t>many requests to a website within a </a:t>
            </a:r>
            <a:r>
              <a:rPr lang="en-US" dirty="0" smtClean="0"/>
              <a:t>short time </a:t>
            </a:r>
            <a:r>
              <a:rPr lang="en-US" dirty="0"/>
              <a:t>interval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Extensibility</a:t>
            </a:r>
            <a:r>
              <a:rPr lang="en-US" dirty="0"/>
              <a:t>: The system is flexible so that minimal changes are needed to support </a:t>
            </a:r>
            <a:r>
              <a:rPr lang="en-US" dirty="0" smtClean="0"/>
              <a:t>new content </a:t>
            </a:r>
            <a:r>
              <a:rPr lang="en-US" dirty="0"/>
              <a:t>types. For example, if we want to crawl image files in the future, we should </a:t>
            </a:r>
            <a:r>
              <a:rPr lang="en-US" dirty="0" smtClean="0"/>
              <a:t>not need </a:t>
            </a:r>
            <a:r>
              <a:rPr lang="en-US" dirty="0"/>
              <a:t>to redesign the entire system.</a:t>
            </a:r>
          </a:p>
        </p:txBody>
      </p:sp>
    </p:spTree>
    <p:extLst>
      <p:ext uri="{BB962C8B-B14F-4D97-AF65-F5344CB8AC3E}">
        <p14:creationId xmlns:p14="http://schemas.microsoft.com/office/powerpoint/2010/main" val="320203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55" y="10466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1 billion web pages are downloaded every month.</a:t>
            </a:r>
          </a:p>
          <a:p>
            <a:pPr marL="0" indent="0">
              <a:buNone/>
            </a:pPr>
            <a:r>
              <a:rPr lang="en-US" dirty="0"/>
              <a:t>• QPS: 1,000,000,000 / 30 days / 24 hours / 3600 seconds = ~400 pages per second.</a:t>
            </a:r>
          </a:p>
          <a:p>
            <a:pPr marL="0" indent="0">
              <a:buNone/>
            </a:pPr>
            <a:r>
              <a:rPr lang="en-US" dirty="0"/>
              <a:t>• Peak QPS = 2 * QPS = 800</a:t>
            </a:r>
          </a:p>
          <a:p>
            <a:pPr marL="0" indent="0">
              <a:buNone/>
            </a:pPr>
            <a:r>
              <a:rPr lang="en-US" dirty="0"/>
              <a:t>• Assume the average web page size is 500k.</a:t>
            </a:r>
          </a:p>
          <a:p>
            <a:pPr marL="0" indent="0">
              <a:buNone/>
            </a:pPr>
            <a:r>
              <a:rPr lang="en-US" dirty="0"/>
              <a:t>• 1-billion-page x 500k = 500 TB storage per month. If you are unclear about </a:t>
            </a:r>
            <a:r>
              <a:rPr lang="en-US" dirty="0" smtClean="0"/>
              <a:t>digital </a:t>
            </a:r>
            <a:r>
              <a:rPr lang="en-US" dirty="0" err="1" smtClean="0"/>
              <a:t>wstorage</a:t>
            </a:r>
            <a:r>
              <a:rPr lang="en-US" dirty="0" smtClean="0"/>
              <a:t> </a:t>
            </a:r>
            <a:r>
              <a:rPr lang="en-US" dirty="0"/>
              <a:t>units, go through “Power of 2” section in Chapter 2 again.</a:t>
            </a:r>
          </a:p>
          <a:p>
            <a:pPr marL="0" indent="0">
              <a:buNone/>
            </a:pPr>
            <a:r>
              <a:rPr lang="en-US" dirty="0"/>
              <a:t>• Assuming data are stored for five years, 500 TB * 12 months * 5 years = 30 PB. A 30 </a:t>
            </a:r>
            <a:r>
              <a:rPr lang="en-US" dirty="0" smtClean="0"/>
              <a:t>PB storage </a:t>
            </a:r>
            <a:r>
              <a:rPr lang="en-US" dirty="0"/>
              <a:t>is needed to store five-year content.</a:t>
            </a:r>
          </a:p>
        </p:txBody>
      </p:sp>
    </p:spTree>
    <p:extLst>
      <p:ext uri="{BB962C8B-B14F-4D97-AF65-F5344CB8AC3E}">
        <p14:creationId xmlns:p14="http://schemas.microsoft.com/office/powerpoint/2010/main" val="33817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0"/>
            <a:ext cx="10902244" cy="903111"/>
          </a:xfrm>
        </p:spPr>
        <p:txBody>
          <a:bodyPr/>
          <a:lstStyle/>
          <a:p>
            <a:r>
              <a:rPr lang="en-US" b="1" dirty="0"/>
              <a:t>Step 2 - Propose high-level design and get buy-in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034" y="695699"/>
            <a:ext cx="9347199" cy="59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7022"/>
            <a:ext cx="11003844" cy="3917245"/>
          </a:xfrm>
        </p:spPr>
        <p:txBody>
          <a:bodyPr/>
          <a:lstStyle/>
          <a:p>
            <a:r>
              <a:rPr lang="en-US" b="1" dirty="0" smtClean="0"/>
              <a:t>Seed URLs</a:t>
            </a:r>
            <a:br>
              <a:rPr lang="en-US" b="1" dirty="0" smtClean="0"/>
            </a:br>
            <a:r>
              <a:rPr lang="en-US" dirty="0" smtClean="0"/>
              <a:t>A web crawler uses seed URLs as a starting point for the crawl process.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crawl the entire web:</a:t>
            </a:r>
            <a:br>
              <a:rPr lang="en-US" dirty="0" smtClean="0"/>
            </a:br>
            <a:r>
              <a:rPr lang="en-US" dirty="0" smtClean="0"/>
              <a:t>a). The </a:t>
            </a:r>
            <a:r>
              <a:rPr lang="en-US" dirty="0" smtClean="0"/>
              <a:t>general strategy is to divide the entire URL space into smaller ones. The first proposed approach is based on locality as different countries may have different popular websites. 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).  Another </a:t>
            </a:r>
            <a:r>
              <a:rPr lang="en-US" dirty="0" smtClean="0"/>
              <a:t>way is to choose seed URLs based on topics; for example, we can divide URL space into </a:t>
            </a:r>
            <a:r>
              <a:rPr lang="en-US" dirty="0" smtClean="0"/>
              <a:t>shopping, sports</a:t>
            </a:r>
            <a:r>
              <a:rPr lang="en-US" dirty="0" smtClean="0"/>
              <a:t>, healthcare, etc.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2489" y="4626802"/>
            <a:ext cx="1111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"/>
              </a:rPr>
              <a:t>Seed URL selection is an open-ended question. You are</a:t>
            </a:r>
            <a:r>
              <a:rPr lang="en-US" b="1" i="0" u="none" strike="noStrike" dirty="0" smtClean="0">
                <a:latin typeface="LiberationSerif"/>
              </a:rPr>
              <a:t> </a:t>
            </a:r>
            <a:r>
              <a:rPr lang="en-US" b="1" i="0" u="none" strike="noStrike" baseline="0" dirty="0" smtClean="0">
                <a:latin typeface="LiberationSerif"/>
              </a:rPr>
              <a:t>not expected to give the perfect answer. </a:t>
            </a:r>
            <a:br>
              <a:rPr lang="en-US" b="1" i="0" u="none" strike="noStrike" baseline="0" dirty="0" smtClean="0">
                <a:latin typeface="LiberationSerif"/>
              </a:rPr>
            </a:br>
            <a:r>
              <a:rPr lang="en-US" b="1" i="0" u="none" strike="noStrike" baseline="0" dirty="0" smtClean="0">
                <a:latin typeface="LiberationSerif"/>
              </a:rPr>
              <a:t>Just think out loud.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06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22" y="17573"/>
            <a:ext cx="10515600" cy="851671"/>
          </a:xfrm>
        </p:spPr>
        <p:txBody>
          <a:bodyPr/>
          <a:lstStyle/>
          <a:p>
            <a:r>
              <a:rPr lang="en-US" b="1" dirty="0"/>
              <a:t>URL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793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modern web crawlers split the crawl state into two: to be downloaded </a:t>
            </a:r>
            <a:r>
              <a:rPr lang="en-US" dirty="0" smtClean="0"/>
              <a:t> (URL Frontier) and already downloaded.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022" y="1871313"/>
            <a:ext cx="434009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HTML Downloader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621006"/>
            <a:ext cx="1023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HTML downloader downloads web pages from the internet. Those URLs are </a:t>
            </a:r>
            <a:r>
              <a:rPr lang="en-US" sz="2800" dirty="0" smtClean="0"/>
              <a:t>provided by </a:t>
            </a:r>
            <a:r>
              <a:rPr lang="en-US" sz="2800" dirty="0"/>
              <a:t>the URL Frontier.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786201"/>
            <a:ext cx="313528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DNS Resolver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487932"/>
            <a:ext cx="10391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download a web page, a URL must be translated into an IP address. The </a:t>
            </a:r>
            <a:r>
              <a:rPr lang="en-US" sz="2800" dirty="0" smtClean="0"/>
              <a:t>HTML Downloader </a:t>
            </a:r>
            <a:r>
              <a:rPr lang="en-US" sz="2800" dirty="0"/>
              <a:t>calls the DNS Resolver to get </a:t>
            </a:r>
            <a:r>
              <a:rPr lang="en-US" sz="2800" dirty="0" smtClean="0"/>
              <a:t>the corresponding </a:t>
            </a:r>
            <a:r>
              <a:rPr lang="en-US" sz="2800" dirty="0"/>
              <a:t>IP address for the </a:t>
            </a:r>
            <a:r>
              <a:rPr lang="en-US" sz="2800" dirty="0" smtClean="0"/>
              <a:t>URL.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03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1692</Words>
  <Application>Microsoft Office PowerPoint</Application>
  <PresentationFormat>Widescreen</PresentationFormat>
  <Paragraphs>142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LiberationSerif</vt:lpstr>
      <vt:lpstr>LiberationSerif-Bold</vt:lpstr>
      <vt:lpstr>宋体</vt:lpstr>
      <vt:lpstr>Arial</vt:lpstr>
      <vt:lpstr>Calibri</vt:lpstr>
      <vt:lpstr>Calibri Light</vt:lpstr>
      <vt:lpstr>Wingdings</vt:lpstr>
      <vt:lpstr>Office Theme</vt:lpstr>
      <vt:lpstr>DESIGN A WEB CRAWLER</vt:lpstr>
      <vt:lpstr>PowerPoint Presentation</vt:lpstr>
      <vt:lpstr>A crawler is used for many purposes:</vt:lpstr>
      <vt:lpstr>Step 1 - Understand the problem and establish design scope</vt:lpstr>
      <vt:lpstr>Understand the requirements and establish design scope</vt:lpstr>
      <vt:lpstr>PowerPoint Presentation</vt:lpstr>
      <vt:lpstr>Step 2 - Propose high-level design and get buy-in</vt:lpstr>
      <vt:lpstr>PowerPoint Presentation</vt:lpstr>
      <vt:lpstr>URL Frontier</vt:lpstr>
      <vt:lpstr>PowerPoint Presentation</vt:lpstr>
      <vt:lpstr>PowerPoint Presentation</vt:lpstr>
      <vt:lpstr>PowerPoint Presentation</vt:lpstr>
      <vt:lpstr>PowerPoint Presentation</vt:lpstr>
      <vt:lpstr>Web crawler workflow</vt:lpstr>
      <vt:lpstr>Step 3 - Design deep dive</vt:lpstr>
      <vt:lpstr>DFS vs BFS</vt:lpstr>
      <vt:lpstr>URL frontier</vt:lpstr>
      <vt:lpstr>PowerPoint Presentation</vt:lpstr>
      <vt:lpstr>Priority</vt:lpstr>
      <vt:lpstr>PowerPoint Presentation</vt:lpstr>
      <vt:lpstr>Freshness</vt:lpstr>
      <vt:lpstr>Storage for URL Frontier</vt:lpstr>
      <vt:lpstr>HTML Downloader</vt:lpstr>
      <vt:lpstr>PowerPoint Presentation</vt:lpstr>
      <vt:lpstr>2. Cache DNS Resolver</vt:lpstr>
      <vt:lpstr>PowerPoint Presentation</vt:lpstr>
      <vt:lpstr>Robustness</vt:lpstr>
      <vt:lpstr>Extensibility</vt:lpstr>
      <vt:lpstr>Detect and avoid problematic content</vt:lpstr>
      <vt:lpstr>Step 4 - Wrap up</vt:lpstr>
      <vt:lpstr>Understand how dynamic rendering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WEB CRAWLER</dc:title>
  <dc:creator>Wei Zhou</dc:creator>
  <cp:lastModifiedBy>Wei Zhou</cp:lastModifiedBy>
  <cp:revision>64</cp:revision>
  <dcterms:created xsi:type="dcterms:W3CDTF">2022-10-03T04:10:20Z</dcterms:created>
  <dcterms:modified xsi:type="dcterms:W3CDTF">2022-10-10T00:07:07Z</dcterms:modified>
</cp:coreProperties>
</file>