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E7A1A-DC28-4922-AF3C-28BC9ECF942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C5B5-AF0A-4C67-8F51-6505DB08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E7A1A-DC28-4922-AF3C-28BC9ECF942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C5B5-AF0A-4C67-8F51-6505DB08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7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E7A1A-DC28-4922-AF3C-28BC9ECF942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C5B5-AF0A-4C67-8F51-6505DB08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00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E7A1A-DC28-4922-AF3C-28BC9ECF942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C5B5-AF0A-4C67-8F51-6505DB08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1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E7A1A-DC28-4922-AF3C-28BC9ECF942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C5B5-AF0A-4C67-8F51-6505DB08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7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E7A1A-DC28-4922-AF3C-28BC9ECF942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C5B5-AF0A-4C67-8F51-6505DB08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6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E7A1A-DC28-4922-AF3C-28BC9ECF942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C5B5-AF0A-4C67-8F51-6505DB08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7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E7A1A-DC28-4922-AF3C-28BC9ECF942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C5B5-AF0A-4C67-8F51-6505DB08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0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E7A1A-DC28-4922-AF3C-28BC9ECF942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C5B5-AF0A-4C67-8F51-6505DB08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4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E7A1A-DC28-4922-AF3C-28BC9ECF942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C5B5-AF0A-4C67-8F51-6505DB08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E7A1A-DC28-4922-AF3C-28BC9ECF942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C5B5-AF0A-4C67-8F51-6505DB08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9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E7A1A-DC28-4922-AF3C-28BC9ECF942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BC5B5-AF0A-4C67-8F51-6505DB08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2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545053" cy="3305258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CHAPTER 5: DESIGN CONSISTENT </a:t>
            </a:r>
            <a:r>
              <a:rPr lang="en-US" sz="4800" b="1" dirty="0" smtClean="0"/>
              <a:t>HASHING</a:t>
            </a:r>
            <a:br>
              <a:rPr lang="en-US" sz="4800" b="1" dirty="0" smtClean="0"/>
            </a:b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b="1" dirty="0"/>
              <a:t>CHAPTER 6: DESIGN A KEY-VALUE STORE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5847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03" y="443296"/>
            <a:ext cx="6142865" cy="37634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8503" y="475976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As the number of virtual nodes increases, the distribution of keys becomes more balanced.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This is because the standard deviation gets smaller with more virtual nodes, leading to balanced data distribution.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706627" y="3605606"/>
            <a:ext cx="41709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The standard deviation will be smaller when we increase the number of virtual nodes. However, more spaces are needed to store data about virtual nodes. 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This is a tradeoff, and we can tune the number of virtual nodes to fit our system requirements.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61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Find affected keys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4619"/>
            <a:ext cx="5845369" cy="41034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191" y="2025062"/>
            <a:ext cx="5637592" cy="380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16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benefits of consistent hashing include:</a:t>
            </a:r>
          </a:p>
          <a:p>
            <a:pPr marL="0" indent="0">
              <a:buNone/>
            </a:pPr>
            <a:r>
              <a:rPr lang="en-US" dirty="0"/>
              <a:t>• Minimized keys are redistributed when servers are added or removed.</a:t>
            </a:r>
          </a:p>
          <a:p>
            <a:pPr marL="0" indent="0">
              <a:buNone/>
            </a:pPr>
            <a:r>
              <a:rPr lang="en-US" dirty="0"/>
              <a:t>• It is easy to scale horizontally because data are more evenly distributed.</a:t>
            </a:r>
          </a:p>
          <a:p>
            <a:pPr marL="0" indent="0">
              <a:buNone/>
            </a:pPr>
            <a:r>
              <a:rPr lang="en-US" dirty="0"/>
              <a:t>• Mitigate hotspot key problem. Excessive access to a specific shard could cause </a:t>
            </a:r>
            <a:r>
              <a:rPr lang="en-US" dirty="0" smtClean="0"/>
              <a:t>server overload</a:t>
            </a:r>
            <a:r>
              <a:rPr lang="en-US" dirty="0"/>
              <a:t>. Imagine data for Katy Perry, Justin Bieber, and Lady Gaga all end up on </a:t>
            </a:r>
            <a:r>
              <a:rPr lang="en-US" dirty="0" smtClean="0"/>
              <a:t>the same </a:t>
            </a:r>
            <a:r>
              <a:rPr lang="en-US" dirty="0"/>
              <a:t>shard. Consistent hashing helps to mitigate the problem by distributing the data </a:t>
            </a:r>
            <a:r>
              <a:rPr lang="en-US" dirty="0" smtClean="0"/>
              <a:t>more evenly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3138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324" y="96897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Consistent hashing is widely used in real-world systems, including some notable ones:</a:t>
            </a:r>
          </a:p>
          <a:p>
            <a:pPr marL="0" indent="0">
              <a:buNone/>
            </a:pPr>
            <a:r>
              <a:rPr lang="en-US" dirty="0"/>
              <a:t>• Partitioning component of Amazon’s Dynamo database </a:t>
            </a:r>
          </a:p>
          <a:p>
            <a:pPr marL="0" indent="0">
              <a:buNone/>
            </a:pPr>
            <a:r>
              <a:rPr lang="en-US" dirty="0"/>
              <a:t>• Data partitioning across the cluster in Apache Cassandra </a:t>
            </a:r>
          </a:p>
          <a:p>
            <a:pPr marL="0" indent="0">
              <a:buNone/>
            </a:pPr>
            <a:r>
              <a:rPr lang="en-US" dirty="0"/>
              <a:t>• Discord chat application </a:t>
            </a:r>
          </a:p>
          <a:p>
            <a:pPr marL="0" indent="0">
              <a:buNone/>
            </a:pPr>
            <a:r>
              <a:rPr lang="en-US" dirty="0"/>
              <a:t>• Akamai content delivery network </a:t>
            </a:r>
          </a:p>
          <a:p>
            <a:pPr marL="0" indent="0">
              <a:buNone/>
            </a:pPr>
            <a:r>
              <a:rPr lang="en-US" dirty="0"/>
              <a:t>• Maglev network load </a:t>
            </a:r>
            <a:r>
              <a:rPr lang="en-US" dirty="0" smtClean="0"/>
              <a:t>balancer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841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 A KEY-VALUE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03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DESIGN CONSISTENT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achieve horizontal scaling, it is important to distribute requests/data efficiently and </a:t>
            </a:r>
            <a:r>
              <a:rPr lang="en-US" dirty="0" smtClean="0"/>
              <a:t>evenly across </a:t>
            </a:r>
            <a:r>
              <a:rPr lang="en-US" dirty="0"/>
              <a:t>servers. Consistent hashing is a commonly used technique to achieve this goal.</a:t>
            </a:r>
          </a:p>
        </p:txBody>
      </p:sp>
      <p:sp>
        <p:nvSpPr>
          <p:cNvPr id="4" name="Rectangle 3"/>
          <p:cNvSpPr/>
          <p:nvPr/>
        </p:nvSpPr>
        <p:spPr>
          <a:xfrm>
            <a:off x="985210" y="3631961"/>
            <a:ext cx="68882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The rehashing problem</a:t>
            </a:r>
          </a:p>
          <a:p>
            <a:endParaRPr lang="en-US" b="1" dirty="0"/>
          </a:p>
          <a:p>
            <a:r>
              <a:rPr lang="en-US" dirty="0" smtClean="0"/>
              <a:t>If you have </a:t>
            </a:r>
            <a:r>
              <a:rPr lang="en-US" i="1" dirty="0" smtClean="0"/>
              <a:t>n </a:t>
            </a:r>
            <a:r>
              <a:rPr lang="en-US" dirty="0" smtClean="0"/>
              <a:t>cache servers, a common way to balance the load is to use the following hash</a:t>
            </a:r>
          </a:p>
          <a:p>
            <a:r>
              <a:rPr lang="en-US" dirty="0" smtClean="0"/>
              <a:t>method:</a:t>
            </a:r>
          </a:p>
          <a:p>
            <a:r>
              <a:rPr lang="en-US" i="1" dirty="0" err="1" smtClean="0"/>
              <a:t>serverIndex</a:t>
            </a:r>
            <a:r>
              <a:rPr lang="en-US" i="1" dirty="0" smtClean="0"/>
              <a:t> = hash(key) % N</a:t>
            </a:r>
            <a:r>
              <a:rPr lang="en-US" dirty="0" smtClean="0"/>
              <a:t>, where </a:t>
            </a:r>
            <a:r>
              <a:rPr lang="en-US" i="1" dirty="0" smtClean="0"/>
              <a:t>N </a:t>
            </a:r>
            <a:r>
              <a:rPr lang="en-US" dirty="0" smtClean="0"/>
              <a:t>is the size of the server pool.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269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936" y="298116"/>
            <a:ext cx="3627922" cy="58264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Quoted from Wikipedia: "Consistent hashing is a special kind of hashing such that when </a:t>
            </a:r>
            <a:r>
              <a:rPr lang="en-US" dirty="0" smtClean="0"/>
              <a:t>a hash </a:t>
            </a:r>
            <a:r>
              <a:rPr lang="en-US" dirty="0"/>
              <a:t>table is re-sized and consistent hashing is used, only k/n keys need to be remapped </a:t>
            </a:r>
            <a:r>
              <a:rPr lang="en-US" dirty="0" smtClean="0"/>
              <a:t>on average</a:t>
            </a:r>
            <a:r>
              <a:rPr lang="en-US" dirty="0"/>
              <a:t>, where k is the number of keys, and n is the number of slots. In contrast, in </a:t>
            </a:r>
            <a:r>
              <a:rPr lang="en-US" dirty="0" smtClean="0"/>
              <a:t>most traditional </a:t>
            </a:r>
            <a:r>
              <a:rPr lang="en-US" dirty="0"/>
              <a:t>hash tables, a change in the number of array slots causes nearly all keys to </a:t>
            </a:r>
            <a:r>
              <a:rPr lang="en-US" dirty="0" smtClean="0"/>
              <a:t>be remapped ”.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6311" y="6334043"/>
            <a:ext cx="304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latin typeface="LiberationSerif-Bold"/>
              </a:rPr>
              <a:t>Hash space and hash ring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311" y="0"/>
            <a:ext cx="7524750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07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Hash servers</a:t>
            </a:r>
            <a:br>
              <a:rPr lang="en-US" sz="2800" b="1" dirty="0"/>
            </a:br>
            <a:r>
              <a:rPr lang="en-US" sz="2800" dirty="0"/>
              <a:t>Using the same hash function f, we map servers based on server IP or name onto the ring.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718" y="1459681"/>
            <a:ext cx="7199848" cy="496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1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Hash keys</a:t>
            </a:r>
            <a:br>
              <a:rPr lang="en-US" sz="2400" b="1" dirty="0"/>
            </a:br>
            <a:r>
              <a:rPr lang="en-US" sz="2400" dirty="0"/>
              <a:t>One thing worth mentioning is that hash function used here is different from the one in “</a:t>
            </a:r>
            <a:r>
              <a:rPr lang="en-US" sz="2400" dirty="0" smtClean="0"/>
              <a:t>the rehashing </a:t>
            </a:r>
            <a:r>
              <a:rPr lang="en-US" sz="2400" dirty="0"/>
              <a:t>problem,” and there is no modular operation.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907" y="1690688"/>
            <a:ext cx="7955881" cy="477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43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Server </a:t>
            </a:r>
            <a:r>
              <a:rPr lang="en-US" sz="2800" b="1" dirty="0" smtClean="0"/>
              <a:t>lookup</a:t>
            </a:r>
            <a:br>
              <a:rPr lang="en-US" sz="2800" b="1" dirty="0" smtClean="0"/>
            </a:br>
            <a:r>
              <a:rPr lang="en-US" sz="2800" dirty="0"/>
              <a:t>To determine which server a key is stored on, we go clockwise from the key position on </a:t>
            </a:r>
            <a:r>
              <a:rPr lang="en-US" sz="2800" dirty="0" smtClean="0"/>
              <a:t>the ring </a:t>
            </a:r>
            <a:r>
              <a:rPr lang="en-US" sz="2800" dirty="0"/>
              <a:t>until a server is found.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912" y="1690688"/>
            <a:ext cx="7701114" cy="472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54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 a </a:t>
            </a:r>
            <a:r>
              <a:rPr lang="en-US" b="1" dirty="0" smtClean="0"/>
              <a:t>server  &amp; </a:t>
            </a:r>
            <a:r>
              <a:rPr lang="en-US" b="1" dirty="0"/>
              <a:t>Remove a server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6017360" cy="41614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864" y="1932123"/>
            <a:ext cx="5482379" cy="382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7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Two issues in the basic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1:</a:t>
            </a:r>
            <a:r>
              <a:rPr lang="en-US" dirty="0"/>
              <a:t>it is impossible to keep the same </a:t>
            </a:r>
            <a:r>
              <a:rPr lang="en-US" dirty="0" smtClean="0"/>
              <a:t>size of </a:t>
            </a:r>
            <a:r>
              <a:rPr lang="en-US" dirty="0"/>
              <a:t>partitions on the ring for all servers considering a server can be added or removed. </a:t>
            </a:r>
            <a:r>
              <a:rPr lang="en-US" dirty="0" smtClean="0"/>
              <a:t>A partition </a:t>
            </a:r>
            <a:r>
              <a:rPr lang="en-US" dirty="0"/>
              <a:t>is the hash space between adjacent servers. It is possible that the size of </a:t>
            </a:r>
            <a:r>
              <a:rPr lang="en-US" dirty="0" smtClean="0"/>
              <a:t>the partitions </a:t>
            </a:r>
            <a:r>
              <a:rPr lang="en-US" dirty="0"/>
              <a:t>on the ring assigned to each server is very small or fairly </a:t>
            </a:r>
            <a:r>
              <a:rPr lang="en-US" dirty="0" smtClean="0"/>
              <a:t>large</a:t>
            </a:r>
          </a:p>
          <a:p>
            <a:pPr marL="0" indent="0">
              <a:buNone/>
            </a:pPr>
            <a:r>
              <a:rPr lang="en-US" dirty="0" smtClean="0"/>
              <a:t>2: </a:t>
            </a:r>
            <a:r>
              <a:rPr lang="en-US" dirty="0"/>
              <a:t>it is possible to have a </a:t>
            </a:r>
            <a:r>
              <a:rPr lang="en-US" dirty="0" smtClean="0"/>
              <a:t>non-uniform key distribution </a:t>
            </a:r>
            <a:r>
              <a:rPr lang="en-US" dirty="0"/>
              <a:t>on the ring.</a:t>
            </a:r>
          </a:p>
        </p:txBody>
      </p:sp>
    </p:spTree>
    <p:extLst>
      <p:ext uri="{BB962C8B-B14F-4D97-AF65-F5344CB8AC3E}">
        <p14:creationId xmlns:p14="http://schemas.microsoft.com/office/powerpoint/2010/main" val="3144320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Virtual </a:t>
            </a:r>
            <a:r>
              <a:rPr lang="en-US" sz="2800" b="1" dirty="0" smtClean="0"/>
              <a:t>nodes</a:t>
            </a:r>
            <a:br>
              <a:rPr lang="en-US" sz="2800" b="1" dirty="0" smtClean="0"/>
            </a:br>
            <a:r>
              <a:rPr lang="en-US" sz="2800" dirty="0"/>
              <a:t>A virtual node refers to the real node, and each server is represented by multiple virtual </a:t>
            </a:r>
            <a:r>
              <a:rPr lang="en-US" sz="2800" dirty="0" smtClean="0"/>
              <a:t>nodes on </a:t>
            </a:r>
            <a:r>
              <a:rPr lang="en-US" sz="2800" dirty="0"/>
              <a:t>the 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103" y="1690688"/>
            <a:ext cx="7408194" cy="50402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7187" y="2976959"/>
            <a:ext cx="25250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The 3 is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arbitrarily chosen; and in real-world systems, the number of virtual nodes is much larger.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66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5240</TotalTime>
  <Words>496</Words>
  <Application>Microsoft Office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LiberationSerif</vt:lpstr>
      <vt:lpstr>LiberationSerif-Bold</vt:lpstr>
      <vt:lpstr>Arial</vt:lpstr>
      <vt:lpstr>Calibri</vt:lpstr>
      <vt:lpstr>Calibri Light</vt:lpstr>
      <vt:lpstr>Office Theme</vt:lpstr>
      <vt:lpstr>CHAPTER 5: DESIGN CONSISTENT HASHING  CHAPTER 6: DESIGN A KEY-VALUE STORE</vt:lpstr>
      <vt:lpstr>DESIGN CONSISTENT HASHING</vt:lpstr>
      <vt:lpstr>PowerPoint Presentation</vt:lpstr>
      <vt:lpstr>Hash servers Using the same hash function f, we map servers based on server IP or name onto the ring.</vt:lpstr>
      <vt:lpstr>Hash keys One thing worth mentioning is that hash function used here is different from the one in “the rehashing problem,” and there is no modular operation.</vt:lpstr>
      <vt:lpstr>Server lookup To determine which server a key is stored on, we go clockwise from the key position on the ring until a server is found.</vt:lpstr>
      <vt:lpstr>Add a server  &amp; Remove a server</vt:lpstr>
      <vt:lpstr>Two issues in the basic approach</vt:lpstr>
      <vt:lpstr>Virtual nodes A virtual node refers to the real node, and each server is represented by multiple virtual nodes on the ring</vt:lpstr>
      <vt:lpstr>PowerPoint Presentation</vt:lpstr>
      <vt:lpstr>Find affected keys</vt:lpstr>
      <vt:lpstr>Wrap up</vt:lpstr>
      <vt:lpstr>PowerPoint Presentation</vt:lpstr>
      <vt:lpstr>DESIGN A KEY-VALUE STORE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Zhou</dc:creator>
  <cp:lastModifiedBy>Wei Zhou</cp:lastModifiedBy>
  <cp:revision>22</cp:revision>
  <dcterms:created xsi:type="dcterms:W3CDTF">2022-10-06T06:28:19Z</dcterms:created>
  <dcterms:modified xsi:type="dcterms:W3CDTF">2022-10-09T21:48:38Z</dcterms:modified>
</cp:coreProperties>
</file>