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448" autoAdjust="0"/>
  </p:normalViewPr>
  <p:slideViewPr>
    <p:cSldViewPr snapToGrid="0">
      <p:cViewPr varScale="1">
        <p:scale>
          <a:sx n="49" d="100"/>
          <a:sy n="49" d="100"/>
        </p:scale>
        <p:origin x="128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5D70D-73D6-4CE1-BBF6-806E4C11E8B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DD541-DCC2-4D9F-9DB7-D35BCD6B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5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baseline="0" dirty="0" smtClean="0"/>
              <a:t> Gateway: rate limiting, SSL termination, authentication, IP whitelisting. Servicing static content.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DD541-DCC2-4D9F-9DB7-D35BCD6B3B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baseline="0" dirty="0" smtClean="0">
                <a:latin typeface="LiberationSerif"/>
              </a:rPr>
              <a:t>This varies, and it depends on the rate-limiting rules. Here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are a few examples.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It is usually necessary to have different buckets for different API endpoints. For instance,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if a user is allowed to make 1 post per second, add 150 friends per day, and like 5 posts per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second, 3 buckets are required for each user.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If we need to throttle requests based on IP addresses, each IP address requires a bucket.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If the system allows a maximum of 10,000 requests per second, it makes sense to have a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global bucket shared by all requests.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DD541-DCC2-4D9F-9DB7-D35BCD6B3B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baseline="0" dirty="0" smtClean="0">
                <a:latin typeface="LiberationSerif"/>
              </a:rPr>
              <a:t>the time unit is 1 second and the system allows a maximum of 3 requests per second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DD541-DCC2-4D9F-9DB7-D35BCD6B3B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1:00:50 reject</a:t>
            </a:r>
            <a:br>
              <a:rPr lang="en-US" dirty="0" smtClean="0"/>
            </a:br>
            <a:r>
              <a:rPr lang="en-US" dirty="0" smtClean="0"/>
              <a:t>1:01:40 accept</a:t>
            </a:r>
          </a:p>
          <a:p>
            <a:r>
              <a:rPr lang="en-US" dirty="0" smtClean="0"/>
              <a:t>1:01:41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DD541-DCC2-4D9F-9DB7-D35BCD6B3B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3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DD541-DCC2-4D9F-9DB7-D35BCD6B3B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 are stored on the disk. Workers frequently pull rules from the disk and store them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cache.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a client sends a request to the server, the request is sent to the rate limiter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middleware first.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Rate limiter middleware loads rules from the cache. It fetches counters and last request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timestamp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cache. Based on the response, the rate limiter decides: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the request is not rate limited, it is forwarded to API servers.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the request is rate limited, the rate limiter returns 429 too many requests error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client. In the meantime, the request is either dropped or forwarded to the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DD541-DCC2-4D9F-9DB7-D35BCD6B3B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4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centralized data stores like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solve synchronization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DD541-DCC2-4D9F-9DB7-D35BCD6B3B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DD541-DCC2-4D9F-9DB7-D35BCD6B3B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6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2A04-37D6-4DF3-8B1B-375BA9CD2177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C66-0D66-447B-95A5-C75DA703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2A04-37D6-4DF3-8B1B-375BA9CD2177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C66-0D66-447B-95A5-C75DA703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2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2A04-37D6-4DF3-8B1B-375BA9CD2177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C66-0D66-447B-95A5-C75DA703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2A04-37D6-4DF3-8B1B-375BA9CD2177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C66-0D66-447B-95A5-C75DA703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2A04-37D6-4DF3-8B1B-375BA9CD2177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C66-0D66-447B-95A5-C75DA703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2A04-37D6-4DF3-8B1B-375BA9CD2177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C66-0D66-447B-95A5-C75DA703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2A04-37D6-4DF3-8B1B-375BA9CD2177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C66-0D66-447B-95A5-C75DA703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2A04-37D6-4DF3-8B1B-375BA9CD2177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C66-0D66-447B-95A5-C75DA703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2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2A04-37D6-4DF3-8B1B-375BA9CD2177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C66-0D66-447B-95A5-C75DA703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2A04-37D6-4DF3-8B1B-375BA9CD2177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C66-0D66-447B-95A5-C75DA703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2A04-37D6-4DF3-8B1B-375BA9CD2177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8C66-0D66-447B-95A5-C75DA703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2A04-37D6-4DF3-8B1B-375BA9CD2177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8C66-0D66-447B-95A5-C75DA703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6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a rate limiter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3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9604" y="996312"/>
            <a:ext cx="94042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Pros: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The algorithm is easy to implement.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Memory efficient.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Token bucket allows a burst of traffic for short periods. A request can go through as long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as there are tokens left.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Cons: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Two parameters in the algorithm are bucket size and token refill rate. However, it might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be challenging to tune them properly.</a:t>
            </a:r>
          </a:p>
        </p:txBody>
      </p:sp>
    </p:spTree>
    <p:extLst>
      <p:ext uri="{BB962C8B-B14F-4D97-AF65-F5344CB8AC3E}">
        <p14:creationId xmlns:p14="http://schemas.microsoft.com/office/powerpoint/2010/main" val="179809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2: </a:t>
            </a:r>
            <a:r>
              <a:rPr lang="en-US" b="1" dirty="0"/>
              <a:t>Leaking bucket </a:t>
            </a:r>
            <a:r>
              <a:rPr lang="en-US" b="1" dirty="0" smtClean="0"/>
              <a:t>algorithm (</a:t>
            </a:r>
            <a:r>
              <a:rPr lang="en-US" dirty="0" err="1" smtClean="0"/>
              <a:t>Shopify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sz="2700" dirty="0" smtClean="0"/>
              <a:t>similar </a:t>
            </a:r>
            <a:r>
              <a:rPr lang="en-US" sz="2700" dirty="0"/>
              <a:t>to the token bucket except that requests are </a:t>
            </a:r>
            <a:r>
              <a:rPr lang="en-US" sz="2700" dirty="0" smtClean="0"/>
              <a:t>processed at </a:t>
            </a:r>
            <a:r>
              <a:rPr lang="en-US" sz="2700" dirty="0"/>
              <a:t>a fixed rate.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63" y="2039152"/>
            <a:ext cx="8039100" cy="2409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199" y="4797441"/>
            <a:ext cx="10319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When a request arrives, the system checks if the queue is full. If it is not full, the request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is added to the queue. Otherwise, the request is dropped.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Requests are pulled from the queue and processed at regular intervals.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6069235"/>
            <a:ext cx="310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Bucket size, and processed rate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4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8382" y="1859340"/>
            <a:ext cx="77056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Pros: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Memory efficient given the limited queue size.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Requests are processed at a fixed rate therefore it is suitable for use cases that a stable outflow rate is needed.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Cons: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A burst of traffic fills up the queue with old requests, and if they are not processed in time, recent requests will be rate limited.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There are two parameters in the algorithm. It might not be easy to tune them properly.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3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3: Fixed </a:t>
            </a:r>
            <a:r>
              <a:rPr lang="en-US" b="1" dirty="0"/>
              <a:t>window counter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8" y="1690688"/>
            <a:ext cx="5742089" cy="31484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56357" y="1690688"/>
            <a:ext cx="5379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The algorithm divides the timeline into fix-sized time windows and assign a counter for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each window.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Each request increments the counter by one.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Once the counter reaches the pre-defined threshold, new requests are dropped until a new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time window starts.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7312" y="52413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4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265" y="374118"/>
            <a:ext cx="89385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Pros:</a:t>
            </a:r>
          </a:p>
          <a:p>
            <a:r>
              <a:rPr lang="en-US" dirty="0"/>
              <a:t>• Memory efficient.</a:t>
            </a:r>
          </a:p>
          <a:p>
            <a:r>
              <a:rPr lang="en-US" dirty="0"/>
              <a:t>• Easy to understand.</a:t>
            </a:r>
          </a:p>
          <a:p>
            <a:r>
              <a:rPr lang="en-US" dirty="0"/>
              <a:t>• Resetting available quota at the end of a unit time window fits certain use cases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r>
              <a:rPr lang="en-US" dirty="0"/>
              <a:t>• Spike in traffic at the edges of a window could cause more requests than the allowed</a:t>
            </a:r>
          </a:p>
          <a:p>
            <a:r>
              <a:rPr lang="en-US" dirty="0"/>
              <a:t>quota to go through.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31" y="2918342"/>
            <a:ext cx="7467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4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</a:t>
            </a:r>
            <a:r>
              <a:rPr lang="en-US" b="1" dirty="0" smtClean="0"/>
              <a:t>Sliding </a:t>
            </a:r>
            <a:r>
              <a:rPr lang="en-US" b="1" dirty="0"/>
              <a:t>window log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4163" y="1910711"/>
            <a:ext cx="46576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The algorithm keeps track of request timestamps. Timestamp data is usually kept in cache, such as sorted sets of </a:t>
            </a:r>
            <a:r>
              <a:rPr lang="en-US" b="0" i="0" u="none" strike="noStrike" baseline="0" dirty="0" err="1" smtClean="0">
                <a:latin typeface="LiberationSerif"/>
              </a:rPr>
              <a:t>Redis</a:t>
            </a:r>
            <a:r>
              <a:rPr lang="en-US" b="0" i="0" u="none" strike="noStrike" baseline="0" dirty="0" smtClean="0">
                <a:latin typeface="LiberationSerif"/>
              </a:rPr>
              <a:t> </a:t>
            </a:r>
            <a:br>
              <a:rPr lang="en-US" b="0" i="0" u="none" strike="noStrike" baseline="0" dirty="0" smtClean="0">
                <a:latin typeface="LiberationSerif"/>
              </a:rPr>
            </a:br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When a new request comes in, remove all the outdated timestamps. Outdated timestamps are defined as those older than the start of the current time window.</a:t>
            </a:r>
            <a:br>
              <a:rPr lang="en-US" b="0" i="0" u="none" strike="noStrike" baseline="0" dirty="0" smtClean="0">
                <a:latin typeface="LiberationSerif"/>
              </a:rPr>
            </a:br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Add timestamp of the new request to the log.</a:t>
            </a:r>
            <a:br>
              <a:rPr lang="en-US" b="0" i="0" u="none" strike="noStrike" baseline="0" dirty="0" smtClean="0">
                <a:latin typeface="LiberationSerif"/>
              </a:rPr>
            </a:br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If the log size is the same or lower than the allowed count, a request is accepted.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Otherwise, it is rejected.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80" y="1427826"/>
            <a:ext cx="68389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0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3447" y="1052214"/>
            <a:ext cx="84042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Pros: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Rate limiting implemented by this algorithm is very accurate. In any rolling window, requests will not exceed the rate limit.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Cons: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The algorithm consumes a lot of memory because even if a request is rejected, its timestamp might still be stored in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8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5:</a:t>
            </a:r>
            <a:r>
              <a:rPr lang="en-US" b="1" dirty="0"/>
              <a:t>Sliding window counter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15" y="1284858"/>
            <a:ext cx="5039260" cy="29480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4576" y="1387599"/>
            <a:ext cx="68830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Assume the rate limiter allows a maximum of 7 requests per minute, and there are 5 requests in the previous minute and 3 in the current minute. For a new request that arrives at a 30%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position in the current minute, the number of requests in the rolling window is calculated using the following formula:</a:t>
            </a:r>
            <a:br>
              <a:rPr lang="en-US" b="0" i="0" u="none" strike="noStrike" baseline="0" dirty="0" smtClean="0">
                <a:latin typeface="LiberationSerif"/>
              </a:rPr>
            </a:br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Requests in current window </a:t>
            </a:r>
            <a:r>
              <a:rPr lang="en-US" b="1" i="0" u="none" strike="noStrike" baseline="0" dirty="0" smtClean="0">
                <a:latin typeface="LiberationSerif-Bold"/>
              </a:rPr>
              <a:t>+ </a:t>
            </a:r>
            <a:r>
              <a:rPr lang="en-US" b="0" i="0" u="none" strike="noStrike" baseline="0" dirty="0" smtClean="0">
                <a:latin typeface="LiberationSerif"/>
              </a:rPr>
              <a:t>requests in the previous window </a:t>
            </a:r>
            <a:r>
              <a:rPr lang="en-US" b="1" i="0" u="none" strike="noStrike" baseline="0" dirty="0" smtClean="0">
                <a:latin typeface="LiberationSerif-Bold"/>
              </a:rPr>
              <a:t>* </a:t>
            </a:r>
            <a:r>
              <a:rPr lang="en-US" b="0" i="0" u="none" strike="noStrike" baseline="0" dirty="0" smtClean="0">
                <a:latin typeface="LiberationSerif"/>
              </a:rPr>
              <a:t>overlap percentage of  the rolling window and previous window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Using this formula, we get 3 + 5 * 0.7% = 6.5 request. Depending on the use case, the number can either be rounded up or down. In our example, it is rounded down to 6.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Since the rate limiter allows a maximum of 7 requests per minute, the current request can go through. However, the limit will be reached after receiving one more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1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30" y="1443841"/>
            <a:ext cx="76850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Pros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It </a:t>
            </a:r>
            <a:r>
              <a:rPr lang="en-US" b="0" i="0" u="none" strike="noStrike" baseline="0" dirty="0" err="1" smtClean="0">
                <a:latin typeface="LiberationSerif"/>
              </a:rPr>
              <a:t>smooths</a:t>
            </a:r>
            <a:r>
              <a:rPr lang="en-US" b="0" i="0" u="none" strike="noStrike" baseline="0" dirty="0" smtClean="0">
                <a:latin typeface="LiberationSerif"/>
              </a:rPr>
              <a:t> out spikes in traffic because the rate is based on the average rate of the previous window.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Memory efficient.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Cons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It only works for not-so-strict look back window. It is an approximation of the actual rate because it assumes requests in the previous window are evenly distributed. </a:t>
            </a:r>
            <a:br>
              <a:rPr lang="en-US" b="0" i="0" u="none" strike="noStrike" baseline="0" dirty="0" smtClean="0">
                <a:latin typeface="LiberationSerif"/>
              </a:rPr>
            </a:br>
            <a:r>
              <a:rPr lang="en-US" b="0" i="0" u="none" strike="noStrike" baseline="0" dirty="0" smtClean="0">
                <a:latin typeface="LiberationSerif"/>
              </a:rPr>
              <a:t>However, this problem may not be as bad as it seems. According to experiments done by </a:t>
            </a:r>
            <a:r>
              <a:rPr lang="en-US" b="0" i="0" u="none" strike="noStrike" baseline="0" dirty="0" err="1" smtClean="0">
                <a:latin typeface="LiberationSerif"/>
              </a:rPr>
              <a:t>Cloudflare</a:t>
            </a:r>
            <a:r>
              <a:rPr lang="en-US" b="0" i="0" u="none" strike="noStrike" baseline="0" dirty="0" smtClean="0">
                <a:latin typeface="LiberationSerif"/>
              </a:rPr>
              <a:t> [10], only 0.003% of requests are wrongly allowed or rate limited among 400 million requests.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4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High-level </a:t>
            </a:r>
            <a:r>
              <a:rPr lang="en-US" b="1" dirty="0" smtClean="0"/>
              <a:t>architecture</a:t>
            </a:r>
            <a:br>
              <a:rPr lang="en-US" b="1" dirty="0" smtClean="0"/>
            </a:br>
            <a:r>
              <a:rPr lang="en-US" sz="2200" b="1" dirty="0" smtClean="0"/>
              <a:t>(</a:t>
            </a:r>
            <a:r>
              <a:rPr lang="en-US" sz="2200" dirty="0"/>
              <a:t>we need a counter </a:t>
            </a:r>
            <a:r>
              <a:rPr lang="en-US" sz="2200" dirty="0" smtClean="0"/>
              <a:t>to keep </a:t>
            </a:r>
            <a:r>
              <a:rPr lang="en-US" sz="2200" dirty="0"/>
              <a:t>track of how many requests are sent from the same user, IP address, etc. If the counter </a:t>
            </a:r>
            <a:r>
              <a:rPr lang="en-US" sz="2200" dirty="0" smtClean="0"/>
              <a:t>is larger </a:t>
            </a:r>
            <a:r>
              <a:rPr lang="en-US" sz="2200" dirty="0"/>
              <a:t>than the limit, the request is disallowed.</a:t>
            </a:r>
            <a:r>
              <a:rPr lang="en-US" sz="2200" b="1" dirty="0" smtClean="0"/>
              <a:t>)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40" y="1691006"/>
            <a:ext cx="6959885" cy="24990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6691" y="1789574"/>
            <a:ext cx="4618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If the limit is reached, the request is rejected.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If the limit is not reached, the request is sent to API servers. Meanwhile, the system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increments the counter and saves it back to </a:t>
            </a:r>
            <a:r>
              <a:rPr lang="en-US" b="0" i="0" u="none" strike="noStrike" baseline="0" dirty="0" err="1" smtClean="0">
                <a:latin typeface="LiberationSerif"/>
              </a:rPr>
              <a:t>Redis</a:t>
            </a:r>
            <a:r>
              <a:rPr lang="en-US" b="0" i="0" u="none" strike="noStrike" baseline="0" dirty="0" smtClean="0">
                <a:latin typeface="LiberationSerif"/>
              </a:rPr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2653" y="5201783"/>
            <a:ext cx="6859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How are rate limiting rules created? Where are the rules stored?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How to handle requests that are rate limited?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rate limiter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network system, a rate limiter is used to control the rate of traffic sent by client or  a service.  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1: a user can write no more than 2 posts per second.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2: user can create a maximum of 10 accounts per day from the same IP address.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7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56" y="386083"/>
            <a:ext cx="77438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2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7" y="675389"/>
            <a:ext cx="9453188" cy="462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01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37" y="365125"/>
            <a:ext cx="7772400" cy="6162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Detailed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78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Rate limiter in a distributed environment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There are two challenges: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Race condition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Synchronization issue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250" y="2015531"/>
            <a:ext cx="75247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44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16" y="612970"/>
            <a:ext cx="77628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7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4 - Wrap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14" y="1690688"/>
            <a:ext cx="3162300" cy="158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666875"/>
            <a:ext cx="746760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121" y="4240177"/>
            <a:ext cx="74676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3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Isabella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756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Millions of users —&gt; Millions of buckets</a:t>
            </a:r>
            <a:r>
              <a:rPr lang="en-US" dirty="0" smtClean="0"/>
              <a:t>? </a:t>
            </a:r>
            <a:br>
              <a:rPr lang="en-US" dirty="0" smtClean="0"/>
            </a:br>
            <a:r>
              <a:rPr lang="en-US" dirty="0" smtClean="0"/>
              <a:t>== &gt;</a:t>
            </a:r>
            <a:r>
              <a:rPr lang="en-US" dirty="0"/>
              <a:t>Remove unused buckets and re-create them when needed</a:t>
            </a:r>
          </a:p>
          <a:p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benefit of user an </a:t>
            </a:r>
            <a:r>
              <a:rPr lang="en-US" dirty="0" err="1" smtClean="0"/>
              <a:t>api</a:t>
            </a:r>
            <a:r>
              <a:rPr lang="en-US" dirty="0" smtClean="0"/>
              <a:t> rate limiter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resource starvation caused by Dos attack. </a:t>
            </a:r>
          </a:p>
          <a:p>
            <a:r>
              <a:rPr lang="en-US" dirty="0" smtClean="0"/>
              <a:t>Reduce cost.   When use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Prevent servers from being overloaded. </a:t>
            </a:r>
            <a:r>
              <a:rPr lang="en-US" dirty="0"/>
              <a:t> </a:t>
            </a:r>
            <a:r>
              <a:rPr lang="en-US" dirty="0" smtClean="0"/>
              <a:t>Filter out excess requests caused by bots or </a:t>
            </a:r>
            <a:r>
              <a:rPr lang="en-US" dirty="0" err="1" smtClean="0"/>
              <a:t>uers</a:t>
            </a:r>
            <a:r>
              <a:rPr lang="en-US" dirty="0" smtClean="0"/>
              <a:t>’ misbehavior.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7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 – Understand the problem and establish design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1: client-side or server-side rete </a:t>
            </a:r>
            <a:r>
              <a:rPr lang="en-US" dirty="0" err="1" smtClean="0"/>
              <a:t>limtter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server-side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2: base on </a:t>
            </a:r>
            <a:r>
              <a:rPr lang="en-US" dirty="0" err="1" smtClean="0"/>
              <a:t>Ip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 or other properties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flexible enough</a:t>
            </a:r>
          </a:p>
          <a:p>
            <a:pPr marL="0" indent="0">
              <a:buNone/>
            </a:pPr>
            <a:r>
              <a:rPr lang="en-US" dirty="0" smtClean="0"/>
              <a:t>3: the scale of the system? Small startup or big company.  </a:t>
            </a:r>
          </a:p>
          <a:p>
            <a:pPr marL="0" indent="0">
              <a:buNone/>
            </a:pPr>
            <a:r>
              <a:rPr lang="en-US" dirty="0" smtClean="0"/>
              <a:t>4: in a distributed environment?</a:t>
            </a:r>
          </a:p>
          <a:p>
            <a:pPr marL="0" indent="0">
              <a:buNone/>
            </a:pPr>
            <a:r>
              <a:rPr lang="en-US" dirty="0" smtClean="0"/>
              <a:t>5: a separate service or be implemented in application code.</a:t>
            </a:r>
          </a:p>
          <a:p>
            <a:pPr marL="0" indent="0">
              <a:buNone/>
            </a:pPr>
            <a:r>
              <a:rPr lang="en-US" dirty="0" smtClean="0"/>
              <a:t>6: do we need to inform users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summary requirements</a:t>
            </a:r>
            <a:br>
              <a:rPr lang="en-US" dirty="0" smtClean="0"/>
            </a:br>
            <a:r>
              <a:rPr lang="en-US" dirty="0" smtClean="0"/>
              <a:t>1: Accurately limit </a:t>
            </a:r>
            <a:br>
              <a:rPr lang="en-US" dirty="0" smtClean="0"/>
            </a:br>
            <a:r>
              <a:rPr lang="en-US" dirty="0" smtClean="0"/>
              <a:t>2: low latency.  Should not slow down http response time</a:t>
            </a:r>
            <a:br>
              <a:rPr lang="en-US" dirty="0" smtClean="0"/>
            </a:br>
            <a:r>
              <a:rPr lang="en-US" dirty="0" smtClean="0"/>
              <a:t>3: use as little memory as possible. </a:t>
            </a:r>
            <a:br>
              <a:rPr lang="en-US" dirty="0" smtClean="0"/>
            </a:br>
            <a:r>
              <a:rPr lang="en-US" dirty="0" smtClean="0"/>
              <a:t>4: distributed rate limiting an be shared cross multiple servers or processes.</a:t>
            </a:r>
            <a:br>
              <a:rPr lang="en-US" dirty="0" smtClean="0"/>
            </a:br>
            <a:r>
              <a:rPr lang="en-US" dirty="0" smtClean="0"/>
              <a:t>5: exception handling.  </a:t>
            </a:r>
            <a:br>
              <a:rPr lang="en-US" dirty="0" smtClean="0"/>
            </a:br>
            <a:r>
              <a:rPr lang="en-US" dirty="0" smtClean="0"/>
              <a:t>6: high fault tolerance. 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7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 – Propose high-level design and get buy-in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1690688"/>
            <a:ext cx="8456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Intuitively, you can implement a rate limiter at either the client or server-side.</a:t>
            </a:r>
          </a:p>
          <a:p>
            <a:r>
              <a:rPr lang="en-US" dirty="0"/>
              <a:t>• Client-side implementation. Generally speaking, client is an unreliable place to enforce</a:t>
            </a:r>
          </a:p>
          <a:p>
            <a:r>
              <a:rPr lang="en-US" dirty="0"/>
              <a:t>rate limiting because client requests can easily be forged by malicious actors. Moreover,</a:t>
            </a:r>
          </a:p>
          <a:p>
            <a:r>
              <a:rPr lang="en-US" dirty="0"/>
              <a:t>we might not have control over the client implementation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47" y="2891017"/>
            <a:ext cx="752615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3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for rate limiting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 Token bucket</a:t>
            </a:r>
          </a:p>
          <a:p>
            <a:r>
              <a:rPr lang="en-US" dirty="0" smtClean="0"/>
              <a:t>2: Leaking bucket</a:t>
            </a:r>
          </a:p>
          <a:p>
            <a:r>
              <a:rPr lang="en-US" dirty="0" smtClean="0"/>
              <a:t>3: Fixed window counter</a:t>
            </a:r>
          </a:p>
          <a:p>
            <a:r>
              <a:rPr lang="en-US" dirty="0" smtClean="0"/>
              <a:t>4: Sliding window log</a:t>
            </a:r>
          </a:p>
          <a:p>
            <a:r>
              <a:rPr lang="en-US" dirty="0" smtClean="0"/>
              <a:t>5: Sliding window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1: Token bucket (widely used, simple, well understood and commonly used, amazon, stripe)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23" y="1690688"/>
            <a:ext cx="4057650" cy="44672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51896" y="18353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A token bucket is a container that has pre-defined capacity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54830" y="45517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Bucket size: the maximum number of tokens allowed in the bucket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Refill rate: number of tokens put into the bucket every second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39374" y="2542757"/>
            <a:ext cx="5198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Once the bucket is full, extra tokens will overflow.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1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30" y="298534"/>
            <a:ext cx="69437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3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9579" y="538023"/>
            <a:ext cx="5399729" cy="58307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3721" y="5380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how token consumption, refill</a:t>
            </a:r>
            <a:r>
              <a:rPr lang="en-US" sz="800" b="0" i="0" u="none" strike="noStrike" baseline="0" dirty="0" smtClean="0">
                <a:latin typeface="LiberationSerif"/>
              </a:rPr>
              <a:t>, </a:t>
            </a:r>
            <a:r>
              <a:rPr lang="en-US" b="0" i="0" u="none" strike="noStrike" baseline="0" dirty="0" smtClean="0">
                <a:latin typeface="LiberationSerif"/>
              </a:rPr>
              <a:t>and rate limiting logic work. In this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example, the </a:t>
            </a:r>
            <a:r>
              <a:rPr lang="en-US" b="0" i="0" u="none" strike="noStrike" baseline="0" dirty="0" smtClean="0">
                <a:solidFill>
                  <a:srgbClr val="FF0000"/>
                </a:solidFill>
                <a:latin typeface="LiberationSerif"/>
              </a:rPr>
              <a:t>token bucket size </a:t>
            </a:r>
            <a:r>
              <a:rPr lang="en-US" b="0" i="0" u="none" strike="noStrike" baseline="0" dirty="0" smtClean="0">
                <a:latin typeface="LiberationSerif"/>
              </a:rPr>
              <a:t>is 4, and the </a:t>
            </a:r>
            <a:r>
              <a:rPr lang="en-US" b="0" i="0" u="none" strike="noStrike" baseline="0" dirty="0" smtClean="0">
                <a:solidFill>
                  <a:srgbClr val="FF0000"/>
                </a:solidFill>
                <a:latin typeface="LiberationSerif"/>
              </a:rPr>
              <a:t>refill rate </a:t>
            </a:r>
            <a:r>
              <a:rPr lang="en-US" b="0" i="0" u="none" strike="noStrike" baseline="0" dirty="0" smtClean="0">
                <a:latin typeface="LiberationSerif"/>
              </a:rPr>
              <a:t>is 4 per 1 minute.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4302" y="54454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How many buckets do we need? </a:t>
            </a:r>
            <a:br>
              <a:rPr lang="en-US" b="0" i="0" u="none" strike="noStrike" baseline="0" dirty="0" smtClean="0">
                <a:latin typeface="LiberationSerif"/>
              </a:rPr>
            </a:br>
            <a:r>
              <a:rPr lang="en-US" b="0" i="0" u="none" strike="noStrike" baseline="0" dirty="0" smtClean="0">
                <a:latin typeface="LiberationSerif"/>
              </a:rPr>
              <a:t/>
            </a:r>
            <a:br>
              <a:rPr lang="en-US" b="0" i="0" u="none" strike="noStrike" baseline="0" dirty="0" smtClean="0">
                <a:latin typeface="LiberationSerif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2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1294</Words>
  <Application>Microsoft Office PowerPoint</Application>
  <PresentationFormat>Widescreen</PresentationFormat>
  <Paragraphs>144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LiberationSerif</vt:lpstr>
      <vt:lpstr>LiberationSerif-Bold</vt:lpstr>
      <vt:lpstr>Arial</vt:lpstr>
      <vt:lpstr>Calibri</vt:lpstr>
      <vt:lpstr>Calibri Light</vt:lpstr>
      <vt:lpstr>Wingdings</vt:lpstr>
      <vt:lpstr>Office Theme</vt:lpstr>
      <vt:lpstr>Design a rate limiter</vt:lpstr>
      <vt:lpstr>What is rate limiter</vt:lpstr>
      <vt:lpstr>What is the benefit of user an api rate limiter</vt:lpstr>
      <vt:lpstr>Step1 – Understand the problem and establish design scope</vt:lpstr>
      <vt:lpstr>Step2 – Propose high-level design and get buy-in</vt:lpstr>
      <vt:lpstr>Algorithms for rate limiting</vt:lpstr>
      <vt:lpstr>1: Token bucket (widely used, simple, well understood and commonly used, amazon, stripe)</vt:lpstr>
      <vt:lpstr>PowerPoint Presentation</vt:lpstr>
      <vt:lpstr>PowerPoint Presentation</vt:lpstr>
      <vt:lpstr>PowerPoint Presentation</vt:lpstr>
      <vt:lpstr>2: Leaking bucket algorithm (Shopify) similar to the token bucket except that requests are processed at a fixed rate.</vt:lpstr>
      <vt:lpstr>PowerPoint Presentation</vt:lpstr>
      <vt:lpstr>3: Fixed window counter algorithm</vt:lpstr>
      <vt:lpstr>PowerPoint Presentation</vt:lpstr>
      <vt:lpstr>4: Sliding window log algorithm</vt:lpstr>
      <vt:lpstr>PowerPoint Presentation</vt:lpstr>
      <vt:lpstr>5:Sliding window counter algorithm</vt:lpstr>
      <vt:lpstr>PowerPoint Presentation</vt:lpstr>
      <vt:lpstr>High-level architecture (we need a counter to keep track of how many requests are sent from the same user, IP address, etc. If the counter is larger than the limit, the request is disallowed.)</vt:lpstr>
      <vt:lpstr>PowerPoint Presentation</vt:lpstr>
      <vt:lpstr>PowerPoint Presentation</vt:lpstr>
      <vt:lpstr>Detailed design</vt:lpstr>
      <vt:lpstr>Rate limiter in a distributed environment</vt:lpstr>
      <vt:lpstr>PowerPoint Presentation</vt:lpstr>
      <vt:lpstr>Step 4 - Wrap up</vt:lpstr>
      <vt:lpstr>From Isabella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rate limiter</dc:title>
  <dc:creator>Wei Zhou</dc:creator>
  <cp:lastModifiedBy>Wei Zhou</cp:lastModifiedBy>
  <cp:revision>34</cp:revision>
  <dcterms:created xsi:type="dcterms:W3CDTF">2022-08-07T19:34:25Z</dcterms:created>
  <dcterms:modified xsi:type="dcterms:W3CDTF">2022-08-10T05:27:31Z</dcterms:modified>
</cp:coreProperties>
</file>