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93" autoAdjust="0"/>
  </p:normalViewPr>
  <p:slideViewPr>
    <p:cSldViewPr snapToGrid="0">
      <p:cViewPr varScale="1">
        <p:scale>
          <a:sx n="60" d="100"/>
          <a:sy n="60" d="100"/>
        </p:scale>
        <p:origin x="884" y="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20008-603B-48D6-88CF-DBC8D94D92F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EC30A-2A44-4295-BB69-F0EEC0AA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6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we  use a primary key with the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auto_increment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 in a traditional database. Why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C30A-2A44-4295-BB69-F0EEC0AA92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0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=</a:t>
            </a:r>
            <a:r>
              <a:rPr lang="en-US" baseline="0" dirty="0" smtClean="0"/>
              <a:t>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C30A-2A44-4295-BB69-F0EEC0AA92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2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8C0F-8827-4B1F-9CAE-CC9EEBE61E7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61B5-A063-4B05-850D-AA7E441B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8C0F-8827-4B1F-9CAE-CC9EEBE61E7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61B5-A063-4B05-850D-AA7E441B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9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8C0F-8827-4B1F-9CAE-CC9EEBE61E7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61B5-A063-4B05-850D-AA7E441B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4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8C0F-8827-4B1F-9CAE-CC9EEBE61E7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61B5-A063-4B05-850D-AA7E441B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3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8C0F-8827-4B1F-9CAE-CC9EEBE61E7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61B5-A063-4B05-850D-AA7E441B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8C0F-8827-4B1F-9CAE-CC9EEBE61E7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61B5-A063-4B05-850D-AA7E441B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8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8C0F-8827-4B1F-9CAE-CC9EEBE61E7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61B5-A063-4B05-850D-AA7E441B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8C0F-8827-4B1F-9CAE-CC9EEBE61E7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61B5-A063-4B05-850D-AA7E441B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9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8C0F-8827-4B1F-9CAE-CC9EEBE61E7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61B5-A063-4B05-850D-AA7E441B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8C0F-8827-4B1F-9CAE-CC9EEBE61E7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61B5-A063-4B05-850D-AA7E441B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3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8C0F-8827-4B1F-9CAE-CC9EEBE61E7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61B5-A063-4B05-850D-AA7E441B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4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98C0F-8827-4B1F-9CAE-CC9EEBE61E7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A61B5-A063-4B05-850D-AA7E441B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6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 Unique Id Generator in distributed systems.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77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1880" y="595535"/>
            <a:ext cx="96579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latin typeface="LiberationSerif-Bold"/>
              </a:rPr>
              <a:t>Sequence number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Sequence number is 12 bits, which give us 2 ^ 12 = 4096 combinations. This field is 0 unless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more than one ID is generated in a millisecond on the same server. In theory, a machine can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support a maximum of 4096 new IDs per millisecond.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2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 dirty="0" smtClean="0">
                <a:latin typeface="LiberationSerif-Bold"/>
              </a:rPr>
              <a:t>Step 4 - Wrap up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78" y="2583412"/>
            <a:ext cx="9507279" cy="34452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90930" y="72358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baseline="0" dirty="0" err="1" smtClean="0">
                <a:latin typeface="LiberationSerif"/>
              </a:rPr>
              <a:t>Multimaster</a:t>
            </a:r>
            <a:r>
              <a:rPr lang="en-US" b="0" i="0" u="none" strike="noStrike" baseline="0" dirty="0" smtClean="0">
                <a:latin typeface="LiberationSerif"/>
              </a:rPr>
              <a:t>  replication, 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UUID, 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Ticket server, 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Twitter snowflake-like unique ID generator.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4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CHAPTER 8: DESIGN A URL SHORTENER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2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1 - Understand the problem and establish design scope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45000" y="1585655"/>
            <a:ext cx="8887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System design interview questions are intentionally left open-ended. To design a well-crafted</a:t>
            </a:r>
          </a:p>
          <a:p>
            <a:r>
              <a:rPr lang="en-US" dirty="0">
                <a:solidFill>
                  <a:srgbClr val="FF0000"/>
                </a:solidFill>
              </a:rPr>
              <a:t>system, </a:t>
            </a:r>
            <a:r>
              <a:rPr lang="en-US" b="0" i="0" u="none" strike="noStrike" baseline="0" dirty="0" smtClean="0">
                <a:solidFill>
                  <a:srgbClr val="FF0000"/>
                </a:solidFill>
                <a:latin typeface="LiberationSerif"/>
              </a:rPr>
              <a:t>It is critical to ask clarification questions.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5000" y="2338911"/>
            <a:ext cx="1048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1: Can you give an example of how a URL </a:t>
            </a:r>
            <a:r>
              <a:rPr lang="en-US" b="0" i="0" u="none" strike="noStrike" baseline="0" dirty="0" err="1" smtClean="0">
                <a:latin typeface="LiberationSerif"/>
              </a:rPr>
              <a:t>shortener</a:t>
            </a:r>
            <a:r>
              <a:rPr lang="en-US" b="0" i="0" u="none" strike="noStrike" baseline="0" dirty="0" smtClean="0">
                <a:latin typeface="LiberationSerif"/>
              </a:rPr>
              <a:t> work?</a:t>
            </a:r>
          </a:p>
          <a:p>
            <a:r>
              <a:rPr lang="en-US" b="1" i="0" u="none" strike="noStrike" baseline="0" dirty="0" smtClean="0">
                <a:latin typeface="LiberationSerif-Bold"/>
                <a:sym typeface="Wingdings" panose="05000000000000000000" pitchFamily="2" charset="2"/>
              </a:rPr>
              <a:t></a:t>
            </a:r>
            <a:r>
              <a:rPr lang="en-US" b="0" i="0" u="none" strike="noStrike" baseline="0" dirty="0" smtClean="0">
                <a:latin typeface="LiberationSerif"/>
              </a:rPr>
              <a:t>Assume URL https://www.systeminterview.com/q=chatsystem&amp;c=loggedin&amp;v=v3&amp;l=long is the original URL. Your service creates an alias with shorter length: https://tinyurl.com/y7keocwj. If you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click the alias, it redirects you to the original URL.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5000" y="3722799"/>
            <a:ext cx="11806887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2: What is the traffic volume? </a:t>
            </a:r>
            <a:r>
              <a:rPr lang="en-US" b="0" i="0" u="none" strike="noStrike" baseline="0" dirty="0" smtClean="0">
                <a:latin typeface="LiberationSerif"/>
                <a:sym typeface="Wingdings" panose="05000000000000000000" pitchFamily="2" charset="2"/>
              </a:rPr>
              <a:t> </a:t>
            </a:r>
            <a:r>
              <a:rPr lang="en-US" dirty="0"/>
              <a:t>100 million URLs are generated per day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3: </a:t>
            </a:r>
            <a:r>
              <a:rPr lang="en-US" dirty="0"/>
              <a:t>How long is the shortened URL</a:t>
            </a:r>
            <a:r>
              <a:rPr lang="en-US" dirty="0" smtClean="0"/>
              <a:t>?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/>
              <a:t>As short as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4: What </a:t>
            </a:r>
            <a:r>
              <a:rPr lang="en-US" dirty="0"/>
              <a:t>characters are allowed in the shortened URL</a:t>
            </a:r>
            <a:r>
              <a:rPr lang="en-US" dirty="0" smtClean="0"/>
              <a:t>?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combination </a:t>
            </a:r>
            <a:r>
              <a:rPr lang="en-US" dirty="0"/>
              <a:t>of numbers (0-9) and characters (a-z, AZ</a:t>
            </a:r>
            <a:r>
              <a:rPr lang="en-US" dirty="0" smtClean="0"/>
              <a:t>).</a:t>
            </a:r>
          </a:p>
          <a:p>
            <a:r>
              <a:rPr lang="en-US" dirty="0" smtClean="0"/>
              <a:t>5:</a:t>
            </a:r>
            <a:r>
              <a:rPr lang="en-US" dirty="0"/>
              <a:t>Can shortened URLs be deleted or updated</a:t>
            </a:r>
            <a:r>
              <a:rPr lang="en-US" dirty="0" smtClean="0"/>
              <a:t>?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/>
              <a:t>For simplicity, let us assume shortened URLs cannot be deleted or updated.</a:t>
            </a:r>
          </a:p>
          <a:p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are the basic use cases:</a:t>
            </a:r>
          </a:p>
          <a:p>
            <a:r>
              <a:rPr lang="en-US" dirty="0"/>
              <a:t>1.URL shortening: given a long URL =&gt; return a much shorter URL</a:t>
            </a:r>
          </a:p>
          <a:p>
            <a:r>
              <a:rPr lang="en-US" dirty="0"/>
              <a:t>2.URL redirecting: given a shorter URL =&gt; redirect to the original URL</a:t>
            </a:r>
          </a:p>
          <a:p>
            <a:r>
              <a:rPr lang="en-US" dirty="0"/>
              <a:t>3.High availability, scalability, and fault tolerance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00100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1247" y="556859"/>
            <a:ext cx="1093381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 smtClean="0">
                <a:latin typeface="LiberationSerif-Bold"/>
              </a:rPr>
              <a:t>Back of the envelope estimation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Write operation: 100 million URLs are generated per day.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Write operation per second: 100 million / 24 /3600 = 1160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Read operation: Assuming ratio of read operation to write operation is 10:1, read</a:t>
            </a:r>
          </a:p>
          <a:p>
            <a:r>
              <a:rPr lang="it-IT" b="0" i="0" u="none" strike="noStrike" baseline="0" dirty="0" smtClean="0">
                <a:latin typeface="LiberationSerif"/>
              </a:rPr>
              <a:t>operation per second: 1160 * 10 = 11,600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Assuming the URL </a:t>
            </a:r>
            <a:r>
              <a:rPr lang="en-US" b="0" i="0" u="none" strike="noStrike" baseline="0" dirty="0" err="1" smtClean="0">
                <a:latin typeface="LiberationSerif"/>
              </a:rPr>
              <a:t>shortener</a:t>
            </a:r>
            <a:r>
              <a:rPr lang="en-US" b="0" i="0" u="none" strike="noStrike" baseline="0" dirty="0" smtClean="0">
                <a:latin typeface="LiberationSerif"/>
              </a:rPr>
              <a:t> service will run for 10 years, this means we must support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100 million * 365 * 10 = 365 billion records.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Assume average URL length is 100.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Storage requirement over 10 years: 365 billion * 100 bytes * 10 years = 365 TB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56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893" y="365125"/>
            <a:ext cx="11111023" cy="1325563"/>
          </a:xfrm>
        </p:spPr>
        <p:txBody>
          <a:bodyPr/>
          <a:lstStyle/>
          <a:p>
            <a:r>
              <a:rPr lang="en-US" b="1" dirty="0"/>
              <a:t>Step 2 - Propose high-level design and get buy-in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2893" y="1506022"/>
            <a:ext cx="9498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In this section, we discuss the API endpoints, URL redirecting, and URL shortening flows.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2893" y="2010957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LiberationSerif-Bold"/>
              </a:rPr>
              <a:t>API Endpoints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6036" y="2380289"/>
            <a:ext cx="102320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1.URL shortening. </a:t>
            </a:r>
          </a:p>
          <a:p>
            <a:r>
              <a:rPr lang="en-US" b="0" i="1" u="none" strike="noStrike" baseline="0" dirty="0" smtClean="0">
                <a:latin typeface="LiberationSerif-Italic"/>
              </a:rPr>
              <a:t>POST </a:t>
            </a:r>
            <a:r>
              <a:rPr lang="en-US" b="0" i="1" u="none" strike="noStrike" baseline="0" dirty="0" err="1" smtClean="0">
                <a:latin typeface="LiberationSerif-Italic"/>
              </a:rPr>
              <a:t>api</a:t>
            </a:r>
            <a:r>
              <a:rPr lang="en-US" b="0" i="1" u="none" strike="noStrike" baseline="0" dirty="0" smtClean="0">
                <a:latin typeface="LiberationSerif-Italic"/>
              </a:rPr>
              <a:t>/v1/data/shorten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request parameter: {</a:t>
            </a:r>
            <a:r>
              <a:rPr lang="en-US" b="0" i="0" u="none" strike="noStrike" baseline="0" dirty="0" err="1" smtClean="0">
                <a:latin typeface="LiberationSerif"/>
              </a:rPr>
              <a:t>longUrl</a:t>
            </a:r>
            <a:r>
              <a:rPr lang="en-US" b="0" i="0" u="none" strike="noStrike" baseline="0" dirty="0" smtClean="0">
                <a:latin typeface="LiberationSerif"/>
              </a:rPr>
              <a:t>: </a:t>
            </a:r>
            <a:r>
              <a:rPr lang="en-US" b="0" i="0" u="none" strike="noStrike" baseline="0" dirty="0" err="1" smtClean="0">
                <a:latin typeface="LiberationSerif"/>
              </a:rPr>
              <a:t>longURLString</a:t>
            </a:r>
            <a:r>
              <a:rPr lang="en-US" b="0" i="0" u="none" strike="noStrike" baseline="0" dirty="0" smtClean="0">
                <a:latin typeface="LiberationSerif"/>
              </a:rPr>
              <a:t>}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return </a:t>
            </a:r>
            <a:r>
              <a:rPr lang="en-US" b="0" i="0" u="none" strike="noStrike" baseline="0" dirty="0" err="1" smtClean="0">
                <a:solidFill>
                  <a:srgbClr val="FF0000"/>
                </a:solidFill>
                <a:latin typeface="LiberationSerif"/>
              </a:rPr>
              <a:t>shortURL</a:t>
            </a:r>
            <a:endParaRPr lang="en-US" b="0" i="0" u="none" strike="noStrike" baseline="0" dirty="0" smtClean="0">
              <a:solidFill>
                <a:srgbClr val="FF0000"/>
              </a:solidFill>
              <a:latin typeface="LiberationSerif"/>
            </a:endParaRPr>
          </a:p>
          <a:p>
            <a:endParaRPr lang="en-US" dirty="0">
              <a:solidFill>
                <a:srgbClr val="FF0000"/>
              </a:solidFill>
              <a:latin typeface="LiberationSerif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LiberationSerif"/>
              </a:rPr>
              <a:t>Status code: ?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6036" y="4503947"/>
            <a:ext cx="103809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2.URL redirecting. </a:t>
            </a:r>
          </a:p>
          <a:p>
            <a:r>
              <a:rPr lang="en-US" dirty="0" smtClean="0">
                <a:latin typeface="LiberationSerif"/>
              </a:rPr>
              <a:t>G</a:t>
            </a:r>
            <a:r>
              <a:rPr lang="en-US" b="0" i="1" u="none" strike="noStrike" baseline="0" dirty="0" smtClean="0">
                <a:latin typeface="LiberationSerif-Italic"/>
              </a:rPr>
              <a:t>ET </a:t>
            </a:r>
            <a:r>
              <a:rPr lang="en-US" b="0" i="1" u="none" strike="noStrike" baseline="0" dirty="0" err="1" smtClean="0">
                <a:latin typeface="LiberationSerif-Italic"/>
              </a:rPr>
              <a:t>api</a:t>
            </a:r>
            <a:r>
              <a:rPr lang="en-US" b="0" i="1" u="none" strike="noStrike" baseline="0" dirty="0" smtClean="0">
                <a:latin typeface="LiberationSerif-Italic"/>
              </a:rPr>
              <a:t>/v1/</a:t>
            </a:r>
            <a:r>
              <a:rPr lang="en-US" b="0" i="1" u="none" strike="noStrike" baseline="0" dirty="0" err="1" smtClean="0">
                <a:solidFill>
                  <a:srgbClr val="FF0000"/>
                </a:solidFill>
                <a:latin typeface="LiberationSerif-Italic"/>
              </a:rPr>
              <a:t>shortUrl</a:t>
            </a:r>
            <a:endParaRPr lang="en-US" b="0" i="1" u="none" strike="noStrike" baseline="0" dirty="0" smtClean="0">
              <a:solidFill>
                <a:srgbClr val="FF0000"/>
              </a:solidFill>
              <a:latin typeface="LiberationSerif-Italic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• Return </a:t>
            </a:r>
            <a:r>
              <a:rPr lang="en-US" b="0" i="0" u="none" strike="noStrike" baseline="0" dirty="0" err="1" smtClean="0">
                <a:latin typeface="LiberationSerif"/>
              </a:rPr>
              <a:t>longURL</a:t>
            </a:r>
            <a:r>
              <a:rPr lang="en-US" b="0" i="0" u="none" strike="noStrike" baseline="0" dirty="0" smtClean="0">
                <a:latin typeface="LiberationSerif"/>
              </a:rPr>
              <a:t> for HTTP redirection</a:t>
            </a:r>
          </a:p>
          <a:p>
            <a:endParaRPr lang="en-US" dirty="0">
              <a:latin typeface="LiberationSerif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LiberationSerif"/>
              </a:rPr>
              <a:t>Status code:?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65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88" y="386447"/>
            <a:ext cx="5536019" cy="51850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000" y="54311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u="none" strike="noStrike" baseline="0" dirty="0" smtClean="0">
                <a:latin typeface="LiberationSerif-Bold"/>
              </a:rPr>
              <a:t>301 redirect</a:t>
            </a:r>
            <a:r>
              <a:rPr lang="en-US" b="0" i="0" u="none" strike="noStrike" baseline="0" dirty="0" smtClean="0">
                <a:latin typeface="LiberationSerif"/>
              </a:rPr>
              <a:t>. A 301 redirect shows that the requested URL is “</a:t>
            </a:r>
            <a:r>
              <a:rPr lang="en-US" b="0" i="0" u="none" strike="noStrike" baseline="0" dirty="0" smtClean="0">
                <a:solidFill>
                  <a:srgbClr val="FF0000"/>
                </a:solidFill>
                <a:latin typeface="LiberationSerif"/>
              </a:rPr>
              <a:t>permanently</a:t>
            </a:r>
            <a:r>
              <a:rPr lang="en-US" b="0" i="0" u="none" strike="noStrike" baseline="0" dirty="0" smtClean="0">
                <a:latin typeface="LiberationSerif"/>
              </a:rPr>
              <a:t>” moved to the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long URL. </a:t>
            </a:r>
            <a:r>
              <a:rPr lang="en-US" dirty="0" err="1">
                <a:latin typeface="LiberationSerif"/>
              </a:rPr>
              <a:t>Sinceit</a:t>
            </a:r>
            <a:r>
              <a:rPr lang="en-US" dirty="0">
                <a:latin typeface="LiberationSerif"/>
              </a:rPr>
              <a:t> is permanently redirected, the browser caches the response, and subsequent requests for the same URL </a:t>
            </a:r>
            <a:r>
              <a:rPr lang="en-US" dirty="0">
                <a:solidFill>
                  <a:srgbClr val="FF0000"/>
                </a:solidFill>
                <a:latin typeface="LiberationSerif"/>
              </a:rPr>
              <a:t>will not be sent to the URL shortening service.</a:t>
            </a:r>
          </a:p>
          <a:p>
            <a:r>
              <a:rPr lang="en-US" dirty="0">
                <a:latin typeface="LiberationSerif"/>
              </a:rPr>
              <a:t>Instead, requests are redirected to the long URL server directly.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6223591" y="308566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u="none" strike="noStrike" baseline="0" dirty="0" smtClean="0">
                <a:latin typeface="LiberationSerif-Bold"/>
              </a:rPr>
              <a:t>302 redirect</a:t>
            </a:r>
            <a:r>
              <a:rPr lang="en-US" b="0" i="0" u="none" strike="noStrike" baseline="0" dirty="0" smtClean="0">
                <a:latin typeface="LiberationSerif"/>
              </a:rPr>
              <a:t>. A 302 redirect means that the URL is “</a:t>
            </a:r>
            <a:r>
              <a:rPr lang="en-US" b="0" i="0" u="none" strike="noStrike" baseline="0" dirty="0" smtClean="0">
                <a:solidFill>
                  <a:srgbClr val="FF0000"/>
                </a:solidFill>
                <a:latin typeface="LiberationSerif"/>
              </a:rPr>
              <a:t>temporarily</a:t>
            </a:r>
            <a:r>
              <a:rPr lang="en-US" b="0" i="0" u="none" strike="noStrike" baseline="0" dirty="0" smtClean="0">
                <a:latin typeface="LiberationSerif"/>
              </a:rPr>
              <a:t>” moved to the long URL,</a:t>
            </a:r>
            <a:r>
              <a:rPr lang="en-US" dirty="0"/>
              <a:t> </a:t>
            </a:r>
            <a:r>
              <a:rPr lang="en-US" dirty="0">
                <a:latin typeface="LiberationSerif"/>
              </a:rPr>
              <a:t>meaning that subsequent requests for the same URL </a:t>
            </a:r>
            <a:r>
              <a:rPr lang="en-US" dirty="0">
                <a:solidFill>
                  <a:srgbClr val="FF0000"/>
                </a:solidFill>
                <a:latin typeface="LiberationSerif"/>
              </a:rPr>
              <a:t>will be sent to the URL </a:t>
            </a:r>
            <a:r>
              <a:rPr lang="en-US" dirty="0" smtClean="0">
                <a:solidFill>
                  <a:srgbClr val="FF0000"/>
                </a:solidFill>
                <a:latin typeface="LiberationSerif"/>
              </a:rPr>
              <a:t>shortening service </a:t>
            </a:r>
            <a:r>
              <a:rPr lang="en-US" dirty="0">
                <a:solidFill>
                  <a:srgbClr val="FF0000"/>
                </a:solidFill>
                <a:latin typeface="LiberationSerif"/>
              </a:rPr>
              <a:t>first. </a:t>
            </a:r>
            <a:r>
              <a:rPr lang="en-US" dirty="0">
                <a:solidFill>
                  <a:srgbClr val="FF0000"/>
                </a:solidFill>
                <a:latin typeface="LiberationSerif"/>
              </a:rPr>
              <a:t>Then, they are redirected to the long URL server.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5860" y="5571460"/>
            <a:ext cx="218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one is better?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50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97" y="1104457"/>
            <a:ext cx="65341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79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3 - Design deep dive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01088" y="1506022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LiberationSerif-Bold"/>
              </a:rPr>
              <a:t>Data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88" y="2002244"/>
            <a:ext cx="3743325" cy="2343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20688" y="1601336"/>
            <a:ext cx="6096000" cy="34470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i="0" u="none" strike="noStrike" baseline="0" dirty="0" smtClean="0">
                <a:latin typeface="LiberationSerif-Bold"/>
              </a:rPr>
              <a:t>Hash function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Hash function is used to hash a long URL to a short URL, also known as </a:t>
            </a:r>
            <a:r>
              <a:rPr lang="en-US" b="0" i="1" u="none" strike="noStrike" baseline="0" dirty="0" err="1" smtClean="0">
                <a:latin typeface="LiberationSerif-Italic"/>
              </a:rPr>
              <a:t>hashValue</a:t>
            </a:r>
            <a:r>
              <a:rPr lang="en-US" b="0" i="0" u="none" strike="noStrike" baseline="0" dirty="0" smtClean="0">
                <a:latin typeface="LiberationSerif"/>
              </a:rPr>
              <a:t>.</a:t>
            </a:r>
          </a:p>
          <a:p>
            <a:endParaRPr lang="en-US" b="0" i="0" u="none" strike="noStrike" baseline="0" dirty="0" smtClean="0">
              <a:latin typeface="LiberationSerif"/>
            </a:endParaRPr>
          </a:p>
          <a:p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1" i="0" u="none" strike="noStrike" baseline="0" dirty="0" smtClean="0">
                <a:latin typeface="LiberationSerif-Bold"/>
              </a:rPr>
              <a:t>Hash value length ?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i="1" dirty="0" err="1"/>
              <a:t>hashValue</a:t>
            </a:r>
            <a:r>
              <a:rPr lang="en-US" i="1" dirty="0"/>
              <a:t> </a:t>
            </a:r>
            <a:r>
              <a:rPr lang="en-US" dirty="0"/>
              <a:t>consists of characters from [0-9, a-z, A-Z], containing 10 + 26 + 26 = 62</a:t>
            </a:r>
          </a:p>
          <a:p>
            <a:r>
              <a:rPr lang="en-US" dirty="0"/>
              <a:t>possible characters. To figure out the length of </a:t>
            </a:r>
            <a:r>
              <a:rPr lang="en-US" i="1" dirty="0" err="1"/>
              <a:t>hashValue</a:t>
            </a:r>
            <a:r>
              <a:rPr lang="en-US" dirty="0"/>
              <a:t>, find the smallest </a:t>
            </a:r>
            <a:r>
              <a:rPr lang="en-US" i="1" dirty="0"/>
              <a:t>n </a:t>
            </a:r>
            <a:r>
              <a:rPr lang="en-US" dirty="0"/>
              <a:t>such that </a:t>
            </a:r>
            <a:r>
              <a:rPr lang="en-US" i="1" dirty="0"/>
              <a:t>62^n</a:t>
            </a:r>
          </a:p>
          <a:p>
            <a:r>
              <a:rPr lang="en-US" i="1" dirty="0"/>
              <a:t>≥ 365 billion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97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Hash functions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hash +collision resolution</a:t>
            </a:r>
            <a:r>
              <a:rPr lang="en-US" sz="3600" dirty="0"/>
              <a:t> </a:t>
            </a:r>
            <a:r>
              <a:rPr lang="en-US" sz="3600" dirty="0" smtClean="0"/>
              <a:t>and base </a:t>
            </a:r>
            <a:r>
              <a:rPr lang="en-US" sz="3600" dirty="0"/>
              <a:t>62 </a:t>
            </a:r>
            <a:r>
              <a:rPr lang="en-US" sz="3600" dirty="0" err="1" smtClean="0"/>
              <a:t>onversion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47" y="1992275"/>
            <a:ext cx="61817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0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Step1- Understand the problem and establish design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38" y="1562777"/>
            <a:ext cx="10907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Asking clarification questions is the first step to tackle any system design interview question!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138" y="2544996"/>
            <a:ext cx="110332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1: What are the characteristics of unique Ids?  </a:t>
            </a:r>
            <a:r>
              <a:rPr lang="en-US" sz="2800" dirty="0" smtClean="0">
                <a:sym typeface="Wingdings" panose="05000000000000000000" pitchFamily="2" charset="2"/>
              </a:rPr>
              <a:t> unique and sortable.</a:t>
            </a:r>
            <a:br>
              <a:rPr lang="en-US" sz="2800" dirty="0" smtClean="0">
                <a:sym typeface="Wingdings" panose="05000000000000000000" pitchFamily="2" charset="2"/>
              </a:rPr>
            </a:br>
            <a:r>
              <a:rPr lang="en-US" sz="2800" dirty="0" smtClean="0">
                <a:sym typeface="Wingdings" panose="05000000000000000000" pitchFamily="2" charset="2"/>
              </a:rPr>
              <a:t>2: For each new record, does Id increment by 1?  Id increments by time but not necessarily only increments by 1. </a:t>
            </a:r>
            <a:br>
              <a:rPr lang="en-US" sz="2800" dirty="0" smtClean="0">
                <a:sym typeface="Wingdings" panose="05000000000000000000" pitchFamily="2" charset="2"/>
              </a:rPr>
            </a:br>
            <a:r>
              <a:rPr lang="en-US" sz="2800" dirty="0" smtClean="0">
                <a:sym typeface="Wingdings" panose="05000000000000000000" pitchFamily="2" charset="2"/>
              </a:rPr>
              <a:t>3: Do Ids only contain numerical value?  Yes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4: What is the Id length requirements?  fit into 64-bit</a:t>
            </a:r>
            <a:br>
              <a:rPr lang="en-US" sz="2800" dirty="0" smtClean="0">
                <a:sym typeface="Wingdings" panose="05000000000000000000" pitchFamily="2" charset="2"/>
              </a:rPr>
            </a:br>
            <a:r>
              <a:rPr lang="en-US" sz="2800" dirty="0" smtClean="0">
                <a:sym typeface="Wingdings" panose="05000000000000000000" pitchFamily="2" charset="2"/>
              </a:rPr>
              <a:t>5: What the scale of the system.  able to generate 10,000 Ids per second.</a:t>
            </a:r>
            <a:br>
              <a:rPr lang="en-US" sz="2800" dirty="0" smtClean="0">
                <a:sym typeface="Wingdings" panose="05000000000000000000" pitchFamily="2" charset="2"/>
              </a:rPr>
            </a:br>
            <a:r>
              <a:rPr lang="en-US" sz="2800" dirty="0" smtClean="0">
                <a:sym typeface="Wingdings" panose="05000000000000000000" pitchFamily="2" charset="2"/>
              </a:rPr>
              <a:t/>
            </a:r>
            <a:br>
              <a:rPr lang="en-US" sz="2800" dirty="0" smtClean="0">
                <a:sym typeface="Wingdings" panose="05000000000000000000" pitchFamily="2" charset="2"/>
              </a:rPr>
            </a:br>
            <a:r>
              <a:rPr lang="en-US" sz="2800" dirty="0" smtClean="0">
                <a:sym typeface="Wingdings" panose="05000000000000000000" pitchFamily="2" charset="2"/>
              </a:rPr>
              <a:t>Summary : unique 64-bit number , increased by </a:t>
            </a:r>
            <a:r>
              <a:rPr lang="en-US" sz="2800" dirty="0" err="1" smtClean="0">
                <a:sym typeface="Wingdings" panose="05000000000000000000" pitchFamily="2" charset="2"/>
              </a:rPr>
              <a:t>datetime</a:t>
            </a:r>
            <a:r>
              <a:rPr lang="en-US" sz="2800" dirty="0" smtClean="0">
                <a:sym typeface="Wingdings" panose="05000000000000000000" pitchFamily="2" charset="2"/>
              </a:rPr>
              <a:t>. And generate scale is more than  10,000 Ids /s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1296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collisions.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022" y="1284989"/>
            <a:ext cx="6748573" cy="40459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2753" y="5902198"/>
            <a:ext cx="10306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I</a:t>
            </a:r>
            <a:r>
              <a:rPr lang="en-US" b="0" i="0" u="none" strike="noStrike" baseline="0" dirty="0" smtClean="0">
                <a:latin typeface="LiberationSerif"/>
              </a:rPr>
              <a:t>t is expensive to query the database to check</a:t>
            </a:r>
            <a:r>
              <a:rPr lang="en-US" dirty="0" smtClean="0">
                <a:latin typeface="LiberationSerif"/>
              </a:rPr>
              <a:t>,  </a:t>
            </a:r>
            <a:r>
              <a:rPr lang="en-US" b="0" i="0" u="none" strike="noStrike" baseline="0" dirty="0" smtClean="0">
                <a:latin typeface="LiberationSerif"/>
              </a:rPr>
              <a:t>if a </a:t>
            </a:r>
            <a:r>
              <a:rPr lang="en-US" b="0" i="0" u="none" strike="noStrike" baseline="0" dirty="0" err="1" smtClean="0">
                <a:latin typeface="LiberationSerif"/>
              </a:rPr>
              <a:t>shortURL</a:t>
            </a:r>
            <a:r>
              <a:rPr lang="en-US" b="0" i="0" u="none" strike="noStrike" baseline="0" dirty="0" smtClean="0">
                <a:latin typeface="LiberationSerif"/>
              </a:rPr>
              <a:t> exists for every request.</a:t>
            </a:r>
            <a:br>
              <a:rPr lang="en-US" b="0" i="0" u="none" strike="noStrike" baseline="0" dirty="0" smtClean="0">
                <a:latin typeface="LiberationSerif"/>
              </a:rPr>
            </a:br>
            <a:r>
              <a:rPr lang="en-US" b="0" i="0" u="none" strike="noStrike" baseline="0" dirty="0" smtClean="0">
                <a:latin typeface="LiberationSerif"/>
              </a:rPr>
              <a:t>How to </a:t>
            </a:r>
            <a:r>
              <a:rPr lang="en-US" dirty="0">
                <a:latin typeface="LiberationSerif"/>
              </a:rPr>
              <a:t>improve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533063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Base 62 conversion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3145" y="1690688"/>
            <a:ext cx="1083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• From its name, base 62 is a way of using 62 characters for encoding. The mappings are:</a:t>
            </a:r>
          </a:p>
          <a:p>
            <a:r>
              <a:rPr lang="en-US" b="0" i="1" u="none" strike="noStrike" baseline="0" dirty="0" smtClean="0">
                <a:latin typeface="LiberationSerif-Italic"/>
              </a:rPr>
              <a:t>0-0, ..., 9-9, 10-a, 11-b, ..., 35-z, 36-A, ..., 61-Z, where </a:t>
            </a:r>
            <a:r>
              <a:rPr lang="en-US" b="0" i="0" u="none" strike="noStrike" baseline="0" dirty="0" smtClean="0">
                <a:latin typeface="LiberationSerif"/>
              </a:rPr>
              <a:t>‘a’ stands for 10, ‘Z’ stands for 61,etc.</a:t>
            </a:r>
            <a:br>
              <a:rPr lang="en-US" b="0" i="0" u="none" strike="noStrike" baseline="0" dirty="0" smtClean="0">
                <a:latin typeface="LiberationSerif"/>
              </a:rPr>
            </a:br>
            <a:endParaRPr lang="en-US" b="0" i="0" u="none" strike="noStrike" baseline="0" dirty="0" smtClean="0">
              <a:latin typeface="LiberationSerif"/>
            </a:endParaRPr>
          </a:p>
          <a:p>
            <a:r>
              <a:rPr lang="de-DE" b="0" i="0" u="none" strike="noStrike" baseline="0" dirty="0" smtClean="0">
                <a:latin typeface="LiberationSerif"/>
              </a:rPr>
              <a:t>• 11157</a:t>
            </a:r>
            <a:r>
              <a:rPr lang="de-DE" sz="800" b="0" i="0" u="none" strike="noStrike" baseline="0" dirty="0" smtClean="0">
                <a:latin typeface="LiberationSerif"/>
              </a:rPr>
              <a:t>10 </a:t>
            </a:r>
            <a:r>
              <a:rPr lang="de-DE" b="0" i="0" u="none" strike="noStrike" baseline="0" dirty="0" smtClean="0">
                <a:latin typeface="LiberationSerif"/>
              </a:rPr>
              <a:t>= 2 x 62</a:t>
            </a:r>
            <a:r>
              <a:rPr lang="de-DE" sz="800" b="0" i="0" u="none" strike="noStrike" baseline="0" dirty="0" smtClean="0">
                <a:latin typeface="LiberationSerif"/>
              </a:rPr>
              <a:t>2 </a:t>
            </a:r>
            <a:r>
              <a:rPr lang="de-DE" b="0" i="0" u="none" strike="noStrike" baseline="0" dirty="0" smtClean="0">
                <a:latin typeface="LiberationSerif"/>
              </a:rPr>
              <a:t>+ 55 x 62</a:t>
            </a:r>
            <a:r>
              <a:rPr lang="de-DE" sz="800" b="0" i="0" u="none" strike="noStrike" baseline="0" dirty="0" smtClean="0">
                <a:latin typeface="LiberationSerif"/>
              </a:rPr>
              <a:t>1 </a:t>
            </a:r>
            <a:r>
              <a:rPr lang="de-DE" b="0" i="0" u="none" strike="noStrike" baseline="0" dirty="0" smtClean="0">
                <a:latin typeface="LiberationSerif"/>
              </a:rPr>
              <a:t>+ 59 x 62</a:t>
            </a:r>
            <a:r>
              <a:rPr lang="de-DE" sz="800" b="0" i="0" u="none" strike="noStrike" baseline="0" dirty="0" smtClean="0">
                <a:latin typeface="LiberationSerif"/>
              </a:rPr>
              <a:t>0 </a:t>
            </a:r>
            <a:r>
              <a:rPr lang="de-DE" b="0" i="0" u="none" strike="noStrike" baseline="0" dirty="0" smtClean="0">
                <a:latin typeface="LiberationSerif"/>
              </a:rPr>
              <a:t>= [2, 55, 59] -&gt; [2, T, X] in base 62 </a:t>
            </a:r>
            <a:r>
              <a:rPr lang="en-US" b="0" i="0" u="none" strike="noStrike" baseline="0" dirty="0" smtClean="0">
                <a:latin typeface="LiberationSerif"/>
              </a:rPr>
              <a:t>representation.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47" y="2792967"/>
            <a:ext cx="6896100" cy="3381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9213" y="6174342"/>
            <a:ext cx="4895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Thus, the short URL is https://tinyurl.com /</a:t>
            </a:r>
            <a:r>
              <a:rPr lang="en-US" b="1" i="0" u="none" strike="noStrike" baseline="0" dirty="0" smtClean="0">
                <a:latin typeface="LiberationSerif-Bold"/>
              </a:rPr>
              <a:t>2TX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6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56" y="1177778"/>
            <a:ext cx="7781925" cy="443865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965405" y="2073349"/>
            <a:ext cx="3402418" cy="21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26418" y="2339163"/>
            <a:ext cx="1506280" cy="3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81721" y="525207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LiberationSerif-Bold"/>
              </a:rPr>
              <a:t>Comparison of the two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34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URL shortening deep dive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7407"/>
            <a:ext cx="6790414" cy="50232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698173"/>
            <a:ext cx="78486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73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32" y="1137684"/>
            <a:ext cx="9990648" cy="350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4 - Wrap up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80976" y="1542573"/>
            <a:ext cx="10423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W</a:t>
            </a:r>
            <a:r>
              <a:rPr lang="en-US" b="0" i="0" u="none" strike="noStrike" baseline="0" dirty="0" smtClean="0">
                <a:latin typeface="LiberationSerif"/>
              </a:rPr>
              <a:t>e talked about the API design, data model, hash function, URL shortening,</a:t>
            </a:r>
            <a:r>
              <a:rPr lang="en-US" b="0" i="0" u="none" strike="noStrike" dirty="0" smtClean="0">
                <a:latin typeface="LiberationSerif"/>
              </a:rPr>
              <a:t> </a:t>
            </a:r>
            <a:r>
              <a:rPr lang="en-US" b="0" i="0" u="none" strike="noStrike" baseline="0" dirty="0" smtClean="0">
                <a:latin typeface="LiberationSerif"/>
              </a:rPr>
              <a:t>and URL redirecting.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6495"/>
            <a:ext cx="8560981" cy="408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4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 – Propose </a:t>
            </a:r>
            <a:r>
              <a:rPr lang="en-US" dirty="0" err="1" smtClean="0"/>
              <a:t>hight</a:t>
            </a:r>
            <a:r>
              <a:rPr lang="en-US" dirty="0" smtClean="0"/>
              <a:t>-level design and get  buy-in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8993" y="1954923"/>
            <a:ext cx="95381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Options we considered for generating unique ids are : 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1: Multi-master replication</a:t>
            </a:r>
            <a:br>
              <a:rPr lang="en-US" sz="2800" dirty="0" smtClean="0"/>
            </a:br>
            <a:r>
              <a:rPr lang="en-US" sz="2800" dirty="0" smtClean="0"/>
              <a:t>2: Universally unique identifier(UUID)</a:t>
            </a:r>
            <a:br>
              <a:rPr lang="en-US" sz="2800" dirty="0" smtClean="0"/>
            </a:br>
            <a:r>
              <a:rPr lang="en-US" sz="2800" dirty="0" smtClean="0"/>
              <a:t>3: Ticket server </a:t>
            </a:r>
            <a:br>
              <a:rPr lang="en-US" sz="2800" dirty="0" smtClean="0"/>
            </a:br>
            <a:r>
              <a:rPr lang="en-US" sz="2800" dirty="0" smtClean="0"/>
              <a:t>4: Twitter snowflake approach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563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Multi-master replication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60" y="1130247"/>
            <a:ext cx="5244821" cy="2761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10" t="59072" r="-410" b="-4115"/>
          <a:stretch/>
        </p:blipFill>
        <p:spPr>
          <a:xfrm>
            <a:off x="1210339" y="4656639"/>
            <a:ext cx="9865064" cy="11802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54725" y="1351286"/>
            <a:ext cx="55005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This approach uses the databases’ </a:t>
            </a:r>
            <a:r>
              <a:rPr lang="en-US" b="0" i="1" u="none" strike="noStrike" baseline="0" dirty="0" err="1" smtClean="0">
                <a:latin typeface="LiberationSerif-Italic"/>
              </a:rPr>
              <a:t>auto_increment</a:t>
            </a:r>
            <a:r>
              <a:rPr lang="en-US" b="0" i="1" u="none" strike="noStrike" baseline="0" dirty="0" smtClean="0">
                <a:latin typeface="LiberationSerif-Italic"/>
              </a:rPr>
              <a:t> </a:t>
            </a:r>
            <a:r>
              <a:rPr lang="en-US" b="0" i="0" u="none" strike="noStrike" baseline="0" dirty="0" smtClean="0">
                <a:latin typeface="LiberationSerif"/>
              </a:rPr>
              <a:t>feature. Instead of increasing the next ID by 1,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we increase it by </a:t>
            </a:r>
            <a:r>
              <a:rPr lang="en-US" b="0" i="1" u="none" strike="noStrike" baseline="0" dirty="0" smtClean="0">
                <a:latin typeface="LiberationSerif-Italic"/>
              </a:rPr>
              <a:t>k, </a:t>
            </a:r>
            <a:r>
              <a:rPr lang="en-US" b="0" i="0" u="none" strike="noStrike" baseline="0" dirty="0" smtClean="0">
                <a:latin typeface="LiberationSerif"/>
              </a:rPr>
              <a:t>where </a:t>
            </a:r>
            <a:r>
              <a:rPr lang="en-US" b="0" i="1" u="none" strike="noStrike" baseline="0" dirty="0" smtClean="0">
                <a:latin typeface="LiberationSerif-Italic"/>
              </a:rPr>
              <a:t>k </a:t>
            </a:r>
            <a:r>
              <a:rPr lang="en-US" b="0" i="0" u="none" strike="noStrike" baseline="0" dirty="0" smtClean="0">
                <a:latin typeface="LiberationSerif"/>
              </a:rPr>
              <a:t>is the number of database servers in use. As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9367284" y="5518298"/>
            <a:ext cx="627321" cy="43593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UUID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325" y="524983"/>
            <a:ext cx="8220075" cy="5429250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>
          <a:xfrm>
            <a:off x="9696893" y="5518298"/>
            <a:ext cx="627321" cy="43593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5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Ticket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35507"/>
            <a:ext cx="7040526" cy="32184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78727" y="1283012"/>
            <a:ext cx="4128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Pros: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Numeric IDs.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It is easy to implement, and it works for small to medium-scale applications.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84799" y="4782073"/>
            <a:ext cx="94945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Single point of failure. Single ticket server means if the ticket server goes down, all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systems that depend on it will face issues. To avoid a single point of failure, we can set up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multiple ticket servers. However, this will introduce new challenges such as data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synchronization.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3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Twitter snowflake approach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70" y="1558956"/>
            <a:ext cx="8096250" cy="186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2893" y="3516639"/>
            <a:ext cx="960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• </a:t>
            </a:r>
            <a:r>
              <a:rPr lang="en-US" b="0" i="0" u="none" strike="noStrike" baseline="0" dirty="0" smtClean="0">
                <a:latin typeface="LiberationSerif"/>
              </a:rPr>
              <a:t>Sign bit: 1 bit. It will always be 0. This is reserved for future uses. It can potentially be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used to distinguish between signed and unsigned numbers.</a:t>
            </a:r>
            <a:br>
              <a:rPr lang="en-US" b="0" i="0" u="none" strike="noStrike" baseline="0" dirty="0" smtClean="0">
                <a:latin typeface="LiberationSerif"/>
              </a:rPr>
            </a:br>
            <a:r>
              <a:rPr lang="en-US" b="0" i="0" u="none" strike="noStrike" baseline="0" dirty="0" smtClean="0">
                <a:latin typeface="LiberationSerif"/>
              </a:rPr>
              <a:t>• Timestamp: 41 bits. Milliseconds since the epoch or custom epoch. We use Twitter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snowflake default epoch 1288834974657, equivalent to Nov 04, 2010, 01:42:54 UTC.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Datacenter ID: 5 bits, which gives us </a:t>
            </a:r>
            <a:r>
              <a:rPr lang="en-US" b="0" i="1" u="none" strike="noStrike" baseline="0" dirty="0" smtClean="0">
                <a:latin typeface="LiberationSerif-Italic"/>
              </a:rPr>
              <a:t>2 ^ 5 = 32 </a:t>
            </a:r>
            <a:r>
              <a:rPr lang="en-US" b="0" i="0" u="none" strike="noStrike" baseline="0" dirty="0" smtClean="0">
                <a:latin typeface="LiberationSerif"/>
              </a:rPr>
              <a:t>datacenters.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Machine ID: 5 bits, which gives us </a:t>
            </a:r>
            <a:r>
              <a:rPr lang="en-US" b="0" i="1" u="none" strike="noStrike" baseline="0" dirty="0" smtClean="0">
                <a:latin typeface="LiberationSerif-Italic"/>
              </a:rPr>
              <a:t>2 ^ 5 = 32 </a:t>
            </a:r>
            <a:r>
              <a:rPr lang="en-US" b="0" i="0" u="none" strike="noStrike" baseline="0" dirty="0" smtClean="0">
                <a:latin typeface="LiberationSerif"/>
              </a:rPr>
              <a:t>machines per datacenter.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Sequence number: 12 bits. For every ID generated on that machine/process, the sequence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number is incremented by 1. The number is reset to 0 every millisecond.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3 - Design deep dive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658140"/>
            <a:ext cx="109940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Datacenter IDs and machine IDs are chosen at the startup time, generally fixed once the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system is up running. Any changes in datacenter IDs and machine IDs require careful review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since an accidental change in those values can lead to ID conflicts. </a:t>
            </a:r>
          </a:p>
          <a:p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Timestamp and sequence numbers are generated when the ID generator is running.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2" y="1480916"/>
            <a:ext cx="78009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2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54" y="494116"/>
            <a:ext cx="5543426" cy="42636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22603" y="871618"/>
            <a:ext cx="66666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The most important 41 bits make up the timestamp section. 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As timestamps grow with time, IDs are sortable by time.</a:t>
            </a:r>
          </a:p>
          <a:p>
            <a:endParaRPr lang="en-US" dirty="0">
              <a:latin typeface="LiberationSerif"/>
            </a:endParaRPr>
          </a:p>
          <a:p>
            <a:r>
              <a:rPr lang="en-US" dirty="0">
                <a:latin typeface="LiberationSerif"/>
              </a:rPr>
              <a:t>A</a:t>
            </a:r>
            <a:r>
              <a:rPr lang="en-US" b="0" i="0" u="none" strike="noStrike" baseline="0" dirty="0" smtClean="0">
                <a:latin typeface="LiberationSerif"/>
              </a:rPr>
              <a:t>n example of how binary representation is converted to UTC. You can also convert UTC back to binary representation using a similar method.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75974" y="4582380"/>
            <a:ext cx="85166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1" u="none" strike="noStrike" baseline="0" dirty="0" smtClean="0">
                <a:latin typeface="LiberationSerif-Italic"/>
              </a:rPr>
              <a:t>2 ^ 41 - 1 = 2199023255551 </a:t>
            </a:r>
            <a:r>
              <a:rPr lang="en-US" b="0" i="0" u="none" strike="noStrike" baseline="0" dirty="0" smtClean="0">
                <a:latin typeface="LiberationSerif"/>
              </a:rPr>
              <a:t>milliseconds (</a:t>
            </a:r>
            <a:r>
              <a:rPr lang="en-US" b="0" i="0" u="none" strike="noStrike" baseline="0" dirty="0" err="1" smtClean="0">
                <a:latin typeface="LiberationSerif"/>
              </a:rPr>
              <a:t>ms</a:t>
            </a:r>
            <a:r>
              <a:rPr lang="en-US" b="0" i="0" u="none" strike="noStrike" baseline="0" dirty="0" smtClean="0">
                <a:latin typeface="LiberationSerif"/>
              </a:rPr>
              <a:t>), which gives us: ~ 69 years =  </a:t>
            </a:r>
            <a:r>
              <a:rPr lang="en-US" b="0" i="1" u="none" strike="noStrike" baseline="0" dirty="0" smtClean="0">
                <a:latin typeface="LiberationSerif-Italic"/>
              </a:rPr>
              <a:t>2199023255551 </a:t>
            </a:r>
            <a:r>
              <a:rPr lang="en-US" b="0" i="1" u="none" strike="noStrike" baseline="0" dirty="0" err="1" smtClean="0">
                <a:latin typeface="LiberationSerif-Italic"/>
              </a:rPr>
              <a:t>ms</a:t>
            </a:r>
            <a:r>
              <a:rPr lang="en-US" b="0" i="1" u="none" strike="noStrike" baseline="0" dirty="0" smtClean="0">
                <a:latin typeface="LiberationSerif-Italic"/>
              </a:rPr>
              <a:t> / 1000 seconds / 365 days / 24 hours/ 3600 seconds</a:t>
            </a:r>
            <a:r>
              <a:rPr lang="en-US" b="0" i="0" u="none" strike="noStrike" baseline="0" dirty="0" smtClean="0">
                <a:latin typeface="LiberationSerif"/>
              </a:rPr>
              <a:t>. </a:t>
            </a:r>
          </a:p>
          <a:p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This means the ID generator will work for 69 years and having a custom epoch time close to today’s date delays the overflow time. 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4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1186</Words>
  <Application>Microsoft Office PowerPoint</Application>
  <PresentationFormat>Widescreen</PresentationFormat>
  <Paragraphs>121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LiberationSerif</vt:lpstr>
      <vt:lpstr>LiberationSerif-Bold</vt:lpstr>
      <vt:lpstr>LiberationSerif-Italic</vt:lpstr>
      <vt:lpstr>Arial</vt:lpstr>
      <vt:lpstr>Calibri</vt:lpstr>
      <vt:lpstr>Calibri Light</vt:lpstr>
      <vt:lpstr>Wingdings</vt:lpstr>
      <vt:lpstr>Office Theme</vt:lpstr>
      <vt:lpstr>Design a Unique Id Generator in distributed systems.</vt:lpstr>
      <vt:lpstr>Step1- Understand the problem and establish design scope</vt:lpstr>
      <vt:lpstr>Step2 – Propose hight-level design and get  buy-in</vt:lpstr>
      <vt:lpstr>Multi-master replication </vt:lpstr>
      <vt:lpstr>UUID</vt:lpstr>
      <vt:lpstr>Ticket Server</vt:lpstr>
      <vt:lpstr>Twitter snowflake approach</vt:lpstr>
      <vt:lpstr>Step 3 - Design deep dive</vt:lpstr>
      <vt:lpstr>PowerPoint Presentation</vt:lpstr>
      <vt:lpstr>PowerPoint Presentation</vt:lpstr>
      <vt:lpstr>Step 4 - Wrap up </vt:lpstr>
      <vt:lpstr>CHAPTER 8: DESIGN A URL SHORTENER</vt:lpstr>
      <vt:lpstr>Step 1 - Understand the problem and establish design scope</vt:lpstr>
      <vt:lpstr>PowerPoint Presentation</vt:lpstr>
      <vt:lpstr>Step 2 - Propose high-level design and get buy-in</vt:lpstr>
      <vt:lpstr>PowerPoint Presentation</vt:lpstr>
      <vt:lpstr>PowerPoint Presentation</vt:lpstr>
      <vt:lpstr>Step 3 - Design deep dive</vt:lpstr>
      <vt:lpstr>Hash functions  hash +collision resolution and base 62 onversion</vt:lpstr>
      <vt:lpstr>hash collisions.</vt:lpstr>
      <vt:lpstr>Base 62 conversion</vt:lpstr>
      <vt:lpstr>PowerPoint Presentation</vt:lpstr>
      <vt:lpstr>URL shortening deep dive</vt:lpstr>
      <vt:lpstr>PowerPoint Presentation</vt:lpstr>
      <vt:lpstr>Step 4 - Wrap 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 Unique Id Generator in distributed systems.</dc:title>
  <dc:creator>Wei Zhou</dc:creator>
  <cp:lastModifiedBy>Wei Zhou</cp:lastModifiedBy>
  <cp:revision>32</cp:revision>
  <dcterms:created xsi:type="dcterms:W3CDTF">2022-08-13T21:27:03Z</dcterms:created>
  <dcterms:modified xsi:type="dcterms:W3CDTF">2022-08-14T02:08:48Z</dcterms:modified>
</cp:coreProperties>
</file>