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4659D-B6E3-47A7-B926-D46D05030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A6BE4-134F-4683-BB8B-9F69CC7A3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B669C-3DAE-42AC-82BA-5D9692BB2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C7A7-9CE6-450F-8675-61C786C2B72B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1CBA9-9B04-48B7-85AA-900C0BA73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3FC0A-E7A8-4452-B97F-5910E3488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20E4-B6C5-434F-B42B-C773DA73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70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A355-46EC-443C-9759-34E0CF240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DA38B3-775B-4929-AEAC-073D3875A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5B629-6AFF-47E6-A9A2-C84C59A75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C7A7-9CE6-450F-8675-61C786C2B72B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5C47C-9A5C-49CC-97C5-DDF549596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67359-1EA9-4993-A093-CBF7D9DF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20E4-B6C5-434F-B42B-C773DA73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87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74B7A0-12FE-425A-958D-210320CFB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710CB1-3C7A-463A-97C3-C0EF917CC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8A195-6DA8-4CEC-8251-CBD5E4594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C7A7-9CE6-450F-8675-61C786C2B72B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53122-A2E3-44FC-A370-150057E8B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F9ACD-85A4-49B9-8358-101802243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20E4-B6C5-434F-B42B-C773DA73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29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E78E9-89AC-4928-B32C-B2CDC9741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CB8F9-6E50-43D6-A127-7D1BC8FD7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9BAAC-6732-4A8C-8F1D-530A4FDD1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C7A7-9CE6-450F-8675-61C786C2B72B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E3509-791D-4F48-AB27-18EDED640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20971-4712-4B6F-A0B7-62D041995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20E4-B6C5-434F-B42B-C773DA73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62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2360D-5213-4D77-817E-7C13404F9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06556-D08C-4706-8762-FC519C9C4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5EFBF-28B7-4BA7-A41D-D3660C404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C7A7-9CE6-450F-8675-61C786C2B72B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67F77-FA08-4C3E-B515-B2A8A529C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491E0-65C3-4093-A3A6-9CDC6B77C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20E4-B6C5-434F-B42B-C773DA73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3AD14-EC95-419E-9546-B9880FE54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7D816-D83D-4336-AAB8-6F885DDD1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DAE19-74BE-4C83-8320-10D5E175E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06EBF-2928-421A-BE23-2737BCFB5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C7A7-9CE6-450F-8675-61C786C2B72B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9F06A-57DA-42A7-8BB6-0C7F0C680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C1AE3-C43E-4BB9-93DD-7E93322B9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20E4-B6C5-434F-B42B-C773DA73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27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35072-BB5F-4D71-ACEB-A2DBAADBF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AE836-BCC3-4E7D-A939-C22C60D24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1A101-7A5B-466F-8C28-2F9CC5F56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9319E4-5000-45A3-A666-1B1B1B76FF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70DE70-AA6E-4F5E-B986-CC28F44427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5A1314-C0BA-4414-84A0-9CA9FDFF6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C7A7-9CE6-450F-8675-61C786C2B72B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93DF1B-0505-45A4-B9A2-75C404A61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3D76A2-BDAB-4635-A17D-E0DAB8C6E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20E4-B6C5-434F-B42B-C773DA73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6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D9784-BC0C-43DE-B4F0-BD738A2DC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1FE91D-96B0-487E-89F7-F9260B9C9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C7A7-9CE6-450F-8675-61C786C2B72B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B97343-7044-4BDF-95B1-01128D755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D2793D-DF70-4D6F-8184-2493A91F6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20E4-B6C5-434F-B42B-C773DA73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93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7ABC7F-0F34-49E0-85F8-3026AD901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C7A7-9CE6-450F-8675-61C786C2B72B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9C30D1-84A9-4324-A85C-97E8442F4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9C8C0-7838-474F-98C4-A4215ABE7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20E4-B6C5-434F-B42B-C773DA73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86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5B04A-B136-4CA2-A5E4-417C44A83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6A8AC-C00D-403A-9BF8-9DA6AB216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B0D-9764-4CEE-AA0E-4B6B9F05E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03377-5C2D-4176-A6C0-4D46204E2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C7A7-9CE6-450F-8675-61C786C2B72B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AA8DB-27F9-4988-92DE-DD2B63B78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4107A-DD63-4D6E-8407-655B4A711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20E4-B6C5-434F-B42B-C773DA73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38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904F3-9509-4C1D-AF26-0F765C9D9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1CFF2C-C817-4261-A436-28CAF50183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2F685-1B1A-41F3-A268-1751267E1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0BC3A-D00B-4B12-80B5-320581EE1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C7A7-9CE6-450F-8675-61C786C2B72B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1CA61-0BC0-483A-99EE-DF387CA37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E92F2-BE59-408D-89BF-2E0E9642F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20E4-B6C5-434F-B42B-C773DA73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69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7422BB-81A8-4772-A984-4BFAC2262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AE69C-0E69-4346-9493-A3CD2E134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85526-F738-4AEE-84B8-543F77477F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6C7A7-9CE6-450F-8675-61C786C2B72B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1783D-5776-45AF-8BDA-DD7D8D37E6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210B4-B983-48F0-B074-9D1F6122B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820E4-B6C5-434F-B42B-C773DA73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25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22D2C0-26A3-4D64-8D61-E13478964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337" y="1000125"/>
            <a:ext cx="755332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8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4A978-0596-412B-82C6-FA2036A56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WebSocket </a:t>
            </a:r>
            <a:r>
              <a:rPr lang="zh-CN" altLang="en-US" dirty="0"/>
              <a:t>的优点是：</a:t>
            </a:r>
            <a:br>
              <a:rPr lang="en-US" altLang="zh-C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E78D0-D929-48FA-8B5F-F59F05E45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支持服务端推送的双向通信，大幅降低服务端轮询压力；</a:t>
            </a:r>
            <a:endParaRPr lang="en-US" altLang="zh-CN" dirty="0"/>
          </a:p>
          <a:p>
            <a:r>
              <a:rPr lang="zh-CN" altLang="en-US" dirty="0"/>
              <a:t>数据交互的控制开销低，降低双方通信的网络开销；</a:t>
            </a:r>
            <a:endParaRPr lang="en-US" altLang="zh-CN" dirty="0"/>
          </a:p>
          <a:p>
            <a:r>
              <a:rPr lang="en-US" altLang="zh-CN" dirty="0"/>
              <a:t>Web </a:t>
            </a:r>
            <a:r>
              <a:rPr lang="zh-CN" altLang="en-US" dirty="0"/>
              <a:t>原生支持，实现相对简单。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324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64D92-BF1A-429A-A56F-C2C8788D1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用户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A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给用户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B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发送一条消息。哪些环节可能存在丢消息的风险？（可靠性）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E0FE26-EDD6-4E41-B557-31DE12964C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8487" y="1962944"/>
            <a:ext cx="5915025" cy="4076700"/>
          </a:xfrm>
        </p:spPr>
      </p:pic>
    </p:spTree>
    <p:extLst>
      <p:ext uri="{BB962C8B-B14F-4D97-AF65-F5344CB8AC3E}">
        <p14:creationId xmlns:p14="http://schemas.microsoft.com/office/powerpoint/2010/main" val="554097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37F4F-5C8D-4E3C-8006-40EACED56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14" y="183255"/>
            <a:ext cx="10515600" cy="6883370"/>
          </a:xfrm>
        </p:spPr>
        <p:txBody>
          <a:bodyPr/>
          <a:lstStyle/>
          <a:p>
            <a:r>
              <a:rPr lang="en-US" dirty="0"/>
              <a:t>1,2,3 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我们通过客户端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A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的超时重发和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IM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服务器的去重机制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r>
              <a:rPr lang="en-US" dirty="0">
                <a:solidFill>
                  <a:srgbClr val="333333"/>
                </a:solidFill>
                <a:latin typeface="PingFang SC"/>
              </a:rPr>
              <a:t>4 :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业界一般参考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TCP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协议的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ACK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机制，实现一套业务层的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ACK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协议。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B14DFB21-B38F-4F14-B913-35741BF2C0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198E8E-0822-44BC-8489-67D167E60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179" y="1229017"/>
            <a:ext cx="4646980" cy="33225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17953E-97FB-4181-809A-5185FA316C6C}"/>
              </a:ext>
            </a:extLst>
          </p:cNvPr>
          <p:cNvSpPr txBox="1"/>
          <p:nvPr/>
        </p:nvSpPr>
        <p:spPr>
          <a:xfrm>
            <a:off x="559292" y="4944862"/>
            <a:ext cx="608934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 </a:t>
            </a:r>
            <a:r>
              <a:rPr lang="en-US" dirty="0" err="1"/>
              <a:t>服务器在推送消息时，携带一个标识</a:t>
            </a:r>
            <a:r>
              <a:rPr lang="en-US" dirty="0"/>
              <a:t> </a:t>
            </a:r>
            <a:r>
              <a:rPr lang="en-US" dirty="0" err="1"/>
              <a:t>SID（安全标识符，类似</a:t>
            </a:r>
            <a:r>
              <a:rPr lang="en-US" dirty="0"/>
              <a:t> TCP 的 </a:t>
            </a:r>
            <a:r>
              <a:rPr lang="en-US" dirty="0" err="1"/>
              <a:t>sequenceId</a:t>
            </a:r>
            <a:r>
              <a:rPr lang="en-US" dirty="0"/>
              <a:t>），</a:t>
            </a:r>
            <a:r>
              <a:rPr lang="en-US" dirty="0" err="1"/>
              <a:t>推送出消息后会将当前消息添加到“待</a:t>
            </a:r>
            <a:r>
              <a:rPr lang="en-US" dirty="0"/>
              <a:t> ACK </a:t>
            </a:r>
            <a:r>
              <a:rPr lang="en-US" dirty="0" err="1"/>
              <a:t>消息列表</a:t>
            </a:r>
            <a:r>
              <a:rPr lang="en-US" dirty="0"/>
              <a:t>”，</a:t>
            </a:r>
            <a:r>
              <a:rPr lang="en-US" dirty="0" err="1"/>
              <a:t>客户端</a:t>
            </a:r>
            <a:r>
              <a:rPr lang="en-US" dirty="0"/>
              <a:t> B </a:t>
            </a:r>
            <a:r>
              <a:rPr lang="en-US" dirty="0" err="1"/>
              <a:t>成功接收完消息后，会给</a:t>
            </a:r>
            <a:r>
              <a:rPr lang="en-US" dirty="0"/>
              <a:t> IM </a:t>
            </a:r>
            <a:r>
              <a:rPr lang="en-US" dirty="0" err="1"/>
              <a:t>服务器回一个业务层的</a:t>
            </a:r>
            <a:r>
              <a:rPr lang="en-US" dirty="0"/>
              <a:t> ACK </a:t>
            </a:r>
            <a:r>
              <a:rPr lang="en-US" dirty="0" err="1"/>
              <a:t>包，包中携带有本条接收消息的</a:t>
            </a:r>
            <a:r>
              <a:rPr lang="en-US" dirty="0"/>
              <a:t> SID，IM </a:t>
            </a:r>
            <a:r>
              <a:rPr lang="en-US" dirty="0" err="1"/>
              <a:t>服务器接收后，会从“待</a:t>
            </a:r>
            <a:r>
              <a:rPr lang="en-US" dirty="0"/>
              <a:t> ACK </a:t>
            </a:r>
            <a:r>
              <a:rPr lang="en-US" dirty="0" err="1"/>
              <a:t>消息列表”记录中删除此条消息，本次推送才算真正结束</a:t>
            </a:r>
            <a:r>
              <a:rPr 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66764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91266-19ED-476B-90F0-9B7CB6666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消息的时序一致性 </a:t>
            </a:r>
            <a:r>
              <a:rPr lang="en-US" altLang="zh-CN" dirty="0"/>
              <a:t>(</a:t>
            </a:r>
            <a:r>
              <a:rPr lang="zh-CN" altLang="en-US" dirty="0"/>
              <a:t>本地问题）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413C6-DDD4-401C-BA0D-B261EBEEB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发送方时钟存在较大不稳定因素，用户可以随时调整时钟导致序号回退等问题。</a:t>
            </a:r>
            <a:endParaRPr lang="en-US" altLang="zh-CN" dirty="0"/>
          </a:p>
          <a:p>
            <a:r>
              <a:rPr lang="zh-CN" altLang="en-US" dirty="0"/>
              <a:t>发送方本地序号如果重装应用会导致序号清零，也会导致序号回退的问题。</a:t>
            </a:r>
            <a:endParaRPr lang="en-US" altLang="zh-CN" dirty="0"/>
          </a:p>
          <a:p>
            <a:r>
              <a:rPr lang="zh-CN" altLang="en-US" dirty="0"/>
              <a:t>类似“群聊消息”和“单用户的多点登录”这种多发送方场景，都存在：同一时钟的某一时间点，都可能有多条消息发给同一接收对象。比如同一个群里，多个人同时发言；或者同一个用户登录两台设备，两台设备同时给某一接收方发消息。多设备间由于存在时钟不同步的问题，并不能保证设备带上来的时间是准确的，可能存在群里的用户 </a:t>
            </a:r>
            <a:r>
              <a:rPr lang="en-US" altLang="zh-CN" dirty="0"/>
              <a:t>A </a:t>
            </a:r>
            <a:r>
              <a:rPr lang="zh-CN" altLang="en-US" dirty="0"/>
              <a:t>先发言，</a:t>
            </a:r>
            <a:r>
              <a:rPr lang="en-US" altLang="zh-CN" dirty="0"/>
              <a:t>B </a:t>
            </a:r>
            <a:r>
              <a:rPr lang="zh-CN" altLang="en-US" dirty="0"/>
              <a:t>后发言，但由于用户 </a:t>
            </a:r>
            <a:r>
              <a:rPr lang="en-US" altLang="zh-CN" dirty="0"/>
              <a:t>A </a:t>
            </a:r>
            <a:r>
              <a:rPr lang="zh-CN" altLang="en-US" dirty="0"/>
              <a:t>的手机时钟比用户 </a:t>
            </a:r>
            <a:r>
              <a:rPr lang="en-US" altLang="zh-CN" dirty="0"/>
              <a:t>B </a:t>
            </a:r>
            <a:r>
              <a:rPr lang="zh-CN" altLang="en-US" dirty="0"/>
              <a:t>的慢了半分钟，如果以这个时间作为“时序基准”来进行排序，可能反而导致用户 </a:t>
            </a:r>
            <a:r>
              <a:rPr lang="en-US" altLang="zh-CN" dirty="0"/>
              <a:t>A </a:t>
            </a:r>
            <a:r>
              <a:rPr lang="zh-CN" altLang="en-US" dirty="0"/>
              <a:t>的发言被认为是晚于用户 </a:t>
            </a:r>
            <a:r>
              <a:rPr lang="en-US" altLang="zh-CN" dirty="0"/>
              <a:t>B </a:t>
            </a:r>
            <a:r>
              <a:rPr lang="zh-CN" altLang="en-US" dirty="0"/>
              <a:t>的。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18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9520-9EB8-4645-B95F-BA6B44364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 </a:t>
            </a:r>
            <a:r>
              <a:rPr lang="zh-CN" altLang="en-US" dirty="0"/>
              <a:t>服务器的本地时钟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D0898-F166-4D54-AB57-B03C4FF4E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在实际工程中，</a:t>
            </a:r>
            <a:r>
              <a:rPr lang="en-US" altLang="zh-CN" dirty="0"/>
              <a:t>IM </a:t>
            </a:r>
            <a:r>
              <a:rPr lang="zh-CN" altLang="en-US" dirty="0"/>
              <a:t>服务都是集群化部署，集群化部署也就是许多服务器同时部署任务。虽然多台服务器通过 </a:t>
            </a:r>
            <a:r>
              <a:rPr lang="en-US" altLang="zh-CN" dirty="0"/>
              <a:t>NTP </a:t>
            </a:r>
            <a:r>
              <a:rPr lang="zh-CN" altLang="en-US" dirty="0"/>
              <a:t>时间同步服务，能降低服务集群机器间的时钟差异到毫秒级别，但仍然还是存在一定的时钟误差，而且 </a:t>
            </a:r>
            <a:r>
              <a:rPr lang="en-US" altLang="zh-CN" dirty="0"/>
              <a:t>IM </a:t>
            </a:r>
            <a:r>
              <a:rPr lang="zh-CN" altLang="en-US" dirty="0"/>
              <a:t>服务器规模相对比较大，时钟的统一性维护上也比较有挑战，整体时钟很难保持极低误差，因此一般也不能用 </a:t>
            </a:r>
            <a:r>
              <a:rPr lang="en-US" altLang="zh-CN" dirty="0"/>
              <a:t>IM </a:t>
            </a:r>
            <a:r>
              <a:rPr lang="zh-CN" altLang="en-US" dirty="0"/>
              <a:t>服务器的本地时钟来作为消息的“时序基准”。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413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B8540-BABD-4F38-A343-E299C9AD4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全局序号生成器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66A32-7E52-4508-BC20-215B6B127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类似 </a:t>
            </a:r>
            <a:r>
              <a:rPr lang="en-US" altLang="zh-CN" dirty="0"/>
              <a:t>Redis </a:t>
            </a:r>
            <a:r>
              <a:rPr lang="zh-CN" altLang="en-US" dirty="0"/>
              <a:t>的原子自增和 </a:t>
            </a:r>
            <a:r>
              <a:rPr lang="en-US" altLang="zh-CN" dirty="0"/>
              <a:t>DB </a:t>
            </a:r>
            <a:r>
              <a:rPr lang="zh-CN" altLang="en-US" dirty="0"/>
              <a:t>的自增 </a:t>
            </a:r>
            <a:r>
              <a:rPr lang="en-US" altLang="zh-CN" dirty="0"/>
              <a:t>id</a:t>
            </a:r>
            <a:r>
              <a:rPr lang="zh-CN" altLang="en-US" dirty="0"/>
              <a:t>，都要求在主库上来执行“取号”操作，而主库基本都是单点部署，在可用性上的保障会相对较差，另外，针对高并发的取号操作这个单点的主库可能容易出现性能瓶颈。</a:t>
            </a:r>
            <a:endParaRPr lang="en-US" altLang="zh-CN" dirty="0"/>
          </a:p>
          <a:p>
            <a:r>
              <a:rPr lang="zh-CN" altLang="en-US" dirty="0"/>
              <a:t>采用类似 </a:t>
            </a:r>
            <a:r>
              <a:rPr lang="en-US" altLang="zh-CN" dirty="0"/>
              <a:t>snowflake </a:t>
            </a:r>
            <a:r>
              <a:rPr lang="zh-CN" altLang="en-US" dirty="0"/>
              <a:t>算法的时间相关的分布式“序号生成器”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34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5B389-541C-4C78-B7AE-B89EE642D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消息和未读不一致的原因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7806C-4BC9-4955-8DD4-1A64D5E7F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会话未读：当前用户和某一个聊天方的未读消息数。比如用户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A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收到了用户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B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的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2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条消息，这时，对于用户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A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来说，他和用户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B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的会话未读就是“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2”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，当用户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A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打开和用户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B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的聊天对话页查看这两条消息时，对于用户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A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来说，他和用户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B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的会话未读就变成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0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了。对于群聊或者直播间来说也是一样的逻辑，会话未读的对端只不过是一个群或者一个房间。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总未读：当前用户的所有未读消息数，这个不难理解，总未读其实就是所有会话未读的和。比如用户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A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除了收到用户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B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的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2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条消息，还收到了用户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C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的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3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条消息。那么，对于用户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A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来说，总未读就是“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5”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。如果用户查看了用户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B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发给他的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2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条消息，这时用户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A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的总未读就变成了“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3”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659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EA684-3399-4452-B79D-106CA7A2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会话未读和总未读单独维护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BB599-9D11-4246-AAE4-A85EC9AC6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高频使用的“总未读”，如果每次都通过聚合所有会话未读来获取，用户的互动会话不多的话，性能还可以保证；一旦会话数比较多，由于需要多次从存储获取，容易出现某些会话未读由于超时等原因没取到，导致总未读数计算少了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维护的总未读数和会话未读数的总和要保持一致。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9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50DAF-168D-41EA-8944-B856FDE03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收到新消息，但角标和 </a:t>
            </a:r>
            <a:r>
              <a:rPr lang="en-US" altLang="zh-CN" dirty="0"/>
              <a:t>App </a:t>
            </a:r>
            <a:r>
              <a:rPr lang="zh-CN" altLang="en-US" dirty="0"/>
              <a:t>里的消息栏没有未读提醒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106673-D2C4-4476-9253-2CF8BDF54E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5153" y="1825625"/>
            <a:ext cx="6081694" cy="4351338"/>
          </a:xfrm>
        </p:spPr>
      </p:pic>
    </p:spTree>
    <p:extLst>
      <p:ext uri="{BB962C8B-B14F-4D97-AF65-F5344CB8AC3E}">
        <p14:creationId xmlns:p14="http://schemas.microsoft.com/office/powerpoint/2010/main" val="3967903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2AECA-AB29-4BC4-A981-7F55F2791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有未读提醒，点进去找不到是哪个会话有新消息”的情况。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24464C-C6FA-454E-AD02-F0896528BB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2514" y="1825625"/>
            <a:ext cx="5866972" cy="4351338"/>
          </a:xfrm>
        </p:spPr>
      </p:pic>
    </p:spTree>
    <p:extLst>
      <p:ext uri="{BB962C8B-B14F-4D97-AF65-F5344CB8AC3E}">
        <p14:creationId xmlns:p14="http://schemas.microsoft.com/office/powerpoint/2010/main" val="2505339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91AEB2-1D63-497E-8539-ABA9DA4E3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62" y="266700"/>
            <a:ext cx="8448675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329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1CEAE-6DB7-4AA2-8D12-246694415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分布式锁 </a:t>
            </a:r>
            <a:r>
              <a:rPr lang="en-US" altLang="zh-CN" dirty="0"/>
              <a:t>or </a:t>
            </a:r>
            <a:r>
              <a:rPr lang="zh-CN" altLang="en-US" dirty="0"/>
              <a:t>支持事务功能的资源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D51AA-9254-4687-A7D2-9050CE790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因为两个未读的变更不是原子性的，会出现某一个成功另一个失败的情况，也会出现由于并发更新导致操作被覆盖的情况。所以要解决这些问题，需要保证两个未读更新操作的原子性。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355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EE96C-26C4-41CE-9EA4-A520296C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为什么接入服务和业务处理服务要独立拆分呢？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90382-C220-4036-928A-DB93061A3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第一点是接入服务作为消息收发的出入口，必须是一个高可用的服务，保持足够的稳定性是一个必要条件。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r>
              <a:rPr lang="zh-CN" altLang="en-US" dirty="0"/>
              <a:t>第二点是从业务开发人员的角度看，接入服务和业务处理服务进行拆分有助于提升业务开发效率，降低业务开发门槛。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848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FAAFB-3C0A-46CE-9AAE-6F425A3AD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 </a:t>
            </a:r>
            <a:r>
              <a:rPr lang="zh-CN" altLang="en-US" dirty="0"/>
              <a:t>系统都有哪些特性？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D9F22-F96B-4B21-8ED6-E313FC478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实时性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可靠性 </a:t>
            </a:r>
            <a:r>
              <a:rPr lang="en-US" altLang="zh-CN" dirty="0"/>
              <a:t>--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不丢消息，消息不重复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r>
              <a:rPr lang="en-US" altLang="zh-CN" dirty="0"/>
              <a:t>3. </a:t>
            </a:r>
            <a:r>
              <a:rPr lang="zh-CN" altLang="en-US" dirty="0"/>
              <a:t>一致性</a:t>
            </a:r>
            <a:r>
              <a:rPr lang="en-US" altLang="zh-CN" dirty="0"/>
              <a:t>---</a:t>
            </a:r>
            <a:r>
              <a:rPr lang="zh-CN" altLang="en-US" dirty="0"/>
              <a:t>不乱序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844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D41A0-A45C-4977-8383-B8FDAB741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altLang="zh-CN" dirty="0"/>
              <a:t>able: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E1C3B-A9FE-460C-92E1-4AA4A8B9B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Message table:  </a:t>
            </a:r>
          </a:p>
          <a:p>
            <a:r>
              <a:rPr lang="en-US" dirty="0"/>
              <a:t>id, </a:t>
            </a:r>
            <a:r>
              <a:rPr lang="en-US" dirty="0" err="1"/>
              <a:t>user_id</a:t>
            </a:r>
            <a:r>
              <a:rPr lang="en-US" dirty="0"/>
              <a:t>, </a:t>
            </a:r>
            <a:r>
              <a:rPr lang="en-US" dirty="0" err="1"/>
              <a:t>from_user_id</a:t>
            </a:r>
            <a:r>
              <a:rPr lang="en-US" dirty="0"/>
              <a:t>, </a:t>
            </a:r>
            <a:r>
              <a:rPr lang="en-US" dirty="0" err="1"/>
              <a:t>to_user_id</a:t>
            </a:r>
            <a:r>
              <a:rPr lang="en-US" dirty="0"/>
              <a:t>, content, </a:t>
            </a:r>
            <a:r>
              <a:rPr lang="en-US" dirty="0" err="1"/>
              <a:t>created_at</a:t>
            </a:r>
            <a:r>
              <a:rPr lang="en-US" dirty="0"/>
              <a:t>.</a:t>
            </a:r>
          </a:p>
          <a:p>
            <a:r>
              <a:rPr lang="en-US" dirty="0"/>
              <a:t>What is the problem.</a:t>
            </a:r>
          </a:p>
          <a:p>
            <a:r>
              <a:rPr lang="en-US" dirty="0"/>
              <a:t>SQL </a:t>
            </a:r>
          </a:p>
          <a:p>
            <a:endParaRPr lang="en-US" dirty="0"/>
          </a:p>
          <a:p>
            <a:r>
              <a:rPr lang="en-US" dirty="0"/>
              <a:t>Select * from </a:t>
            </a:r>
            <a:r>
              <a:rPr lang="en-US" dirty="0" err="1"/>
              <a:t>message_table</a:t>
            </a:r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from_user_id</a:t>
            </a:r>
            <a:r>
              <a:rPr lang="en-US" dirty="0"/>
              <a:t> = A and </a:t>
            </a:r>
            <a:r>
              <a:rPr lang="en-US" dirty="0" err="1"/>
              <a:t>to_user_id</a:t>
            </a:r>
            <a:r>
              <a:rPr lang="en-US" dirty="0"/>
              <a:t> = B OR </a:t>
            </a:r>
            <a:r>
              <a:rPr lang="en-US" dirty="0" err="1"/>
              <a:t>to_user_id</a:t>
            </a:r>
            <a:r>
              <a:rPr lang="en-US" dirty="0"/>
              <a:t> = B and from </a:t>
            </a:r>
            <a:r>
              <a:rPr lang="en-US" dirty="0" err="1"/>
              <a:t>user_id</a:t>
            </a:r>
            <a:r>
              <a:rPr lang="en-US" dirty="0"/>
              <a:t> = A order by </a:t>
            </a:r>
            <a:r>
              <a:rPr lang="en-US" dirty="0" err="1"/>
              <a:t>created_at</a:t>
            </a:r>
            <a:r>
              <a:rPr lang="en-US" dirty="0"/>
              <a:t> DESC;</a:t>
            </a:r>
          </a:p>
        </p:txBody>
      </p:sp>
    </p:spTree>
    <p:extLst>
      <p:ext uri="{BB962C8B-B14F-4D97-AF65-F5344CB8AC3E}">
        <p14:creationId xmlns:p14="http://schemas.microsoft.com/office/powerpoint/2010/main" val="2344616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D41A0-A45C-4977-8383-B8FDAB741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altLang="zh-CN" dirty="0"/>
              <a:t>able: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E1C3B-A9FE-460C-92E1-4AA4A8B9B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Message table:  </a:t>
            </a:r>
            <a:r>
              <a:rPr lang="en-US" dirty="0" err="1"/>
              <a:t>message_id</a:t>
            </a:r>
            <a:r>
              <a:rPr lang="en-US" dirty="0"/>
              <a:t>, </a:t>
            </a:r>
            <a:r>
              <a:rPr lang="en-US" dirty="0" err="1"/>
              <a:t>thread_id</a:t>
            </a:r>
            <a:r>
              <a:rPr lang="en-US" dirty="0"/>
              <a:t>, </a:t>
            </a:r>
            <a:r>
              <a:rPr lang="en-US" dirty="0" err="1"/>
              <a:t>user_id</a:t>
            </a:r>
            <a:r>
              <a:rPr lang="en-US" dirty="0"/>
              <a:t>, content, </a:t>
            </a:r>
            <a:r>
              <a:rPr lang="en-US" dirty="0" err="1"/>
              <a:t>created_at</a:t>
            </a:r>
            <a:endParaRPr lang="en-US" dirty="0"/>
          </a:p>
          <a:p>
            <a:r>
              <a:rPr lang="en-US" dirty="0"/>
              <a:t>Thread Table: </a:t>
            </a:r>
            <a:r>
              <a:rPr lang="en-US" dirty="0" err="1"/>
              <a:t>owner_id</a:t>
            </a:r>
            <a:r>
              <a:rPr lang="en-US" dirty="0"/>
              <a:t>, </a:t>
            </a:r>
            <a:r>
              <a:rPr lang="en-US" dirty="0" err="1"/>
              <a:t>thread_id</a:t>
            </a:r>
            <a:r>
              <a:rPr lang="en-US" dirty="0"/>
              <a:t>, </a:t>
            </a:r>
            <a:r>
              <a:rPr lang="en-US" dirty="0" err="1"/>
              <a:t>participant_ids</a:t>
            </a:r>
            <a:r>
              <a:rPr lang="en-US" dirty="0"/>
              <a:t>, </a:t>
            </a:r>
            <a:r>
              <a:rPr lang="en-US" dirty="0" err="1"/>
              <a:t>created_at</a:t>
            </a:r>
            <a:r>
              <a:rPr lang="en-US" dirty="0"/>
              <a:t>, </a:t>
            </a:r>
            <a:r>
              <a:rPr lang="en-US" dirty="0" err="1"/>
              <a:t>updated_at</a:t>
            </a:r>
            <a:r>
              <a:rPr lang="en-US" dirty="0"/>
              <a:t>, </a:t>
            </a:r>
            <a:r>
              <a:rPr lang="en-US" dirty="0" err="1"/>
              <a:t>is_muted</a:t>
            </a:r>
            <a:r>
              <a:rPr lang="en-US" dirty="0"/>
              <a:t>, nickname.</a:t>
            </a:r>
          </a:p>
          <a:p>
            <a:endParaRPr lang="en-US" dirty="0"/>
          </a:p>
          <a:p>
            <a:r>
              <a:rPr lang="en-US" dirty="0"/>
              <a:t>Thread has a list of “messages”</a:t>
            </a:r>
          </a:p>
        </p:txBody>
      </p:sp>
    </p:spTree>
    <p:extLst>
      <p:ext uri="{BB962C8B-B14F-4D97-AF65-F5344CB8AC3E}">
        <p14:creationId xmlns:p14="http://schemas.microsoft.com/office/powerpoint/2010/main" val="3305753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ED2BB-507C-4FDA-A662-CDFAC60D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短轮询场景</a:t>
            </a:r>
            <a:r>
              <a:rPr lang="en-US" altLang="zh-CN" dirty="0"/>
              <a:t>(</a:t>
            </a:r>
            <a:r>
              <a:rPr lang="zh-CN" altLang="en-US" dirty="0"/>
              <a:t>实时性</a:t>
            </a:r>
            <a:r>
              <a:rPr lang="en-US" altLang="zh-CN" dirty="0"/>
              <a:t>)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DEAB7BA-9D69-4670-8FC8-A6D9F1104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0081" y="1825625"/>
            <a:ext cx="5051837" cy="4351338"/>
          </a:xfrm>
        </p:spPr>
      </p:pic>
    </p:spTree>
    <p:extLst>
      <p:ext uri="{BB962C8B-B14F-4D97-AF65-F5344CB8AC3E}">
        <p14:creationId xmlns:p14="http://schemas.microsoft.com/office/powerpoint/2010/main" val="3698564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DA6A3-9230-4115-8C8A-F85A1E107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长轮询场景</a:t>
            </a:r>
            <a:r>
              <a:rPr lang="en-US" altLang="zh-CN" dirty="0"/>
              <a:t>(</a:t>
            </a:r>
            <a:r>
              <a:rPr lang="zh-CN" altLang="en-US" dirty="0"/>
              <a:t>实时性</a:t>
            </a:r>
            <a:r>
              <a:rPr lang="en-US" altLang="zh-CN" dirty="0"/>
              <a:t>)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C836611-CEC8-4F95-98EC-6A378B60C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9646" y="1825625"/>
            <a:ext cx="6272708" cy="4351338"/>
          </a:xfrm>
        </p:spPr>
      </p:pic>
    </p:spTree>
    <p:extLst>
      <p:ext uri="{BB962C8B-B14F-4D97-AF65-F5344CB8AC3E}">
        <p14:creationId xmlns:p14="http://schemas.microsoft.com/office/powerpoint/2010/main" val="20268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F97DF-4EAC-4D87-9DFA-A855267E3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Websocket</a:t>
            </a:r>
            <a:r>
              <a:rPr lang="en-US" dirty="0"/>
              <a:t>(</a:t>
            </a:r>
            <a:r>
              <a:rPr lang="zh-CN" altLang="en-US" dirty="0"/>
              <a:t>实时性</a:t>
            </a:r>
            <a:r>
              <a:rPr lang="en-US" dirty="0"/>
              <a:t>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D93EDCF-1FA7-45E9-9ED1-4500508D1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0917" y="1825625"/>
            <a:ext cx="5330166" cy="4351338"/>
          </a:xfrm>
        </p:spPr>
      </p:pic>
    </p:spTree>
    <p:extLst>
      <p:ext uri="{BB962C8B-B14F-4D97-AF65-F5344CB8AC3E}">
        <p14:creationId xmlns:p14="http://schemas.microsoft.com/office/powerpoint/2010/main" val="2171083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1699</Words>
  <Application>Microsoft Office PowerPoint</Application>
  <PresentationFormat>Widescreen</PresentationFormat>
  <Paragraphs>51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PingFang SC</vt:lpstr>
      <vt:lpstr>Arial</vt:lpstr>
      <vt:lpstr>Calibri</vt:lpstr>
      <vt:lpstr>Calibri Light</vt:lpstr>
      <vt:lpstr>Office Theme</vt:lpstr>
      <vt:lpstr>PowerPoint Presentation</vt:lpstr>
      <vt:lpstr>PowerPoint Presentation</vt:lpstr>
      <vt:lpstr>为什么接入服务和业务处理服务要独立拆分呢？</vt:lpstr>
      <vt:lpstr>IM 系统都有哪些特性？</vt:lpstr>
      <vt:lpstr>Table:</vt:lpstr>
      <vt:lpstr>Table:</vt:lpstr>
      <vt:lpstr>短轮询场景(实时性)</vt:lpstr>
      <vt:lpstr>长轮询场景(实时性)</vt:lpstr>
      <vt:lpstr>Websocket(实时性)</vt:lpstr>
      <vt:lpstr>WebSocket 的优点是： </vt:lpstr>
      <vt:lpstr>用户 A 给用户 B 发送一条消息。哪些环节可能存在丢消息的风险？（可靠性）</vt:lpstr>
      <vt:lpstr>PowerPoint Presentation</vt:lpstr>
      <vt:lpstr>消息的时序一致性 (本地问题）</vt:lpstr>
      <vt:lpstr>IM 服务器的本地时钟</vt:lpstr>
      <vt:lpstr>全局序号生成器</vt:lpstr>
      <vt:lpstr>消息和未读不一致的原因</vt:lpstr>
      <vt:lpstr>会话未读和总未读单独维护</vt:lpstr>
      <vt:lpstr>收到新消息，但角标和 App 里的消息栏没有未读提醒</vt:lpstr>
      <vt:lpstr>有未读提醒，点进去找不到是哪个会话有新消息”的情况。</vt:lpstr>
      <vt:lpstr>分布式锁 or 支持事务功能的资源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Ning Huang</dc:creator>
  <cp:lastModifiedBy>Ning Huang</cp:lastModifiedBy>
  <cp:revision>6</cp:revision>
  <dcterms:created xsi:type="dcterms:W3CDTF">2022-02-06T22:51:16Z</dcterms:created>
  <dcterms:modified xsi:type="dcterms:W3CDTF">2022-02-07T04:17:37Z</dcterms:modified>
</cp:coreProperties>
</file>