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7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900" autoAdjust="0"/>
  </p:normalViewPr>
  <p:slideViewPr>
    <p:cSldViewPr snapToGrid="0">
      <p:cViewPr varScale="1">
        <p:scale>
          <a:sx n="57" d="100"/>
          <a:sy n="57" d="100"/>
        </p:scale>
        <p:origin x="9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A98AF0-1F74-476F-A84B-8772E8266C2D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5CE2AE-47EA-4E14-A409-E68F7385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180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a client intends to start a chat, it connects the chats service using one or more network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protocols. For a chat service, the choice of network protocols is important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CE2AE-47EA-4E14-A409-E68F73855A3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763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final approach is to use local sequence number generator. Local means IDs are only unique within a group.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CE2AE-47EA-4E14-A409-E68F73855A3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9990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User A tries to log in to the app.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The load balancer sends the login request to API servers.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After the backend authenticates the user, service discovery finds the best chat server for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 A. In this example, server 2 is chosen and the server info is returned back to User A.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 User A connects to chat server 2 through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WebSocket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CE2AE-47EA-4E14-A409-E68F73855A3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03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WeChat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uses a similar approach, and it limits a group to 500 members [8]. However, for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groups with a lot of users, storing a message copy for each member is not acceptable.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CE2AE-47EA-4E14-A409-E68F73855A3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5305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Updating online status on every disconnect/reconnect would make the presence indicator change too often, resulting in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poor user experience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CE2AE-47EA-4E14-A409-E68F73855A3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3379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CE2AE-47EA-4E14-A409-E68F73855A3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317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7164D-0D15-429D-B3FC-95F50531BEE0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CDC88-8BD9-417A-B67F-98276B410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680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7164D-0D15-429D-B3FC-95F50531BEE0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CDC88-8BD9-417A-B67F-98276B410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522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7164D-0D15-429D-B3FC-95F50531BEE0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CDC88-8BD9-417A-B67F-98276B410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841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7164D-0D15-429D-B3FC-95F50531BEE0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CDC88-8BD9-417A-B67F-98276B410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87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7164D-0D15-429D-B3FC-95F50531BEE0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CDC88-8BD9-417A-B67F-98276B410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656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7164D-0D15-429D-B3FC-95F50531BEE0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CDC88-8BD9-417A-B67F-98276B410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859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7164D-0D15-429D-B3FC-95F50531BEE0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CDC88-8BD9-417A-B67F-98276B410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285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7164D-0D15-429D-B3FC-95F50531BEE0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CDC88-8BD9-417A-B67F-98276B410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262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7164D-0D15-429D-B3FC-95F50531BEE0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CDC88-8BD9-417A-B67F-98276B410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65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7164D-0D15-429D-B3FC-95F50531BEE0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CDC88-8BD9-417A-B67F-98276B410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04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7164D-0D15-429D-B3FC-95F50531BEE0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CDC88-8BD9-417A-B67F-98276B410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472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7164D-0D15-429D-B3FC-95F50531BEE0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CDC88-8BD9-417A-B67F-98276B410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DESIGN A CHAT SYSTEM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724" y="3509963"/>
            <a:ext cx="6793907" cy="2343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909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High-level design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6575" y="0"/>
            <a:ext cx="5255455" cy="695187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52926" y="2161367"/>
            <a:ext cx="42768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u="none" strike="noStrike" baseline="0" dirty="0" smtClean="0">
                <a:latin typeface="LiberationSerif"/>
              </a:rPr>
              <a:t>it is important to note that</a:t>
            </a:r>
          </a:p>
          <a:p>
            <a:r>
              <a:rPr lang="en-US" b="0" i="0" u="none" strike="noStrike" baseline="0" dirty="0" smtClean="0">
                <a:latin typeface="LiberationSerif"/>
              </a:rPr>
              <a:t>everything else does not have to be </a:t>
            </a:r>
            <a:r>
              <a:rPr lang="en-US" b="0" i="0" u="none" strike="noStrike" baseline="0" dirty="0" err="1" smtClean="0">
                <a:latin typeface="LiberationSerif"/>
              </a:rPr>
              <a:t>WebSocket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52926" y="4730891"/>
            <a:ext cx="393994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u="none" strike="noStrike" baseline="0" dirty="0" smtClean="0">
                <a:latin typeface="LiberationSerif"/>
              </a:rPr>
              <a:t>The one service that we will discuss</a:t>
            </a:r>
          </a:p>
          <a:p>
            <a:r>
              <a:rPr lang="en-US" b="0" i="0" u="none" strike="noStrike" baseline="0" dirty="0" smtClean="0">
                <a:latin typeface="LiberationSerif"/>
              </a:rPr>
              <a:t>more in deep dive is the service discovery. Its primary job is to give the client a list of DNS</a:t>
            </a:r>
          </a:p>
          <a:p>
            <a:r>
              <a:rPr lang="en-US" b="0" i="0" u="none" strike="noStrike" baseline="0" dirty="0" smtClean="0">
                <a:latin typeface="LiberationSerif"/>
              </a:rPr>
              <a:t>host names of chat servers that the client could connect to.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346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523" y="0"/>
            <a:ext cx="5976814" cy="676239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224337" y="1764699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i="0" u="none" strike="noStrike" baseline="0" dirty="0" smtClean="0">
                <a:latin typeface="LiberationSerif"/>
              </a:rPr>
              <a:t>• Chat servers facilitate message sending/receiving.</a:t>
            </a:r>
          </a:p>
          <a:p>
            <a:endParaRPr lang="en-US" b="0" i="0" u="none" strike="noStrike" baseline="0" dirty="0" smtClean="0">
              <a:latin typeface="LiberationSerif"/>
            </a:endParaRPr>
          </a:p>
          <a:p>
            <a:r>
              <a:rPr lang="en-US" b="0" i="0" u="none" strike="noStrike" baseline="0" dirty="0" smtClean="0">
                <a:latin typeface="LiberationSerif"/>
              </a:rPr>
              <a:t>• Presence servers manage online/offline status.</a:t>
            </a:r>
          </a:p>
          <a:p>
            <a:endParaRPr lang="en-US" b="0" i="0" u="none" strike="noStrike" baseline="0" dirty="0" smtClean="0">
              <a:latin typeface="LiberationSerif"/>
            </a:endParaRPr>
          </a:p>
          <a:p>
            <a:r>
              <a:rPr lang="en-US" b="0" i="0" u="none" strike="noStrike" baseline="0" dirty="0" smtClean="0">
                <a:latin typeface="LiberationSerif"/>
              </a:rPr>
              <a:t>• API servers handle everything including user login, signup, change profile, etc.</a:t>
            </a:r>
          </a:p>
          <a:p>
            <a:endParaRPr lang="en-US" b="0" i="0" u="none" strike="noStrike" baseline="0" dirty="0" smtClean="0">
              <a:latin typeface="LiberationSerif"/>
            </a:endParaRPr>
          </a:p>
          <a:p>
            <a:r>
              <a:rPr lang="en-US" b="0" i="0" u="none" strike="noStrike" baseline="0" dirty="0" smtClean="0">
                <a:latin typeface="LiberationSerif"/>
              </a:rPr>
              <a:t>• Notification servers send push notifications.</a:t>
            </a:r>
          </a:p>
          <a:p>
            <a:endParaRPr lang="en-US" b="0" i="0" u="none" strike="noStrike" baseline="0" dirty="0" smtClean="0">
              <a:latin typeface="LiberationSerif"/>
            </a:endParaRPr>
          </a:p>
          <a:p>
            <a:r>
              <a:rPr lang="en-US" b="0" i="0" u="none" strike="noStrike" baseline="0" dirty="0" smtClean="0">
                <a:latin typeface="LiberationSerif"/>
              </a:rPr>
              <a:t>• Finally, the key-value store is used to store chat history. When an offline user comes online, she will see all her previous chat history.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6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Storage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199" y="1579686"/>
            <a:ext cx="109623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LiberationSerif"/>
              </a:rPr>
              <a:t>The first is generic data, such as user profile</a:t>
            </a:r>
            <a:r>
              <a:rPr lang="en-US" dirty="0" smtClean="0">
                <a:latin typeface="LiberationSerif"/>
              </a:rPr>
              <a:t>, setting</a:t>
            </a:r>
            <a:r>
              <a:rPr lang="en-US" dirty="0">
                <a:latin typeface="LiberationSerif"/>
              </a:rPr>
              <a:t>, user friends list. These data are stored in robust and reliable relational databases.</a:t>
            </a:r>
          </a:p>
          <a:p>
            <a:r>
              <a:rPr lang="en-US" dirty="0">
                <a:latin typeface="LiberationSerif"/>
              </a:rPr>
              <a:t>Replication and </a:t>
            </a:r>
            <a:r>
              <a:rPr lang="en-US" dirty="0" err="1">
                <a:latin typeface="LiberationSerif"/>
              </a:rPr>
              <a:t>sharding</a:t>
            </a:r>
            <a:r>
              <a:rPr lang="en-US" dirty="0">
                <a:latin typeface="LiberationSerif"/>
              </a:rPr>
              <a:t> are common techniques to satisfy availability and </a:t>
            </a:r>
            <a:r>
              <a:rPr lang="en-US" dirty="0" smtClean="0">
                <a:latin typeface="LiberationSerif"/>
              </a:rPr>
              <a:t>scalability requirements</a:t>
            </a:r>
            <a:r>
              <a:rPr lang="en-US" dirty="0">
                <a:latin typeface="LiberationSerif"/>
              </a:rPr>
              <a:t>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199" y="2994077"/>
            <a:ext cx="5929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LiberationSerif"/>
              </a:rPr>
              <a:t>The second is unique to chat systems: chat history data.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34189" y="3363409"/>
            <a:ext cx="7501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LiberationSerif"/>
              </a:rPr>
              <a:t>It is important to understand </a:t>
            </a:r>
            <a:r>
              <a:rPr lang="en-US" b="1" dirty="0" smtClean="0">
                <a:latin typeface="LiberationSerif"/>
              </a:rPr>
              <a:t>the read/write </a:t>
            </a:r>
            <a:r>
              <a:rPr lang="en-US" b="1" dirty="0">
                <a:latin typeface="LiberationSerif"/>
              </a:rPr>
              <a:t>pattern.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834189" y="3732741"/>
            <a:ext cx="1052362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LiberationSerif"/>
              </a:rPr>
              <a:t>1: The </a:t>
            </a:r>
            <a:r>
              <a:rPr lang="en-US" dirty="0">
                <a:latin typeface="LiberationSerif"/>
              </a:rPr>
              <a:t>amount of data is enormous for chat systems. A previous study [2] reveals that</a:t>
            </a:r>
          </a:p>
          <a:p>
            <a:r>
              <a:rPr lang="en-US" dirty="0">
                <a:latin typeface="LiberationSerif"/>
              </a:rPr>
              <a:t>Facebook messenger and </a:t>
            </a:r>
            <a:r>
              <a:rPr lang="en-US" dirty="0" err="1">
                <a:latin typeface="LiberationSerif"/>
              </a:rPr>
              <a:t>Whatsapp</a:t>
            </a:r>
            <a:r>
              <a:rPr lang="en-US" dirty="0">
                <a:latin typeface="LiberationSerif"/>
              </a:rPr>
              <a:t> process 60 billion messages a day</a:t>
            </a:r>
            <a:r>
              <a:rPr lang="en-US" dirty="0" smtClean="0">
                <a:latin typeface="LiberationSerif"/>
              </a:rPr>
              <a:t>.</a:t>
            </a:r>
            <a:br>
              <a:rPr lang="en-US" dirty="0" smtClean="0">
                <a:latin typeface="LiberationSerif"/>
              </a:rPr>
            </a:br>
            <a:endParaRPr lang="en-US" dirty="0">
              <a:latin typeface="LiberationSerif"/>
            </a:endParaRPr>
          </a:p>
          <a:p>
            <a:r>
              <a:rPr lang="en-US" dirty="0" smtClean="0">
                <a:latin typeface="LiberationSerif"/>
              </a:rPr>
              <a:t>2: Only </a:t>
            </a:r>
            <a:r>
              <a:rPr lang="en-US" dirty="0">
                <a:latin typeface="LiberationSerif"/>
              </a:rPr>
              <a:t>recent chats are accessed frequently. Users do not usually look up for old chats</a:t>
            </a:r>
            <a:r>
              <a:rPr lang="en-US" dirty="0" smtClean="0">
                <a:latin typeface="LiberationSerif"/>
              </a:rPr>
              <a:t>.</a:t>
            </a:r>
            <a:br>
              <a:rPr lang="en-US" dirty="0" smtClean="0">
                <a:latin typeface="LiberationSerif"/>
              </a:rPr>
            </a:br>
            <a:endParaRPr lang="en-US" dirty="0">
              <a:latin typeface="LiberationSerif"/>
            </a:endParaRPr>
          </a:p>
          <a:p>
            <a:r>
              <a:rPr lang="en-US" dirty="0" smtClean="0">
                <a:latin typeface="LiberationSerif"/>
              </a:rPr>
              <a:t>3:  </a:t>
            </a:r>
            <a:r>
              <a:rPr lang="en-US" dirty="0">
                <a:latin typeface="LiberationSerif"/>
              </a:rPr>
              <a:t>Although very recent chat history is viewed in most cases, users might use features that</a:t>
            </a:r>
          </a:p>
          <a:p>
            <a:r>
              <a:rPr lang="en-US" dirty="0">
                <a:latin typeface="LiberationSerif"/>
              </a:rPr>
              <a:t>require random access of data, such as search, view your mentions, jump to specific</a:t>
            </a:r>
          </a:p>
          <a:p>
            <a:r>
              <a:rPr lang="en-US" dirty="0">
                <a:latin typeface="LiberationSerif"/>
              </a:rPr>
              <a:t>messages, etc. These cases should be supported by the data access layer</a:t>
            </a:r>
            <a:r>
              <a:rPr lang="en-US" dirty="0" smtClean="0">
                <a:latin typeface="LiberationSerif"/>
              </a:rPr>
              <a:t>.</a:t>
            </a:r>
            <a:br>
              <a:rPr lang="en-US" dirty="0" smtClean="0">
                <a:latin typeface="LiberationSerif"/>
              </a:rPr>
            </a:br>
            <a:endParaRPr lang="en-US" dirty="0">
              <a:latin typeface="LiberationSerif"/>
            </a:endParaRPr>
          </a:p>
          <a:p>
            <a:r>
              <a:rPr lang="en-US" dirty="0" smtClean="0">
                <a:latin typeface="LiberationSerif"/>
              </a:rPr>
              <a:t>4: The </a:t>
            </a:r>
            <a:r>
              <a:rPr lang="en-US" dirty="0">
                <a:latin typeface="LiberationSerif"/>
              </a:rPr>
              <a:t>read to write ratio is about 1:1 for 1 on 1 chat apps.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813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• Key-value stores allow easy horizontal scaling.</a:t>
            </a:r>
          </a:p>
          <a:p>
            <a:pPr marL="0" indent="0">
              <a:buNone/>
            </a:pPr>
            <a:r>
              <a:rPr lang="en-US" dirty="0"/>
              <a:t>• Key-value stores provide very low latency to access data.</a:t>
            </a:r>
          </a:p>
          <a:p>
            <a:pPr marL="0" indent="0">
              <a:buNone/>
            </a:pPr>
            <a:r>
              <a:rPr lang="en-US" dirty="0"/>
              <a:t>• Relational databases do not handle long tail [3] of data well. When the indexes </a:t>
            </a:r>
            <a:r>
              <a:rPr lang="en-US" dirty="0" smtClean="0"/>
              <a:t>grow large</a:t>
            </a:r>
            <a:r>
              <a:rPr lang="en-US" dirty="0"/>
              <a:t>, random access is expensive.</a:t>
            </a:r>
          </a:p>
          <a:p>
            <a:pPr marL="0" indent="0">
              <a:buNone/>
            </a:pPr>
            <a:r>
              <a:rPr lang="en-US" dirty="0"/>
              <a:t>• Key-value stores are adopted by other proven reliable chat applications.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For </a:t>
            </a:r>
            <a:r>
              <a:rPr lang="en-US" dirty="0"/>
              <a:t>example,</a:t>
            </a:r>
          </a:p>
          <a:p>
            <a:pPr marL="0" indent="0">
              <a:buNone/>
            </a:pPr>
            <a:r>
              <a:rPr lang="en-US" dirty="0"/>
              <a:t>both Facebook messenger and Discord use key-value stores. Facebook messenger </a:t>
            </a:r>
            <a:r>
              <a:rPr lang="en-US" dirty="0" smtClean="0"/>
              <a:t>uses </a:t>
            </a:r>
            <a:r>
              <a:rPr lang="en-US" dirty="0" err="1" smtClean="0"/>
              <a:t>HBase</a:t>
            </a:r>
            <a:r>
              <a:rPr lang="en-US" dirty="0" smtClean="0"/>
              <a:t> </a:t>
            </a:r>
            <a:r>
              <a:rPr lang="en-US" dirty="0"/>
              <a:t>[4], and Discord uses Cassandra [5].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6084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722" y="1369261"/>
            <a:ext cx="4702426" cy="440481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64723" y="626262"/>
            <a:ext cx="3403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LiberationSerif-Bold"/>
              </a:rPr>
              <a:t>Message table for 1 on 1 chat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105363" y="626262"/>
            <a:ext cx="33906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LiberationSerif-Bold"/>
              </a:rPr>
              <a:t>Message table for group chat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4578" y="1418420"/>
            <a:ext cx="4520250" cy="43065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614395" y="5966586"/>
            <a:ext cx="91530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LiberationSerif"/>
              </a:rPr>
              <a:t>IDs must be unique.</a:t>
            </a:r>
          </a:p>
          <a:p>
            <a:r>
              <a:rPr lang="en-US" dirty="0">
                <a:latin typeface="LiberationSerif"/>
              </a:rPr>
              <a:t>• </a:t>
            </a:r>
            <a:r>
              <a:rPr lang="en-US" dirty="0" smtClean="0">
                <a:latin typeface="LiberationSerif"/>
              </a:rPr>
              <a:t>  IDs </a:t>
            </a:r>
            <a:r>
              <a:rPr lang="en-US" dirty="0">
                <a:latin typeface="LiberationSerif"/>
              </a:rPr>
              <a:t>should be sortable by time, meaning new rows have higher IDs than old ones.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0357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189" y="0"/>
            <a:ext cx="10515600" cy="1325563"/>
          </a:xfrm>
        </p:spPr>
        <p:txBody>
          <a:bodyPr/>
          <a:lstStyle/>
          <a:p>
            <a:r>
              <a:rPr lang="en-US" b="1" dirty="0"/>
              <a:t>Step 3 - Design deep dive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6047" y="823365"/>
            <a:ext cx="5750715" cy="597674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67278" y="4660644"/>
            <a:ext cx="304219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LiberationSerif"/>
              </a:rPr>
              <a:t>service discovery is to recommend the best chat server for a client based</a:t>
            </a:r>
          </a:p>
          <a:p>
            <a:r>
              <a:rPr lang="en-US" dirty="0">
                <a:latin typeface="LiberationSerif"/>
              </a:rPr>
              <a:t>on the criteria like geographical location, server capacity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3663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188" y="432502"/>
            <a:ext cx="4253564" cy="915035"/>
          </a:xfrm>
        </p:spPr>
        <p:txBody>
          <a:bodyPr>
            <a:normAutofit/>
          </a:bodyPr>
          <a:lstStyle/>
          <a:p>
            <a:r>
              <a:rPr lang="en-US" sz="2400" b="1" dirty="0"/>
              <a:t>Message 1 on 1 chat </a:t>
            </a:r>
            <a:r>
              <a:rPr lang="en-US" sz="2400" b="1" dirty="0" err="1"/>
              <a:t>flow</a:t>
            </a:r>
            <a:r>
              <a:rPr lang="en-US" sz="2400" b="1" dirty="0" err="1" smtClean="0"/>
              <a:t>flows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435" y="0"/>
            <a:ext cx="6196118" cy="688531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5129" y="3558162"/>
            <a:ext cx="735370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LiberationSerif"/>
              </a:rPr>
              <a:t>1. User A sends a chat message to Chat server 1.</a:t>
            </a:r>
          </a:p>
          <a:p>
            <a:r>
              <a:rPr lang="en-US" dirty="0">
                <a:latin typeface="LiberationSerif"/>
              </a:rPr>
              <a:t>2. Chat server 1 obtains a message ID from the ID generator.</a:t>
            </a:r>
          </a:p>
          <a:p>
            <a:r>
              <a:rPr lang="en-US" dirty="0">
                <a:latin typeface="LiberationSerif"/>
              </a:rPr>
              <a:t>3. Chat server 1 sends the message to the message sync queue.</a:t>
            </a:r>
          </a:p>
          <a:p>
            <a:r>
              <a:rPr lang="en-US" dirty="0">
                <a:latin typeface="LiberationSerif"/>
              </a:rPr>
              <a:t>4. The message is stored in a key-value store.</a:t>
            </a:r>
          </a:p>
          <a:p>
            <a:r>
              <a:rPr lang="en-US" dirty="0">
                <a:latin typeface="LiberationSerif"/>
              </a:rPr>
              <a:t> </a:t>
            </a:r>
            <a:r>
              <a:rPr lang="en-US" dirty="0" smtClean="0">
                <a:latin typeface="LiberationSerif"/>
              </a:rPr>
              <a:t>     a</a:t>
            </a:r>
            <a:r>
              <a:rPr lang="en-US" dirty="0">
                <a:latin typeface="LiberationSerif"/>
              </a:rPr>
              <a:t>. If User B is online, the message is forwarded to Chat server 2 where User B </a:t>
            </a:r>
            <a:r>
              <a:rPr lang="en-US" dirty="0" smtClean="0">
                <a:latin typeface="LiberationSerif"/>
              </a:rPr>
              <a:t>is  connected</a:t>
            </a:r>
            <a:r>
              <a:rPr lang="en-US" dirty="0">
                <a:latin typeface="LiberationSerif"/>
              </a:rPr>
              <a:t>.</a:t>
            </a:r>
          </a:p>
          <a:p>
            <a:r>
              <a:rPr lang="en-US" dirty="0" smtClean="0">
                <a:latin typeface="LiberationSerif"/>
              </a:rPr>
              <a:t>      b</a:t>
            </a:r>
            <a:r>
              <a:rPr lang="en-US" dirty="0">
                <a:latin typeface="LiberationSerif"/>
              </a:rPr>
              <a:t>. If User B is offline, a push notification is sent from push notification (PN) servers.</a:t>
            </a:r>
          </a:p>
          <a:p>
            <a:r>
              <a:rPr lang="en-US" dirty="0">
                <a:latin typeface="LiberationSerif"/>
              </a:rPr>
              <a:t>6. Chat server 2 forwards the message to User B. There is a persistent </a:t>
            </a:r>
            <a:r>
              <a:rPr lang="en-US" dirty="0" err="1" smtClean="0">
                <a:latin typeface="LiberationSerif"/>
              </a:rPr>
              <a:t>WebSocket</a:t>
            </a:r>
            <a:r>
              <a:rPr lang="en-US" dirty="0" smtClean="0">
                <a:latin typeface="LiberationSerif"/>
              </a:rPr>
              <a:t>  connection </a:t>
            </a:r>
            <a:r>
              <a:rPr lang="en-US" dirty="0">
                <a:latin typeface="LiberationSerif"/>
              </a:rPr>
              <a:t>between User B and Chat server 2.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2734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199796" cy="837398"/>
          </a:xfrm>
        </p:spPr>
        <p:txBody>
          <a:bodyPr/>
          <a:lstStyle/>
          <a:p>
            <a:r>
              <a:rPr lang="en-US" b="1" dirty="0"/>
              <a:t>Message synchronization across multiple devices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29" y="837399"/>
            <a:ext cx="7785744" cy="588337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667100" y="2750741"/>
            <a:ext cx="561473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LiberationSerif"/>
              </a:rPr>
              <a:t>Each device maintains a variable called </a:t>
            </a:r>
            <a:r>
              <a:rPr lang="en-US" i="1" dirty="0" err="1">
                <a:latin typeface="LiberationSerif-Italic"/>
              </a:rPr>
              <a:t>cur_max_message_id</a:t>
            </a:r>
            <a:r>
              <a:rPr lang="en-US" dirty="0">
                <a:latin typeface="LiberationSerif"/>
              </a:rPr>
              <a:t>, which keeps track of the latest</a:t>
            </a:r>
          </a:p>
          <a:p>
            <a:r>
              <a:rPr lang="en-US" dirty="0">
                <a:latin typeface="LiberationSerif"/>
              </a:rPr>
              <a:t>message ID on the device. Messages that satisfy the following two conditions are considered</a:t>
            </a:r>
          </a:p>
          <a:p>
            <a:r>
              <a:rPr lang="en-US" dirty="0">
                <a:latin typeface="LiberationSerif"/>
              </a:rPr>
              <a:t>as news messages:</a:t>
            </a:r>
          </a:p>
          <a:p>
            <a:r>
              <a:rPr lang="en-US" dirty="0">
                <a:latin typeface="LiberationSerif"/>
              </a:rPr>
              <a:t>• The recipient ID is equal to the currently logged-in user ID.</a:t>
            </a:r>
          </a:p>
          <a:p>
            <a:r>
              <a:rPr lang="en-US" dirty="0">
                <a:latin typeface="LiberationSerif"/>
              </a:rPr>
              <a:t>• Message ID in the key-value store is larger than </a:t>
            </a:r>
            <a:r>
              <a:rPr lang="en-US" i="1" dirty="0" err="1">
                <a:latin typeface="LiberationSerif-Italic"/>
              </a:rPr>
              <a:t>cur_max_message_id</a:t>
            </a:r>
            <a:r>
              <a:rPr lang="en-US" i="1" dirty="0">
                <a:latin typeface="LiberationSerif-Italic"/>
              </a:rPr>
              <a:t> </a:t>
            </a:r>
            <a:r>
              <a:rPr lang="en-US" dirty="0" smtClean="0">
                <a:latin typeface="LiberationSerif"/>
              </a:rPr>
              <a:t>.</a:t>
            </a:r>
            <a:br>
              <a:rPr lang="en-US" dirty="0" smtClean="0">
                <a:latin typeface="LiberationSerif"/>
              </a:rPr>
            </a:br>
            <a:endParaRPr lang="en-US" dirty="0">
              <a:latin typeface="LiberationSerif"/>
            </a:endParaRPr>
          </a:p>
          <a:p>
            <a:r>
              <a:rPr lang="en-US" dirty="0">
                <a:latin typeface="LiberationSerif"/>
              </a:rPr>
              <a:t>With distinct </a:t>
            </a:r>
            <a:r>
              <a:rPr lang="en-US" i="1" dirty="0" err="1">
                <a:latin typeface="LiberationSerif-Italic"/>
              </a:rPr>
              <a:t>cur_max_message_id</a:t>
            </a:r>
            <a:r>
              <a:rPr lang="en-US" i="1" dirty="0">
                <a:latin typeface="LiberationSerif-Italic"/>
              </a:rPr>
              <a:t> </a:t>
            </a:r>
            <a:r>
              <a:rPr lang="en-US" dirty="0">
                <a:latin typeface="LiberationSerif"/>
              </a:rPr>
              <a:t>on each device, message synchronization is easy as each</a:t>
            </a:r>
          </a:p>
          <a:p>
            <a:r>
              <a:rPr lang="en-US" dirty="0">
                <a:latin typeface="LiberationSerif"/>
              </a:rPr>
              <a:t>device can get new messages from the KV store.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6029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59880" y="491509"/>
            <a:ext cx="25827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LiberationSerif-Bold"/>
              </a:rPr>
              <a:t>Small group chat flow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610" y="1070881"/>
            <a:ext cx="5468401" cy="5082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102418" y="413417"/>
            <a:ext cx="569815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LiberationSerif"/>
              </a:rPr>
              <a:t>This </a:t>
            </a:r>
            <a:r>
              <a:rPr lang="en-US" dirty="0" smtClean="0">
                <a:latin typeface="LiberationSerif"/>
              </a:rPr>
              <a:t>design choice </a:t>
            </a:r>
            <a:r>
              <a:rPr lang="en-US" dirty="0">
                <a:latin typeface="LiberationSerif"/>
              </a:rPr>
              <a:t>is good for small group chat because:</a:t>
            </a:r>
          </a:p>
          <a:p>
            <a:r>
              <a:rPr lang="en-US" dirty="0">
                <a:latin typeface="LiberationSerif"/>
              </a:rPr>
              <a:t>• it simplifies message sync flow as each client only needs to check its own inbox to </a:t>
            </a:r>
            <a:r>
              <a:rPr lang="en-US" dirty="0" smtClean="0">
                <a:latin typeface="LiberationSerif"/>
              </a:rPr>
              <a:t>get new </a:t>
            </a:r>
            <a:r>
              <a:rPr lang="en-US" dirty="0">
                <a:latin typeface="LiberationSerif"/>
              </a:rPr>
              <a:t>messages.</a:t>
            </a:r>
          </a:p>
          <a:p>
            <a:r>
              <a:rPr lang="en-US" dirty="0">
                <a:latin typeface="LiberationSerif"/>
              </a:rPr>
              <a:t>• when the group number is small, storing a copy in each recipient’s inbox is not </a:t>
            </a:r>
            <a:r>
              <a:rPr lang="en-US" dirty="0" smtClean="0">
                <a:latin typeface="LiberationSerif"/>
              </a:rPr>
              <a:t>too expensive.</a:t>
            </a:r>
            <a:endParaRPr lang="en-US" dirty="0">
              <a:latin typeface="LiberationSerif"/>
            </a:endParaRPr>
          </a:p>
        </p:txBody>
      </p:sp>
    </p:spTree>
    <p:extLst>
      <p:ext uri="{BB962C8B-B14F-4D97-AF65-F5344CB8AC3E}">
        <p14:creationId xmlns:p14="http://schemas.microsoft.com/office/powerpoint/2010/main" val="14259893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114" y="714745"/>
            <a:ext cx="5468401" cy="5082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771950" y="1125164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latin typeface="LiberationSerif"/>
              </a:rPr>
              <a:t>On the recipient side, a recipient can receive messages from multiple users.</a:t>
            </a:r>
          </a:p>
          <a:p>
            <a:r>
              <a:rPr lang="en-US" dirty="0" smtClean="0">
                <a:latin typeface="LiberationSerif"/>
              </a:rPr>
              <a:t> Each recipient has </a:t>
            </a:r>
            <a:r>
              <a:rPr lang="en-US" dirty="0">
                <a:latin typeface="LiberationSerif"/>
              </a:rPr>
              <a:t>an inbox (message sync queue) which contains messages from different senders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755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Step 1 - Understand the problem and establish design scope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1, What </a:t>
            </a:r>
            <a:r>
              <a:rPr lang="en-US" sz="2400" dirty="0"/>
              <a:t>kind of chat app shall we design? 1 on 1 or group based</a:t>
            </a:r>
            <a:r>
              <a:rPr lang="en-US" sz="2400" dirty="0" smtClean="0"/>
              <a:t>?</a:t>
            </a:r>
            <a:r>
              <a:rPr lang="en-US" sz="2400" dirty="0" smtClean="0">
                <a:sym typeface="Wingdings" panose="05000000000000000000" pitchFamily="2" charset="2"/>
              </a:rPr>
              <a:t></a:t>
            </a:r>
            <a:r>
              <a:rPr lang="en-US" sz="2400" dirty="0" smtClean="0"/>
              <a:t>both</a:t>
            </a:r>
          </a:p>
          <a:p>
            <a:pPr marL="0" indent="0">
              <a:buNone/>
            </a:pPr>
            <a:r>
              <a:rPr lang="en-US" sz="2400" dirty="0" smtClean="0"/>
              <a:t>2, Is </a:t>
            </a:r>
            <a:r>
              <a:rPr lang="en-US" sz="2400" dirty="0"/>
              <a:t>this a mobile app? Or a web app? Or both</a:t>
            </a:r>
            <a:r>
              <a:rPr lang="en-US" sz="2400" dirty="0" smtClean="0"/>
              <a:t>?</a:t>
            </a:r>
            <a:r>
              <a:rPr lang="en-US" sz="2400" dirty="0" smtClean="0">
                <a:sym typeface="Wingdings" panose="05000000000000000000" pitchFamily="2" charset="2"/>
              </a:rPr>
              <a:t></a:t>
            </a:r>
            <a:r>
              <a:rPr lang="en-US" sz="2400" dirty="0" smtClean="0"/>
              <a:t> Both.</a:t>
            </a:r>
          </a:p>
          <a:p>
            <a:pPr marL="0" indent="0">
              <a:buNone/>
            </a:pPr>
            <a:r>
              <a:rPr lang="en-US" sz="2400" dirty="0" smtClean="0"/>
              <a:t>3, </a:t>
            </a:r>
            <a:r>
              <a:rPr lang="en-US" sz="2400" dirty="0"/>
              <a:t>What is the scale of this app? A startup app or massive scale</a:t>
            </a:r>
            <a:r>
              <a:rPr lang="en-US" sz="2400" dirty="0" smtClean="0"/>
              <a:t>?</a:t>
            </a:r>
            <a:r>
              <a:rPr lang="en-US" sz="2400" dirty="0" smtClean="0">
                <a:sym typeface="Wingdings" panose="05000000000000000000" pitchFamily="2" charset="2"/>
              </a:rPr>
              <a:t></a:t>
            </a:r>
            <a:r>
              <a:rPr lang="en-US" sz="2400" dirty="0" smtClean="0"/>
              <a:t> </a:t>
            </a:r>
            <a:r>
              <a:rPr lang="en-US" sz="2400" dirty="0"/>
              <a:t>It should support 50 million daily active users (DAU</a:t>
            </a:r>
            <a:r>
              <a:rPr lang="en-US" sz="2400" dirty="0" smtClean="0"/>
              <a:t>).</a:t>
            </a:r>
          </a:p>
          <a:p>
            <a:pPr marL="0" indent="0">
              <a:buNone/>
            </a:pPr>
            <a:r>
              <a:rPr lang="en-US" sz="2400" dirty="0" smtClean="0"/>
              <a:t>4, For </a:t>
            </a:r>
            <a:r>
              <a:rPr lang="en-US" sz="2400" dirty="0"/>
              <a:t>group chat, what is the group member limit</a:t>
            </a:r>
            <a:r>
              <a:rPr lang="en-US" sz="2400" dirty="0" smtClean="0"/>
              <a:t>?</a:t>
            </a:r>
            <a:r>
              <a:rPr lang="en-US" sz="2400" dirty="0" smtClean="0">
                <a:sym typeface="Wingdings" panose="05000000000000000000" pitchFamily="2" charset="2"/>
              </a:rPr>
              <a:t></a:t>
            </a:r>
            <a:r>
              <a:rPr lang="en-US" sz="2400" dirty="0" smtClean="0"/>
              <a:t>A </a:t>
            </a:r>
            <a:r>
              <a:rPr lang="en-US" sz="2400" dirty="0"/>
              <a:t>maximum of 100 </a:t>
            </a:r>
            <a:r>
              <a:rPr lang="en-US" sz="2400" dirty="0" smtClean="0"/>
              <a:t>people</a:t>
            </a:r>
          </a:p>
          <a:p>
            <a:pPr marL="0" indent="0">
              <a:buNone/>
            </a:pPr>
            <a:r>
              <a:rPr lang="en-US" sz="2400" dirty="0" smtClean="0"/>
              <a:t>5, What </a:t>
            </a:r>
            <a:r>
              <a:rPr lang="en-US" sz="2400" dirty="0"/>
              <a:t>features are important for the chat app? Can it support attachment?</a:t>
            </a:r>
          </a:p>
          <a:p>
            <a:pPr marL="0" indent="0">
              <a:buNone/>
            </a:pPr>
            <a:r>
              <a:rPr lang="en-US" sz="2400" dirty="0" smtClean="0">
                <a:sym typeface="Wingdings" panose="05000000000000000000" pitchFamily="2" charset="2"/>
              </a:rPr>
              <a:t></a:t>
            </a:r>
            <a:r>
              <a:rPr lang="en-US" sz="2400" dirty="0" smtClean="0"/>
              <a:t>1 </a:t>
            </a:r>
            <a:r>
              <a:rPr lang="en-US" sz="2400" dirty="0"/>
              <a:t>on 1 chat, group chat, online indicator. The system </a:t>
            </a:r>
            <a:r>
              <a:rPr lang="en-US" sz="2400" dirty="0" smtClean="0"/>
              <a:t>only </a:t>
            </a:r>
            <a:r>
              <a:rPr lang="en-US" sz="2400" dirty="0"/>
              <a:t>supports </a:t>
            </a:r>
            <a:r>
              <a:rPr lang="en-US" sz="2400" dirty="0" smtClean="0"/>
              <a:t>text messages</a:t>
            </a:r>
          </a:p>
          <a:p>
            <a:pPr marL="0" indent="0">
              <a:buNone/>
            </a:pPr>
            <a:r>
              <a:rPr lang="en-US" sz="2400" dirty="0" smtClean="0"/>
              <a:t>6,Is </a:t>
            </a:r>
            <a:r>
              <a:rPr lang="en-US" sz="2400" dirty="0"/>
              <a:t>there a message size limit</a:t>
            </a:r>
            <a:r>
              <a:rPr lang="en-US" sz="2400" dirty="0" smtClean="0"/>
              <a:t>?</a:t>
            </a:r>
            <a:r>
              <a:rPr lang="en-US" sz="2400" dirty="0" smtClean="0">
                <a:sym typeface="Wingdings" panose="05000000000000000000" pitchFamily="2" charset="2"/>
              </a:rPr>
              <a:t></a:t>
            </a:r>
            <a:r>
              <a:rPr lang="en-US" sz="2400" dirty="0" smtClean="0"/>
              <a:t> </a:t>
            </a:r>
            <a:r>
              <a:rPr lang="en-US" sz="2400" dirty="0"/>
              <a:t>Yes, text length should be less than 100,000 characters long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en-US" sz="2400" dirty="0" smtClean="0"/>
              <a:t>7, </a:t>
            </a:r>
            <a:r>
              <a:rPr lang="en-US" sz="2400" dirty="0"/>
              <a:t>Is end-to-end encryption required</a:t>
            </a:r>
            <a:r>
              <a:rPr lang="en-US" sz="2400" dirty="0" smtClean="0"/>
              <a:t>?</a:t>
            </a:r>
            <a:r>
              <a:rPr lang="en-US" sz="2400" dirty="0" smtClean="0">
                <a:sym typeface="Wingdings" panose="05000000000000000000" pitchFamily="2" charset="2"/>
              </a:rPr>
              <a:t></a:t>
            </a:r>
            <a:r>
              <a:rPr lang="en-US" sz="2400" dirty="0" smtClean="0"/>
              <a:t> </a:t>
            </a:r>
            <a:r>
              <a:rPr lang="en-US" sz="2400" dirty="0"/>
              <a:t>Not required for now but we will discuss that if time allows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en-US" sz="2400" dirty="0" smtClean="0"/>
              <a:t>8, How </a:t>
            </a:r>
            <a:r>
              <a:rPr lang="en-US" sz="2400" dirty="0"/>
              <a:t>long shall we store the chat history</a:t>
            </a:r>
            <a:r>
              <a:rPr lang="en-US" sz="2400" dirty="0" smtClean="0"/>
              <a:t>?</a:t>
            </a:r>
            <a:r>
              <a:rPr lang="en-US" sz="2400" dirty="0" smtClean="0">
                <a:sym typeface="Wingdings" panose="05000000000000000000" pitchFamily="2" charset="2"/>
              </a:rPr>
              <a:t></a:t>
            </a:r>
            <a:r>
              <a:rPr lang="en-US" sz="2400" dirty="0" smtClean="0"/>
              <a:t> </a:t>
            </a:r>
            <a:r>
              <a:rPr lang="en-US" sz="2400" dirty="0"/>
              <a:t>Forever.</a:t>
            </a:r>
          </a:p>
        </p:txBody>
      </p:sp>
    </p:spTree>
    <p:extLst>
      <p:ext uri="{BB962C8B-B14F-4D97-AF65-F5344CB8AC3E}">
        <p14:creationId xmlns:p14="http://schemas.microsoft.com/office/powerpoint/2010/main" val="28336758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Online presence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169" y="1895859"/>
            <a:ext cx="6085801" cy="1892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810" y="4318673"/>
            <a:ext cx="7408801" cy="1782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981524" y="789045"/>
            <a:ext cx="5210476" cy="18032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LiberationSerif"/>
              </a:rPr>
              <a:t>The user login flow is explained in the “Service Discovery” section. After a </a:t>
            </a:r>
            <a:r>
              <a:rPr lang="en-US" dirty="0" err="1">
                <a:latin typeface="LiberationSerif"/>
              </a:rPr>
              <a:t>WebSocket</a:t>
            </a:r>
            <a:endParaRPr lang="en-US" dirty="0">
              <a:latin typeface="LiberationSerif"/>
            </a:endParaRPr>
          </a:p>
          <a:p>
            <a:r>
              <a:rPr lang="en-US" dirty="0">
                <a:latin typeface="LiberationSerif"/>
              </a:rPr>
              <a:t>connection is built between the client and the real-time service, user A’s online status and</a:t>
            </a:r>
          </a:p>
          <a:p>
            <a:r>
              <a:rPr lang="en-US" i="1" dirty="0" err="1">
                <a:latin typeface="LiberationSerif-Italic"/>
              </a:rPr>
              <a:t>last_active_at</a:t>
            </a:r>
            <a:r>
              <a:rPr lang="en-US" i="1" dirty="0">
                <a:latin typeface="LiberationSerif-Italic"/>
              </a:rPr>
              <a:t> </a:t>
            </a:r>
            <a:r>
              <a:rPr lang="en-US" dirty="0">
                <a:latin typeface="LiberationSerif"/>
              </a:rPr>
              <a:t>timestamp are saved in the KV store.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2276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User disconnection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199" y="1485045"/>
            <a:ext cx="94127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LiberationSerif"/>
              </a:rPr>
              <a:t>When a user disconnects from </a:t>
            </a:r>
            <a:r>
              <a:rPr lang="en-US" dirty="0" smtClean="0">
                <a:latin typeface="LiberationSerif"/>
              </a:rPr>
              <a:t>the  internet</a:t>
            </a:r>
            <a:r>
              <a:rPr lang="en-US" dirty="0">
                <a:latin typeface="LiberationSerif"/>
              </a:rPr>
              <a:t>, the persistent connection between the client and server is lost.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199" y="2348943"/>
            <a:ext cx="980172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LiberationSerif"/>
              </a:rPr>
              <a:t>Solution :handle</a:t>
            </a:r>
            <a:endParaRPr lang="en-US" dirty="0">
              <a:latin typeface="LiberationSerif"/>
            </a:endParaRPr>
          </a:p>
          <a:p>
            <a:r>
              <a:rPr lang="en-US" dirty="0">
                <a:latin typeface="LiberationSerif"/>
              </a:rPr>
              <a:t>user disconnection is to mark the user as offline and change the status to online when the</a:t>
            </a:r>
          </a:p>
          <a:p>
            <a:r>
              <a:rPr lang="en-US" dirty="0">
                <a:latin typeface="LiberationSerif"/>
              </a:rPr>
              <a:t>connection re-establishes.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4541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175" y="264764"/>
            <a:ext cx="10515600" cy="861509"/>
          </a:xfrm>
        </p:spPr>
        <p:txBody>
          <a:bodyPr/>
          <a:lstStyle/>
          <a:p>
            <a:r>
              <a:rPr lang="en-US" dirty="0" smtClean="0"/>
              <a:t>Heartbeat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6671" y="572853"/>
            <a:ext cx="7136987" cy="603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5821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Online status </a:t>
            </a:r>
            <a:r>
              <a:rPr lang="en-US" b="1" dirty="0" err="1"/>
              <a:t>fanout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059" y="1855573"/>
            <a:ext cx="6610814" cy="419953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385825" y="1543338"/>
            <a:ext cx="46909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LiberationSerif"/>
              </a:rPr>
              <a:t>Presence servers use a publish-subscribe model, in which each friend pair maintains a</a:t>
            </a:r>
          </a:p>
          <a:p>
            <a:r>
              <a:rPr lang="en-US" dirty="0">
                <a:latin typeface="LiberationSerif"/>
              </a:rPr>
              <a:t>channel.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564244" y="3493677"/>
            <a:ext cx="451252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LiberationSerif"/>
              </a:rPr>
              <a:t>The communication</a:t>
            </a:r>
          </a:p>
          <a:p>
            <a:r>
              <a:rPr lang="en-US" dirty="0">
                <a:latin typeface="LiberationSerif"/>
              </a:rPr>
              <a:t>between clients and servers is through real-time </a:t>
            </a:r>
            <a:r>
              <a:rPr lang="en-US" dirty="0" err="1">
                <a:latin typeface="LiberationSerif"/>
              </a:rPr>
              <a:t>WebSocket</a:t>
            </a:r>
            <a:r>
              <a:rPr lang="en-US" dirty="0">
                <a:latin typeface="LiberationSerif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9003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larger groups, informing all </a:t>
            </a:r>
            <a:r>
              <a:rPr lang="en-US" dirty="0" smtClean="0"/>
              <a:t>members about </a:t>
            </a:r>
            <a:r>
              <a:rPr lang="en-US" dirty="0"/>
              <a:t>online status is expensive and time consuming. Assume a group has 100,000 members</a:t>
            </a:r>
            <a:r>
              <a:rPr lang="en-US" dirty="0" smtClean="0"/>
              <a:t>.  Each </a:t>
            </a:r>
            <a:r>
              <a:rPr lang="en-US" dirty="0"/>
              <a:t>status change will generate 100,000 events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 </a:t>
            </a:r>
            <a:r>
              <a:rPr lang="en-US" dirty="0"/>
              <a:t>To solve the performance bottleneck, </a:t>
            </a:r>
            <a:r>
              <a:rPr lang="en-US" dirty="0" smtClean="0"/>
              <a:t>a possible </a:t>
            </a:r>
            <a:r>
              <a:rPr lang="en-US" dirty="0"/>
              <a:t>solution is to fetch online status only when a user enters a group or </a:t>
            </a:r>
            <a:r>
              <a:rPr lang="en-US" dirty="0" smtClean="0"/>
              <a:t>manually refreshes </a:t>
            </a:r>
            <a:r>
              <a:rPr lang="en-US" dirty="0"/>
              <a:t>the friend list.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2297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3974"/>
            <a:ext cx="10515600" cy="1325563"/>
          </a:xfrm>
        </p:spPr>
        <p:txBody>
          <a:bodyPr/>
          <a:lstStyle/>
          <a:p>
            <a:r>
              <a:rPr lang="en-US" b="1" dirty="0"/>
              <a:t>Step 4 - Wrap up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199" y="1679537"/>
            <a:ext cx="104022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LiberationSerif"/>
              </a:rPr>
              <a:t>WebSocket</a:t>
            </a:r>
            <a:r>
              <a:rPr lang="en-US" dirty="0">
                <a:latin typeface="LiberationSerif"/>
              </a:rPr>
              <a:t> is used for real-time communication between the client </a:t>
            </a:r>
            <a:r>
              <a:rPr lang="en-US" dirty="0" smtClean="0">
                <a:latin typeface="LiberationSerif"/>
              </a:rPr>
              <a:t>and server</a:t>
            </a:r>
            <a:r>
              <a:rPr lang="en-US" dirty="0">
                <a:latin typeface="LiberationSerif"/>
              </a:rPr>
              <a:t>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29269" y="2358769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LiberationSerif"/>
              </a:rPr>
              <a:t>The chat system contains the following components: </a:t>
            </a:r>
            <a:endParaRPr lang="en-US" dirty="0" smtClean="0">
              <a:latin typeface="LiberationSerif"/>
            </a:endParaRPr>
          </a:p>
          <a:p>
            <a:r>
              <a:rPr lang="en-US" dirty="0" smtClean="0">
                <a:latin typeface="LiberationSerif"/>
              </a:rPr>
              <a:t>1: chat </a:t>
            </a:r>
            <a:r>
              <a:rPr lang="en-US" dirty="0">
                <a:latin typeface="LiberationSerif"/>
              </a:rPr>
              <a:t>servers for </a:t>
            </a:r>
            <a:r>
              <a:rPr lang="en-US" dirty="0" smtClean="0">
                <a:latin typeface="LiberationSerif"/>
              </a:rPr>
              <a:t>real-time messaging</a:t>
            </a:r>
            <a:r>
              <a:rPr lang="en-US" dirty="0">
                <a:latin typeface="LiberationSerif"/>
              </a:rPr>
              <a:t>, </a:t>
            </a:r>
            <a:endParaRPr lang="en-US" dirty="0" smtClean="0">
              <a:latin typeface="LiberationSerif"/>
            </a:endParaRPr>
          </a:p>
          <a:p>
            <a:r>
              <a:rPr lang="en-US" dirty="0" smtClean="0">
                <a:latin typeface="LiberationSerif"/>
              </a:rPr>
              <a:t>2: presence </a:t>
            </a:r>
            <a:r>
              <a:rPr lang="en-US" dirty="0">
                <a:latin typeface="LiberationSerif"/>
              </a:rPr>
              <a:t>servers for managing online presence, </a:t>
            </a:r>
            <a:endParaRPr lang="en-US" dirty="0" smtClean="0">
              <a:latin typeface="LiberationSerif"/>
            </a:endParaRPr>
          </a:p>
          <a:p>
            <a:r>
              <a:rPr lang="en-US" dirty="0" smtClean="0">
                <a:latin typeface="LiberationSerif"/>
              </a:rPr>
              <a:t>3: push </a:t>
            </a:r>
            <a:r>
              <a:rPr lang="en-US" dirty="0">
                <a:latin typeface="LiberationSerif"/>
              </a:rPr>
              <a:t>notification servers </a:t>
            </a:r>
            <a:r>
              <a:rPr lang="en-US" dirty="0" smtClean="0">
                <a:latin typeface="LiberationSerif"/>
              </a:rPr>
              <a:t>for sending </a:t>
            </a:r>
            <a:r>
              <a:rPr lang="en-US" dirty="0">
                <a:latin typeface="LiberationSerif"/>
              </a:rPr>
              <a:t>push notifications, </a:t>
            </a:r>
            <a:r>
              <a:rPr lang="en-US" dirty="0" smtClean="0">
                <a:latin typeface="LiberationSerif"/>
              </a:rPr>
              <a:t>4: key-value </a:t>
            </a:r>
            <a:r>
              <a:rPr lang="en-US" dirty="0">
                <a:latin typeface="LiberationSerif"/>
              </a:rPr>
              <a:t>stores for chat history persistence </a:t>
            </a:r>
            <a:endParaRPr lang="en-US" dirty="0" smtClean="0">
              <a:latin typeface="LiberationSerif"/>
            </a:endParaRPr>
          </a:p>
          <a:p>
            <a:r>
              <a:rPr lang="en-US" dirty="0" smtClean="0">
                <a:latin typeface="LiberationSerif"/>
              </a:rPr>
              <a:t>5: API </a:t>
            </a:r>
            <a:r>
              <a:rPr lang="en-US" dirty="0">
                <a:latin typeface="LiberationSerif"/>
              </a:rPr>
              <a:t>servers </a:t>
            </a:r>
            <a:r>
              <a:rPr lang="en-US" dirty="0" smtClean="0">
                <a:latin typeface="LiberationSerif"/>
              </a:rPr>
              <a:t>for other </a:t>
            </a:r>
            <a:r>
              <a:rPr lang="en-US" dirty="0">
                <a:latin typeface="LiberationSerif"/>
              </a:rPr>
              <a:t>functionalities.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7871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iberationSerif"/>
              </a:rPr>
              <a:t>additional talking points: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205871"/>
            <a:ext cx="104115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LiberationSerif"/>
              </a:rPr>
              <a:t>1: Extend </a:t>
            </a:r>
            <a:r>
              <a:rPr lang="en-US" dirty="0">
                <a:latin typeface="LiberationSerif"/>
              </a:rPr>
              <a:t>the chat app to support media files such as photos and videos. Media files are</a:t>
            </a:r>
          </a:p>
          <a:p>
            <a:r>
              <a:rPr lang="en-US" dirty="0">
                <a:latin typeface="LiberationSerif"/>
              </a:rPr>
              <a:t>significantly larger than text in size. Compression, cloud storage, and thumbnails are</a:t>
            </a:r>
          </a:p>
          <a:p>
            <a:r>
              <a:rPr lang="en-US" dirty="0">
                <a:latin typeface="LiberationSerif"/>
              </a:rPr>
              <a:t>interesting topics to talk about.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2281266"/>
            <a:ext cx="10134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LiberationSerif"/>
              </a:rPr>
              <a:t>2: End-to-end </a:t>
            </a:r>
            <a:r>
              <a:rPr lang="en-US" dirty="0">
                <a:latin typeface="LiberationSerif"/>
              </a:rPr>
              <a:t>encryption. </a:t>
            </a:r>
            <a:r>
              <a:rPr lang="en-US" dirty="0" err="1">
                <a:latin typeface="LiberationSerif"/>
              </a:rPr>
              <a:t>Whatsapp</a:t>
            </a:r>
            <a:r>
              <a:rPr lang="en-US" dirty="0">
                <a:latin typeface="LiberationSerif"/>
              </a:rPr>
              <a:t> supports end-to-end encryption for messages. Only the</a:t>
            </a:r>
          </a:p>
          <a:p>
            <a:r>
              <a:rPr lang="en-US" dirty="0">
                <a:latin typeface="LiberationSerif"/>
              </a:rPr>
              <a:t>sender and the recipient can read messages. Interested readers should refer to the article in</a:t>
            </a:r>
          </a:p>
          <a:p>
            <a:r>
              <a:rPr lang="en-US" dirty="0">
                <a:latin typeface="LiberationSerif"/>
              </a:rPr>
              <a:t>the reference materials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38200" y="3356661"/>
            <a:ext cx="111382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LiberationSerif"/>
              </a:rPr>
              <a:t>3: Caching </a:t>
            </a:r>
            <a:r>
              <a:rPr lang="en-US" dirty="0">
                <a:latin typeface="LiberationSerif"/>
              </a:rPr>
              <a:t>messages on the client-side is effective to reduce the data transfer between the</a:t>
            </a:r>
          </a:p>
          <a:p>
            <a:r>
              <a:rPr lang="en-US" dirty="0">
                <a:latin typeface="LiberationSerif"/>
              </a:rPr>
              <a:t>client and server</a:t>
            </a:r>
            <a:r>
              <a:rPr lang="en-US" dirty="0" smtClean="0">
                <a:latin typeface="LiberationSerif"/>
              </a:rPr>
              <a:t>. ???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38200" y="4108890"/>
            <a:ext cx="112627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LiberationSerif"/>
              </a:rPr>
              <a:t>4: Improve </a:t>
            </a:r>
            <a:r>
              <a:rPr lang="en-US" dirty="0">
                <a:latin typeface="LiberationSerif"/>
              </a:rPr>
              <a:t>load time. Slack built a geographically distributed network to cache users’ data,</a:t>
            </a:r>
          </a:p>
          <a:p>
            <a:r>
              <a:rPr lang="en-US" dirty="0">
                <a:latin typeface="LiberationSerif"/>
              </a:rPr>
              <a:t>channels, etc. for better load time [10].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38199" y="5037019"/>
            <a:ext cx="1208606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LiberationSerif"/>
              </a:rPr>
              <a:t>5: Error </a:t>
            </a:r>
            <a:r>
              <a:rPr lang="en-US" dirty="0">
                <a:latin typeface="LiberationSerif"/>
              </a:rPr>
              <a:t>handling.</a:t>
            </a:r>
          </a:p>
          <a:p>
            <a:r>
              <a:rPr lang="en-US" dirty="0">
                <a:latin typeface="LiberationSerif"/>
              </a:rPr>
              <a:t>• The chat server error. There might be hundreds of thousands, or even more persistent</a:t>
            </a:r>
          </a:p>
          <a:p>
            <a:r>
              <a:rPr lang="en-US" dirty="0">
                <a:latin typeface="LiberationSerif"/>
              </a:rPr>
              <a:t>connections to a chat server. If a chat server goes offline, service discovery</a:t>
            </a:r>
          </a:p>
          <a:p>
            <a:r>
              <a:rPr lang="en-US" dirty="0">
                <a:latin typeface="LiberationSerif"/>
              </a:rPr>
              <a:t>(Zookeeper) will provide a new chat server for clients to establish new </a:t>
            </a:r>
            <a:r>
              <a:rPr lang="en-US" dirty="0" smtClean="0">
                <a:latin typeface="LiberationSerif"/>
              </a:rPr>
              <a:t>connections with</a:t>
            </a:r>
            <a:r>
              <a:rPr lang="en-US" dirty="0">
                <a:latin typeface="LiberationSerif"/>
              </a:rPr>
              <a:t>.</a:t>
            </a:r>
          </a:p>
          <a:p>
            <a:r>
              <a:rPr lang="en-US" dirty="0">
                <a:latin typeface="LiberationSerif"/>
              </a:rPr>
              <a:t>• Message resent mechanism. Retry and </a:t>
            </a:r>
            <a:r>
              <a:rPr lang="en-US" dirty="0" err="1">
                <a:latin typeface="LiberationSerif"/>
              </a:rPr>
              <a:t>queueing</a:t>
            </a:r>
            <a:r>
              <a:rPr lang="en-US" dirty="0">
                <a:latin typeface="LiberationSerif"/>
              </a:rPr>
              <a:t> are common techniques </a:t>
            </a:r>
            <a:r>
              <a:rPr lang="en-US" dirty="0" smtClean="0">
                <a:latin typeface="LiberationSerif"/>
              </a:rPr>
              <a:t>for resending </a:t>
            </a:r>
            <a:r>
              <a:rPr lang="en-US" dirty="0">
                <a:latin typeface="LiberationSerif"/>
              </a:rPr>
              <a:t>messages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0429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Items need to discuss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1: One on one chat data,  partition by? </a:t>
            </a:r>
            <a:br>
              <a:rPr lang="en-US" dirty="0" smtClean="0"/>
            </a:br>
            <a:r>
              <a:rPr lang="en-US" dirty="0" smtClean="0"/>
              <a:t>2: How can guarantee </a:t>
            </a:r>
            <a:r>
              <a:rPr lang="en-US" dirty="0"/>
              <a:t>a user’s </a:t>
            </a:r>
            <a:r>
              <a:rPr lang="en-US" dirty="0" smtClean="0"/>
              <a:t> different devices access the same services.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536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one-on-one chat with low delivery latency</a:t>
            </a:r>
          </a:p>
          <a:p>
            <a:pPr marL="0" indent="0">
              <a:buNone/>
            </a:pPr>
            <a:r>
              <a:rPr lang="en-US" dirty="0"/>
              <a:t>• Small group chat (max of 100 people)</a:t>
            </a:r>
          </a:p>
          <a:p>
            <a:pPr marL="0" indent="0">
              <a:buNone/>
            </a:pPr>
            <a:r>
              <a:rPr lang="en-US" dirty="0"/>
              <a:t>• Online presence</a:t>
            </a:r>
          </a:p>
          <a:p>
            <a:pPr marL="0" indent="0">
              <a:buNone/>
            </a:pPr>
            <a:r>
              <a:rPr lang="en-US" dirty="0"/>
              <a:t>• Multiple device support. The same account can be logged in to multiple accounts at the</a:t>
            </a:r>
          </a:p>
          <a:p>
            <a:pPr marL="0" indent="0">
              <a:buNone/>
            </a:pPr>
            <a:r>
              <a:rPr lang="en-US" dirty="0"/>
              <a:t>same time.</a:t>
            </a:r>
          </a:p>
          <a:p>
            <a:pPr marL="0" indent="0">
              <a:buNone/>
            </a:pPr>
            <a:r>
              <a:rPr lang="en-US" dirty="0"/>
              <a:t>• Push notifications</a:t>
            </a:r>
          </a:p>
          <a:p>
            <a:pPr marL="0" indent="0">
              <a:buNone/>
            </a:pPr>
            <a:r>
              <a:rPr lang="en-US" dirty="0" smtClean="0"/>
              <a:t>We </a:t>
            </a:r>
            <a:r>
              <a:rPr lang="en-US" dirty="0"/>
              <a:t>will design a system that supports </a:t>
            </a:r>
            <a:r>
              <a:rPr lang="en-US" dirty="0" smtClean="0"/>
              <a:t>50 million </a:t>
            </a:r>
            <a:r>
              <a:rPr lang="en-US" dirty="0"/>
              <a:t>DAU.</a:t>
            </a:r>
          </a:p>
        </p:txBody>
      </p:sp>
    </p:spTree>
    <p:extLst>
      <p:ext uri="{BB962C8B-B14F-4D97-AF65-F5344CB8AC3E}">
        <p14:creationId xmlns:p14="http://schemas.microsoft.com/office/powerpoint/2010/main" val="91370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387" y="365125"/>
            <a:ext cx="10901413" cy="1325563"/>
          </a:xfrm>
        </p:spPr>
        <p:txBody>
          <a:bodyPr/>
          <a:lstStyle/>
          <a:p>
            <a:r>
              <a:rPr lang="en-US" b="1" dirty="0"/>
              <a:t>Step 2 - Propose high-level design and get buy-in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90037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chat service must support the following functions:</a:t>
            </a:r>
          </a:p>
          <a:p>
            <a:pPr marL="0" indent="0">
              <a:buNone/>
            </a:pPr>
            <a:r>
              <a:rPr lang="en-US" dirty="0"/>
              <a:t>• Receive messages from other clients.</a:t>
            </a:r>
          </a:p>
          <a:p>
            <a:pPr marL="0" indent="0">
              <a:buNone/>
            </a:pPr>
            <a:r>
              <a:rPr lang="en-US" dirty="0"/>
              <a:t>• Find the right recipients for each message and relay the message to the recipients.</a:t>
            </a:r>
          </a:p>
          <a:p>
            <a:pPr marL="0" indent="0">
              <a:buNone/>
            </a:pPr>
            <a:r>
              <a:rPr lang="en-US" dirty="0"/>
              <a:t>• If a recipient is not online, hold the messages for that recipient on the server until she </a:t>
            </a:r>
            <a:r>
              <a:rPr lang="en-US" dirty="0" smtClean="0"/>
              <a:t>is online</a:t>
            </a:r>
            <a:r>
              <a:rPr lang="en-US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4076" y="4860941"/>
            <a:ext cx="7920064" cy="17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123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26444" y="453124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i="0" u="none" strike="noStrike" baseline="0" dirty="0" smtClean="0">
                <a:latin typeface="LiberationSerif-Bold"/>
              </a:rPr>
              <a:t>Polling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0765" y="1124859"/>
            <a:ext cx="6620654" cy="555988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60421" y="2307460"/>
            <a:ext cx="385331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u="none" strike="noStrike" baseline="0" dirty="0" smtClean="0">
                <a:latin typeface="LiberationSerif"/>
              </a:rPr>
              <a:t>polling is a technique that the client periodically asks the server if</a:t>
            </a:r>
          </a:p>
          <a:p>
            <a:r>
              <a:rPr lang="en-US" b="0" i="0" u="none" strike="noStrike" baseline="0" dirty="0" smtClean="0">
                <a:latin typeface="LiberationSerif"/>
              </a:rPr>
              <a:t>there are messages available. Depending on polling frequency, polling could be costly. It</a:t>
            </a:r>
          </a:p>
          <a:p>
            <a:r>
              <a:rPr lang="en-US" b="0" i="0" u="none" strike="noStrike" baseline="0" dirty="0" smtClean="0">
                <a:latin typeface="LiberationSerif"/>
              </a:rPr>
              <a:t>could consume precious server resources to answer a question that offers no as an answer</a:t>
            </a:r>
          </a:p>
          <a:p>
            <a:r>
              <a:rPr lang="en-US" b="0" i="0" u="none" strike="noStrike" baseline="0" dirty="0" smtClean="0">
                <a:latin typeface="LiberationSerif"/>
              </a:rPr>
              <a:t>most of the time.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80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Long polling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8517" y="790368"/>
            <a:ext cx="6110514" cy="574642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38200" y="2283942"/>
            <a:ext cx="296377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u="none" strike="noStrike" baseline="0" dirty="0" smtClean="0">
                <a:latin typeface="LiberationSerif"/>
              </a:rPr>
              <a:t>a client holds the connection open until there are actually new messages</a:t>
            </a:r>
          </a:p>
          <a:p>
            <a:r>
              <a:rPr lang="en-US" b="0" i="0" u="none" strike="noStrike" baseline="0" dirty="0" smtClean="0">
                <a:latin typeface="LiberationSerif"/>
              </a:rPr>
              <a:t>available or a timeout threshold has been reached.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139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4946" y="1430989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Long polling has </a:t>
            </a:r>
            <a:r>
              <a:rPr lang="en-US" dirty="0" smtClean="0"/>
              <a:t>a few </a:t>
            </a:r>
            <a:r>
              <a:rPr lang="en-US" dirty="0"/>
              <a:t>drawbacks:</a:t>
            </a:r>
          </a:p>
          <a:p>
            <a:pPr marL="0" indent="0">
              <a:buNone/>
            </a:pPr>
            <a:r>
              <a:rPr lang="en-US" dirty="0"/>
              <a:t>• Sender and receiver may not connect to the same chat server. HTTP based servers </a:t>
            </a:r>
            <a:r>
              <a:rPr lang="en-US" dirty="0" smtClean="0"/>
              <a:t>are usually </a:t>
            </a:r>
            <a:r>
              <a:rPr lang="en-US" dirty="0"/>
              <a:t>stateless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If you use round robin for load balancing, the server that receives </a:t>
            </a:r>
            <a:r>
              <a:rPr lang="en-US" dirty="0" smtClean="0"/>
              <a:t>the message </a:t>
            </a:r>
            <a:r>
              <a:rPr lang="en-US" dirty="0"/>
              <a:t>might not have a long-polling connection with the client who receives </a:t>
            </a:r>
            <a:r>
              <a:rPr lang="en-US" dirty="0" smtClean="0"/>
              <a:t>the message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• A server has no good way to tell if a client is disconnected.</a:t>
            </a:r>
          </a:p>
          <a:p>
            <a:pPr marL="0" indent="0">
              <a:buNone/>
            </a:pPr>
            <a:r>
              <a:rPr lang="en-US" dirty="0"/>
              <a:t>• It is inefficient. If a user does not chat much, long polling still makes </a:t>
            </a:r>
            <a:r>
              <a:rPr lang="en-US" dirty="0" smtClean="0"/>
              <a:t>periodic connections </a:t>
            </a:r>
            <a:r>
              <a:rPr lang="en-US" dirty="0"/>
              <a:t>after timeouts.</a:t>
            </a:r>
          </a:p>
        </p:txBody>
      </p:sp>
    </p:spTree>
    <p:extLst>
      <p:ext uri="{BB962C8B-B14F-4D97-AF65-F5344CB8AC3E}">
        <p14:creationId xmlns:p14="http://schemas.microsoft.com/office/powerpoint/2010/main" val="1501093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WebSocket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7665" y="1593371"/>
            <a:ext cx="5966135" cy="389452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39554" y="2595768"/>
            <a:ext cx="47677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u="none" strike="noStrike" baseline="0" dirty="0" err="1" smtClean="0">
                <a:latin typeface="LiberationSerif"/>
              </a:rPr>
              <a:t>WebSocket</a:t>
            </a:r>
            <a:r>
              <a:rPr lang="en-US" b="0" i="0" u="none" strike="noStrike" baseline="0" dirty="0" smtClean="0">
                <a:latin typeface="LiberationSerif"/>
              </a:rPr>
              <a:t> connection is initiated by the client. It is bi-directional and persistent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271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5584" y="1350270"/>
            <a:ext cx="5424301" cy="35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77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1687</TotalTime>
  <Words>1754</Words>
  <Application>Microsoft Office PowerPoint</Application>
  <PresentationFormat>Widescreen</PresentationFormat>
  <Paragraphs>162</Paragraphs>
  <Slides>27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LiberationSerif</vt:lpstr>
      <vt:lpstr>LiberationSerif-Bold</vt:lpstr>
      <vt:lpstr>LiberationSerif-Italic</vt:lpstr>
      <vt:lpstr>Arial</vt:lpstr>
      <vt:lpstr>Calibri</vt:lpstr>
      <vt:lpstr>Calibri Light</vt:lpstr>
      <vt:lpstr>Wingdings</vt:lpstr>
      <vt:lpstr>Office Theme</vt:lpstr>
      <vt:lpstr>DESIGN A CHAT SYSTEM</vt:lpstr>
      <vt:lpstr>Step 1 - Understand the problem and establish design scope</vt:lpstr>
      <vt:lpstr>Summary</vt:lpstr>
      <vt:lpstr>Step 2 - Propose high-level design and get buy-in</vt:lpstr>
      <vt:lpstr>PowerPoint Presentation</vt:lpstr>
      <vt:lpstr>Long polling</vt:lpstr>
      <vt:lpstr>PowerPoint Presentation</vt:lpstr>
      <vt:lpstr>WebSocket</vt:lpstr>
      <vt:lpstr>PowerPoint Presentation</vt:lpstr>
      <vt:lpstr>High-level design</vt:lpstr>
      <vt:lpstr>PowerPoint Presentation</vt:lpstr>
      <vt:lpstr>Storage</vt:lpstr>
      <vt:lpstr>PowerPoint Presentation</vt:lpstr>
      <vt:lpstr>PowerPoint Presentation</vt:lpstr>
      <vt:lpstr>Step 3 - Design deep dive</vt:lpstr>
      <vt:lpstr>Message 1 on 1 chat flowflows</vt:lpstr>
      <vt:lpstr>Message synchronization across multiple devices</vt:lpstr>
      <vt:lpstr>PowerPoint Presentation</vt:lpstr>
      <vt:lpstr>PowerPoint Presentation</vt:lpstr>
      <vt:lpstr>Online presence</vt:lpstr>
      <vt:lpstr>User disconnection</vt:lpstr>
      <vt:lpstr>Heartbeat</vt:lpstr>
      <vt:lpstr>Online status fanout</vt:lpstr>
      <vt:lpstr>PowerPoint Presentation</vt:lpstr>
      <vt:lpstr>Step 4 - Wrap up</vt:lpstr>
      <vt:lpstr>additional talking points: </vt:lpstr>
      <vt:lpstr>Items need to discuss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 CHAT SYSTEM</dc:title>
  <dc:creator>Wei Zhou</dc:creator>
  <cp:lastModifiedBy>Wei Zhou</cp:lastModifiedBy>
  <cp:revision>52</cp:revision>
  <dcterms:created xsi:type="dcterms:W3CDTF">2022-08-22T05:26:36Z</dcterms:created>
  <dcterms:modified xsi:type="dcterms:W3CDTF">2022-08-25T07:52:16Z</dcterms:modified>
</cp:coreProperties>
</file>