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68" r:id="rId17"/>
    <p:sldId id="269" r:id="rId18"/>
    <p:sldId id="270" r:id="rId19"/>
    <p:sldId id="271" r:id="rId20"/>
    <p:sldId id="272"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D9A7-5263-FCAD-712F-9382DAE20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342C92-83A1-207E-7028-0130C65FBA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C9F919-6949-8D92-675E-398548D4BAC7}"/>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5" name="Footer Placeholder 4">
            <a:extLst>
              <a:ext uri="{FF2B5EF4-FFF2-40B4-BE49-F238E27FC236}">
                <a16:creationId xmlns:a16="http://schemas.microsoft.com/office/drawing/2014/main" id="{5FDA9254-F18D-D0FA-5259-41B675AE0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4613-973E-694A-4C54-B3F56673314A}"/>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86610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401C-3298-9717-9BEC-748BB1DFC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56CC33-8458-AD7C-7358-C968BBAF3B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A75B8-7508-DC3B-A7BA-2B685E7602FF}"/>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5" name="Footer Placeholder 4">
            <a:extLst>
              <a:ext uri="{FF2B5EF4-FFF2-40B4-BE49-F238E27FC236}">
                <a16:creationId xmlns:a16="http://schemas.microsoft.com/office/drawing/2014/main" id="{0641D59F-0671-FFB8-8DD5-3B52DC095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F2587-8FA3-2A73-327F-3C9338630C38}"/>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75876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996D8-5BBB-717E-E28E-D2AE8AA62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E4273-7A4C-647C-FA74-CE9AEB1BA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BC8A9-3ADC-4028-9B33-04E1364DFF90}"/>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5" name="Footer Placeholder 4">
            <a:extLst>
              <a:ext uri="{FF2B5EF4-FFF2-40B4-BE49-F238E27FC236}">
                <a16:creationId xmlns:a16="http://schemas.microsoft.com/office/drawing/2014/main" id="{F293E42A-9635-B425-C0FC-65FC82DDE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0F9A7-AAD4-4409-8E85-B99EE8E1CEEA}"/>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50556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1970-2026-DECE-C1E9-0E4A4286C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6BA9F-A469-F11E-2C65-7F58058FDF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72009-5362-88B3-5DEC-1C9551DC697E}"/>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5" name="Footer Placeholder 4">
            <a:extLst>
              <a:ext uri="{FF2B5EF4-FFF2-40B4-BE49-F238E27FC236}">
                <a16:creationId xmlns:a16="http://schemas.microsoft.com/office/drawing/2014/main" id="{94B8B111-BCD8-C65C-D532-762B0D5EC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0BCDF-7B13-1BA8-D0CA-03890D715611}"/>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422133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7715-9B9C-60D5-BB59-25BEA1828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D271FE-75BA-1E75-98BB-A219EDEF7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1C804-5CAF-4652-E557-3BC87DC927D2}"/>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5" name="Footer Placeholder 4">
            <a:extLst>
              <a:ext uri="{FF2B5EF4-FFF2-40B4-BE49-F238E27FC236}">
                <a16:creationId xmlns:a16="http://schemas.microsoft.com/office/drawing/2014/main" id="{0A48BE13-9B4F-BFAA-7963-15451971C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6D550-453A-0C3A-873F-2B753EFF71B8}"/>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390079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876C-2DD2-EB08-6BCE-520569312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7CEA1-333C-CA81-E810-CFCBAE29EB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04E196-4895-C1BD-B0C6-AF7E82CAC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FBC8D3-641A-3577-5C7A-FFE559E88834}"/>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6" name="Footer Placeholder 5">
            <a:extLst>
              <a:ext uri="{FF2B5EF4-FFF2-40B4-BE49-F238E27FC236}">
                <a16:creationId xmlns:a16="http://schemas.microsoft.com/office/drawing/2014/main" id="{587376E5-A831-BCA5-5B32-3186123AB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D8655-41EA-E8C7-995F-B723E0985420}"/>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155042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7369-6AF0-8ED8-CD9D-F56485B584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C2553B-20DB-0295-B18B-F9110D267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CECAA-3014-5520-FC54-AE804F92B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C75A3F-0FC7-F82D-8B29-E87AA1506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4125C6-7D8D-EEA1-713B-5B3975080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ED4430-59FA-51EA-D941-4289A26BAA76}"/>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8" name="Footer Placeholder 7">
            <a:extLst>
              <a:ext uri="{FF2B5EF4-FFF2-40B4-BE49-F238E27FC236}">
                <a16:creationId xmlns:a16="http://schemas.microsoft.com/office/drawing/2014/main" id="{FD538838-F286-D87A-F913-B879B8CDF8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BAB8F5-6714-A878-241B-1F40060894C9}"/>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244688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59EE-1540-84AE-14F3-1ACB10B00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6B5714-468D-70AD-D4F7-1B8988AA56C9}"/>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4" name="Footer Placeholder 3">
            <a:extLst>
              <a:ext uri="{FF2B5EF4-FFF2-40B4-BE49-F238E27FC236}">
                <a16:creationId xmlns:a16="http://schemas.microsoft.com/office/drawing/2014/main" id="{A9B2F60F-CEB4-9874-FA83-1EDD88895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BEE78C-FEF1-6622-D447-72CD724693D5}"/>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257271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3600E-E0CF-DA6A-1D4B-358D498A07E3}"/>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3" name="Footer Placeholder 2">
            <a:extLst>
              <a:ext uri="{FF2B5EF4-FFF2-40B4-BE49-F238E27FC236}">
                <a16:creationId xmlns:a16="http://schemas.microsoft.com/office/drawing/2014/main" id="{B55F92B5-1E2A-658B-5477-0FA3404E80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440619-559D-201B-F01A-A02B15FEC8A9}"/>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391593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D666-D7A7-F30E-7BEE-19A5F8221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1BE8AD-8AC5-FB19-B133-6D0C46EB6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135AF1-20D0-4F68-E1A6-0C90DF5F5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8A514-F8F7-352F-BBBD-E2986E159C87}"/>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6" name="Footer Placeholder 5">
            <a:extLst>
              <a:ext uri="{FF2B5EF4-FFF2-40B4-BE49-F238E27FC236}">
                <a16:creationId xmlns:a16="http://schemas.microsoft.com/office/drawing/2014/main" id="{9FE5C1EE-3AF3-4721-5427-177352376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2E1A3-6BF7-FF1C-507C-AE57B97C369C}"/>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73678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E8E2-3CB2-922A-1C72-84468FA2A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A9874-D602-D3D5-AA23-3CD062172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66D7EC-7759-D8E8-F345-D89D6FBFB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38AF5-2683-4528-5012-9DBE74E7C274}"/>
              </a:ext>
            </a:extLst>
          </p:cNvPr>
          <p:cNvSpPr>
            <a:spLocks noGrp="1"/>
          </p:cNvSpPr>
          <p:nvPr>
            <p:ph type="dt" sz="half" idx="10"/>
          </p:nvPr>
        </p:nvSpPr>
        <p:spPr/>
        <p:txBody>
          <a:bodyPr/>
          <a:lstStyle/>
          <a:p>
            <a:fld id="{817AF484-0DDA-4790-92E3-9B34B749DE11}" type="datetimeFigureOut">
              <a:rPr lang="en-US" smtClean="0"/>
              <a:t>5/15/2022</a:t>
            </a:fld>
            <a:endParaRPr lang="en-US"/>
          </a:p>
        </p:txBody>
      </p:sp>
      <p:sp>
        <p:nvSpPr>
          <p:cNvPr id="6" name="Footer Placeholder 5">
            <a:extLst>
              <a:ext uri="{FF2B5EF4-FFF2-40B4-BE49-F238E27FC236}">
                <a16:creationId xmlns:a16="http://schemas.microsoft.com/office/drawing/2014/main" id="{CB015021-938B-4CDD-30D4-D1CB2C18B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9E650-E2E8-EBCD-AEF3-BFF8A0E6B24E}"/>
              </a:ext>
            </a:extLst>
          </p:cNvPr>
          <p:cNvSpPr>
            <a:spLocks noGrp="1"/>
          </p:cNvSpPr>
          <p:nvPr>
            <p:ph type="sldNum" sz="quarter" idx="12"/>
          </p:nvPr>
        </p:nvSpPr>
        <p:spPr/>
        <p:txBody>
          <a:bodyPr/>
          <a:lstStyle/>
          <a:p>
            <a:fld id="{A1590D27-6BEE-45FE-833D-C185AFA5E298}" type="slidenum">
              <a:rPr lang="en-US" smtClean="0"/>
              <a:t>‹#›</a:t>
            </a:fld>
            <a:endParaRPr lang="en-US"/>
          </a:p>
        </p:txBody>
      </p:sp>
    </p:spTree>
    <p:extLst>
      <p:ext uri="{BB962C8B-B14F-4D97-AF65-F5344CB8AC3E}">
        <p14:creationId xmlns:p14="http://schemas.microsoft.com/office/powerpoint/2010/main" val="40429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43598-D676-98C0-3E45-2C8EE8042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2CBE04-0B54-5BCC-8EC0-DBF59C5B7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98D8E-09E2-B875-2CDB-161D4A42B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AF484-0DDA-4790-92E3-9B34B749DE11}" type="datetimeFigureOut">
              <a:rPr lang="en-US" smtClean="0"/>
              <a:t>5/15/2022</a:t>
            </a:fld>
            <a:endParaRPr lang="en-US"/>
          </a:p>
        </p:txBody>
      </p:sp>
      <p:sp>
        <p:nvSpPr>
          <p:cNvPr id="5" name="Footer Placeholder 4">
            <a:extLst>
              <a:ext uri="{FF2B5EF4-FFF2-40B4-BE49-F238E27FC236}">
                <a16:creationId xmlns:a16="http://schemas.microsoft.com/office/drawing/2014/main" id="{EA487F79-A04E-C529-5329-032A521F8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23E1A-6CA7-BBF3-BD91-32064A593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90D27-6BEE-45FE-833D-C185AFA5E298}" type="slidenum">
              <a:rPr lang="en-US" smtClean="0"/>
              <a:t>‹#›</a:t>
            </a:fld>
            <a:endParaRPr lang="en-US"/>
          </a:p>
        </p:txBody>
      </p:sp>
    </p:spTree>
    <p:extLst>
      <p:ext uri="{BB962C8B-B14F-4D97-AF65-F5344CB8AC3E}">
        <p14:creationId xmlns:p14="http://schemas.microsoft.com/office/powerpoint/2010/main" val="318420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C0474-058C-F936-1F50-77538C73D076}"/>
              </a:ext>
            </a:extLst>
          </p:cNvPr>
          <p:cNvSpPr>
            <a:spLocks noGrp="1"/>
          </p:cNvSpPr>
          <p:nvPr>
            <p:ph type="title"/>
          </p:nvPr>
        </p:nvSpPr>
        <p:spPr/>
        <p:txBody>
          <a:bodyPr/>
          <a:lstStyle/>
          <a:p>
            <a:r>
              <a:rPr lang="zh-CN" altLang="en-US" dirty="0"/>
              <a:t>秒杀系统</a:t>
            </a:r>
            <a:endParaRPr lang="en-US" dirty="0"/>
          </a:p>
        </p:txBody>
      </p:sp>
      <p:sp>
        <p:nvSpPr>
          <p:cNvPr id="5" name="Content Placeholder 4">
            <a:extLst>
              <a:ext uri="{FF2B5EF4-FFF2-40B4-BE49-F238E27FC236}">
                <a16:creationId xmlns:a16="http://schemas.microsoft.com/office/drawing/2014/main" id="{13A05EA2-F87A-EEE7-D889-930A9FB3A836}"/>
              </a:ext>
            </a:extLst>
          </p:cNvPr>
          <p:cNvSpPr>
            <a:spLocks noGrp="1"/>
          </p:cNvSpPr>
          <p:nvPr>
            <p:ph idx="1"/>
          </p:nvPr>
        </p:nvSpPr>
        <p:spPr/>
        <p:txBody>
          <a:bodyPr/>
          <a:lstStyle/>
          <a:p>
            <a:r>
              <a:rPr lang="zh-CN" altLang="en-US" b="0" i="0" dirty="0">
                <a:solidFill>
                  <a:srgbClr val="333333"/>
                </a:solidFill>
                <a:effectLst/>
                <a:latin typeface="PingFang SC"/>
              </a:rPr>
              <a:t>高性能： 大量并发读和并发写时候</a:t>
            </a:r>
            <a:endParaRPr lang="en-US" altLang="zh-CN" b="0" i="0" dirty="0">
              <a:solidFill>
                <a:srgbClr val="333333"/>
              </a:solidFill>
              <a:effectLst/>
              <a:latin typeface="PingFang SC"/>
            </a:endParaRPr>
          </a:p>
          <a:p>
            <a:r>
              <a:rPr lang="zh-CN" altLang="en-US" b="0" i="0" dirty="0">
                <a:solidFill>
                  <a:srgbClr val="333333"/>
                </a:solidFill>
                <a:effectLst/>
                <a:latin typeface="PingFang SC"/>
              </a:rPr>
              <a:t>一致性</a:t>
            </a:r>
            <a:r>
              <a:rPr lang="zh-CN" altLang="en-US" dirty="0">
                <a:solidFill>
                  <a:srgbClr val="333333"/>
                </a:solidFill>
                <a:latin typeface="PingFang SC"/>
              </a:rPr>
              <a:t>：</a:t>
            </a:r>
            <a:r>
              <a:rPr lang="zh-CN" altLang="en-US" b="0" i="0" dirty="0">
                <a:solidFill>
                  <a:srgbClr val="333333"/>
                </a:solidFill>
                <a:effectLst/>
                <a:latin typeface="PingFang SC"/>
              </a:rPr>
              <a:t>秒杀中商品减库存的实现方式很关键</a:t>
            </a:r>
            <a:endParaRPr lang="en-US" altLang="zh-CN" b="0" i="0" dirty="0">
              <a:solidFill>
                <a:srgbClr val="333333"/>
              </a:solidFill>
              <a:effectLst/>
              <a:latin typeface="PingFang SC"/>
            </a:endParaRPr>
          </a:p>
          <a:p>
            <a:r>
              <a:rPr lang="zh-CN" altLang="en-US" b="0" i="0" dirty="0">
                <a:solidFill>
                  <a:srgbClr val="333333"/>
                </a:solidFill>
                <a:effectLst/>
                <a:latin typeface="PingFang SC"/>
              </a:rPr>
              <a:t>高可用</a:t>
            </a:r>
            <a:r>
              <a:rPr lang="zh-CN" altLang="en-US" dirty="0">
                <a:solidFill>
                  <a:srgbClr val="333333"/>
                </a:solidFill>
                <a:latin typeface="PingFang SC"/>
              </a:rPr>
              <a:t>： </a:t>
            </a:r>
            <a:r>
              <a:rPr lang="zh-CN" altLang="en-US" b="0" i="0" dirty="0">
                <a:solidFill>
                  <a:srgbClr val="333333"/>
                </a:solidFill>
                <a:effectLst/>
                <a:latin typeface="PingFang SC"/>
              </a:rPr>
              <a:t>我们要设计一个 </a:t>
            </a:r>
            <a:r>
              <a:rPr lang="en-US" altLang="zh-CN" b="0" i="0" dirty="0" err="1">
                <a:solidFill>
                  <a:srgbClr val="333333"/>
                </a:solidFill>
                <a:effectLst/>
                <a:latin typeface="PingFang SC"/>
              </a:rPr>
              <a:t>PlanB</a:t>
            </a:r>
            <a:r>
              <a:rPr lang="en-US" altLang="zh-CN" b="0" i="0" dirty="0">
                <a:solidFill>
                  <a:srgbClr val="333333"/>
                </a:solidFill>
                <a:effectLst/>
                <a:latin typeface="PingFang SC"/>
              </a:rPr>
              <a:t> </a:t>
            </a:r>
            <a:r>
              <a:rPr lang="zh-CN" altLang="en-US" b="0" i="0" dirty="0">
                <a:solidFill>
                  <a:srgbClr val="333333"/>
                </a:solidFill>
                <a:effectLst/>
                <a:latin typeface="PingFang SC"/>
              </a:rPr>
              <a:t>来兜底</a:t>
            </a:r>
            <a:endParaRPr lang="en-US" altLang="zh-CN" b="0" i="0" dirty="0">
              <a:solidFill>
                <a:srgbClr val="333333"/>
              </a:solidFill>
              <a:effectLst/>
              <a:latin typeface="PingFang SC"/>
            </a:endParaRPr>
          </a:p>
          <a:p>
            <a:endParaRPr lang="en-US" dirty="0"/>
          </a:p>
        </p:txBody>
      </p:sp>
    </p:spTree>
    <p:extLst>
      <p:ext uri="{BB962C8B-B14F-4D97-AF65-F5344CB8AC3E}">
        <p14:creationId xmlns:p14="http://schemas.microsoft.com/office/powerpoint/2010/main" val="380971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58B3-2737-6B79-719B-8A4FBBE1C40A}"/>
              </a:ext>
            </a:extLst>
          </p:cNvPr>
          <p:cNvSpPr>
            <a:spLocks noGrp="1"/>
          </p:cNvSpPr>
          <p:nvPr>
            <p:ph type="title"/>
          </p:nvPr>
        </p:nvSpPr>
        <p:spPr/>
        <p:txBody>
          <a:bodyPr/>
          <a:lstStyle/>
          <a:p>
            <a:r>
              <a:rPr lang="zh-CN" altLang="en-US" b="0" i="0" dirty="0">
                <a:solidFill>
                  <a:srgbClr val="333333"/>
                </a:solidFill>
                <a:effectLst/>
                <a:latin typeface="PingFang SC"/>
              </a:rPr>
              <a:t>动静分离的几种架构方案</a:t>
            </a:r>
            <a:br>
              <a:rPr lang="en-US" altLang="zh-CN" b="0" i="0" dirty="0">
                <a:solidFill>
                  <a:srgbClr val="333333"/>
                </a:solidFill>
                <a:effectLst/>
                <a:latin typeface="PingFang SC"/>
              </a:rPr>
            </a:br>
            <a:r>
              <a:rPr lang="en-US" altLang="zh-CN" b="0" i="0" dirty="0">
                <a:solidFill>
                  <a:srgbClr val="333333"/>
                </a:solidFill>
                <a:effectLst/>
                <a:latin typeface="PingFang SC"/>
              </a:rPr>
              <a:t>1</a:t>
            </a:r>
            <a:r>
              <a:rPr lang="zh-CN" altLang="en-US" b="0" i="0" dirty="0">
                <a:solidFill>
                  <a:srgbClr val="333333"/>
                </a:solidFill>
                <a:effectLst/>
                <a:latin typeface="PingFang SC"/>
              </a:rPr>
              <a:t>： 实体机单机部署</a:t>
            </a:r>
            <a:endParaRPr lang="en-US" dirty="0"/>
          </a:p>
        </p:txBody>
      </p:sp>
      <p:pic>
        <p:nvPicPr>
          <p:cNvPr id="1026" name="Picture 2">
            <a:extLst>
              <a:ext uri="{FF2B5EF4-FFF2-40B4-BE49-F238E27FC236}">
                <a16:creationId xmlns:a16="http://schemas.microsoft.com/office/drawing/2014/main" id="{F499870C-FC0C-637A-F22C-714D2DC89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589" y="1690688"/>
            <a:ext cx="3994952" cy="461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5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8CBE-06C9-44C8-F211-CB8D6CD047B5}"/>
              </a:ext>
            </a:extLst>
          </p:cNvPr>
          <p:cNvSpPr>
            <a:spLocks noGrp="1"/>
          </p:cNvSpPr>
          <p:nvPr>
            <p:ph type="title"/>
          </p:nvPr>
        </p:nvSpPr>
        <p:spPr/>
        <p:txBody>
          <a:bodyPr/>
          <a:lstStyle/>
          <a:p>
            <a:r>
              <a:rPr lang="zh-CN" altLang="en-US" b="0" i="0" dirty="0">
                <a:solidFill>
                  <a:srgbClr val="333333"/>
                </a:solidFill>
                <a:effectLst/>
                <a:latin typeface="PingFang SC"/>
              </a:rPr>
              <a:t>方案 </a:t>
            </a:r>
            <a:r>
              <a:rPr lang="en-US" altLang="zh-CN" b="0" i="0" dirty="0">
                <a:solidFill>
                  <a:srgbClr val="333333"/>
                </a:solidFill>
                <a:effectLst/>
                <a:latin typeface="PingFang SC"/>
              </a:rPr>
              <a:t>2</a:t>
            </a:r>
            <a:r>
              <a:rPr lang="zh-CN" altLang="en-US" b="0" i="0" dirty="0">
                <a:solidFill>
                  <a:srgbClr val="333333"/>
                </a:solidFill>
                <a:effectLst/>
                <a:latin typeface="PingFang SC"/>
              </a:rPr>
              <a:t>：统一 </a:t>
            </a:r>
            <a:r>
              <a:rPr lang="en-US" b="0" i="0" dirty="0">
                <a:solidFill>
                  <a:srgbClr val="333333"/>
                </a:solidFill>
                <a:effectLst/>
                <a:latin typeface="PingFang SC"/>
              </a:rPr>
              <a:t>Cache </a:t>
            </a:r>
            <a:r>
              <a:rPr lang="zh-CN" altLang="en-US" b="0" i="0" dirty="0">
                <a:solidFill>
                  <a:srgbClr val="333333"/>
                </a:solidFill>
                <a:effectLst/>
                <a:latin typeface="PingFang SC"/>
              </a:rPr>
              <a:t>层</a:t>
            </a:r>
            <a:endParaRPr lang="en-US" dirty="0"/>
          </a:p>
        </p:txBody>
      </p:sp>
      <p:pic>
        <p:nvPicPr>
          <p:cNvPr id="2050" name="Picture 2">
            <a:extLst>
              <a:ext uri="{FF2B5EF4-FFF2-40B4-BE49-F238E27FC236}">
                <a16:creationId xmlns:a16="http://schemas.microsoft.com/office/drawing/2014/main" id="{26D5E712-748D-4F92-A6F7-A9FE8B4367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5118" y="1811044"/>
            <a:ext cx="3884123" cy="488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55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2F55-E3F8-AECB-85E2-1076DBC8CB09}"/>
              </a:ext>
            </a:extLst>
          </p:cNvPr>
          <p:cNvSpPr>
            <a:spLocks noGrp="1"/>
          </p:cNvSpPr>
          <p:nvPr>
            <p:ph type="title"/>
          </p:nvPr>
        </p:nvSpPr>
        <p:spPr/>
        <p:txBody>
          <a:bodyPr/>
          <a:lstStyle/>
          <a:p>
            <a:r>
              <a:rPr lang="zh-CN" altLang="en-US" b="0" i="0" dirty="0">
                <a:solidFill>
                  <a:srgbClr val="333333"/>
                </a:solidFill>
                <a:effectLst/>
                <a:latin typeface="PingFang SC"/>
              </a:rPr>
              <a:t>方案 </a:t>
            </a:r>
            <a:r>
              <a:rPr lang="en-US" altLang="zh-CN" b="0" i="0" dirty="0">
                <a:solidFill>
                  <a:srgbClr val="333333"/>
                </a:solidFill>
                <a:effectLst/>
                <a:latin typeface="PingFang SC"/>
              </a:rPr>
              <a:t>3</a:t>
            </a:r>
            <a:r>
              <a:rPr lang="zh-CN" altLang="en-US" b="0" i="0" dirty="0">
                <a:solidFill>
                  <a:srgbClr val="333333"/>
                </a:solidFill>
                <a:effectLst/>
                <a:latin typeface="PingFang SC"/>
              </a:rPr>
              <a:t>：上 </a:t>
            </a:r>
            <a:r>
              <a:rPr lang="en-US" b="0" i="0" dirty="0">
                <a:solidFill>
                  <a:srgbClr val="333333"/>
                </a:solidFill>
                <a:effectLst/>
                <a:latin typeface="PingFang SC"/>
              </a:rPr>
              <a:t>CDN</a:t>
            </a:r>
            <a:endParaRPr lang="en-US" dirty="0"/>
          </a:p>
        </p:txBody>
      </p:sp>
      <p:pic>
        <p:nvPicPr>
          <p:cNvPr id="3074" name="Picture 2">
            <a:extLst>
              <a:ext uri="{FF2B5EF4-FFF2-40B4-BE49-F238E27FC236}">
                <a16:creationId xmlns:a16="http://schemas.microsoft.com/office/drawing/2014/main" id="{4E8696C5-B363-E0B5-61ED-F95ADF4002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8832" y="1825625"/>
            <a:ext cx="43743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83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5A8D-D6AA-02D4-6A80-F7A7807B7371}"/>
              </a:ext>
            </a:extLst>
          </p:cNvPr>
          <p:cNvSpPr>
            <a:spLocks noGrp="1"/>
          </p:cNvSpPr>
          <p:nvPr>
            <p:ph type="title"/>
          </p:nvPr>
        </p:nvSpPr>
        <p:spPr/>
        <p:txBody>
          <a:bodyPr>
            <a:normAutofit/>
          </a:bodyPr>
          <a:lstStyle/>
          <a:p>
            <a:r>
              <a:rPr lang="zh-CN" altLang="en-US" sz="2800" b="0" i="0" dirty="0">
                <a:solidFill>
                  <a:srgbClr val="404040"/>
                </a:solidFill>
                <a:effectLst/>
                <a:latin typeface="PingFang SC"/>
              </a:rPr>
              <a:t>二八原则：有针对性地处理好系统的“热点数据”</a:t>
            </a:r>
            <a:endParaRPr lang="en-US" sz="2800" dirty="0"/>
          </a:p>
        </p:txBody>
      </p:sp>
      <p:sp>
        <p:nvSpPr>
          <p:cNvPr id="3" name="Content Placeholder 2">
            <a:extLst>
              <a:ext uri="{FF2B5EF4-FFF2-40B4-BE49-F238E27FC236}">
                <a16:creationId xmlns:a16="http://schemas.microsoft.com/office/drawing/2014/main" id="{E336B8EC-6D72-07A7-A2A2-73986CFEC395}"/>
              </a:ext>
            </a:extLst>
          </p:cNvPr>
          <p:cNvSpPr>
            <a:spLocks noGrp="1"/>
          </p:cNvSpPr>
          <p:nvPr>
            <p:ph idx="1"/>
          </p:nvPr>
        </p:nvSpPr>
        <p:spPr/>
        <p:txBody>
          <a:bodyPr/>
          <a:lstStyle/>
          <a:p>
            <a:r>
              <a:rPr lang="zh-CN" altLang="en-US" b="0" i="0" dirty="0">
                <a:solidFill>
                  <a:srgbClr val="333333"/>
                </a:solidFill>
                <a:effectLst/>
                <a:latin typeface="PingFang SC"/>
              </a:rPr>
              <a:t>首先，热点请求会大量占用服务器处理资源，虽然这个热点可能只占请求总量的亿分之一，然而却可能抢占 </a:t>
            </a:r>
            <a:r>
              <a:rPr lang="en-US" altLang="zh-CN" b="0" i="0" dirty="0">
                <a:solidFill>
                  <a:srgbClr val="333333"/>
                </a:solidFill>
                <a:effectLst/>
                <a:latin typeface="PingFang SC"/>
              </a:rPr>
              <a:t>90% </a:t>
            </a:r>
            <a:r>
              <a:rPr lang="zh-CN" altLang="en-US" b="0" i="0" dirty="0">
                <a:solidFill>
                  <a:srgbClr val="333333"/>
                </a:solidFill>
                <a:effectLst/>
                <a:latin typeface="PingFang SC"/>
              </a:rPr>
              <a:t>的服务器资源，如果这个热点请求还是没有价值的无效请求，那么对系统资源来说完全是浪费。</a:t>
            </a:r>
            <a:endParaRPr lang="en-US" altLang="zh-CN" b="0" i="0" dirty="0">
              <a:solidFill>
                <a:srgbClr val="333333"/>
              </a:solidFill>
              <a:effectLst/>
              <a:latin typeface="PingFang SC"/>
            </a:endParaRPr>
          </a:p>
          <a:p>
            <a:r>
              <a:rPr lang="zh-CN" altLang="en-US" b="0" i="0" dirty="0">
                <a:solidFill>
                  <a:srgbClr val="333333"/>
                </a:solidFill>
                <a:effectLst/>
                <a:latin typeface="PingFang SC"/>
              </a:rPr>
              <a:t>其次，即使这些热点是有效的请求，我们也要识别出来做针对性的优化，从而用更低的代价来支撑这些热点请求。</a:t>
            </a:r>
            <a:endParaRPr lang="en-US" dirty="0"/>
          </a:p>
        </p:txBody>
      </p:sp>
    </p:spTree>
    <p:extLst>
      <p:ext uri="{BB962C8B-B14F-4D97-AF65-F5344CB8AC3E}">
        <p14:creationId xmlns:p14="http://schemas.microsoft.com/office/powerpoint/2010/main" val="259824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4E99-578C-8D6A-C5B4-FCC1FCE878F3}"/>
              </a:ext>
            </a:extLst>
          </p:cNvPr>
          <p:cNvSpPr>
            <a:spLocks noGrp="1"/>
          </p:cNvSpPr>
          <p:nvPr>
            <p:ph type="title"/>
          </p:nvPr>
        </p:nvSpPr>
        <p:spPr/>
        <p:txBody>
          <a:bodyPr/>
          <a:lstStyle/>
          <a:p>
            <a:r>
              <a:rPr lang="zh-CN" altLang="en-US" b="0" i="0" dirty="0">
                <a:solidFill>
                  <a:srgbClr val="333333"/>
                </a:solidFill>
                <a:effectLst/>
                <a:latin typeface="PingFang SC"/>
              </a:rPr>
              <a:t>热点数据</a:t>
            </a:r>
            <a:endParaRPr lang="en-US" dirty="0"/>
          </a:p>
        </p:txBody>
      </p:sp>
      <p:sp>
        <p:nvSpPr>
          <p:cNvPr id="3" name="Content Placeholder 2">
            <a:extLst>
              <a:ext uri="{FF2B5EF4-FFF2-40B4-BE49-F238E27FC236}">
                <a16:creationId xmlns:a16="http://schemas.microsoft.com/office/drawing/2014/main" id="{FD5B282D-61A5-EC7C-90B4-7B22578A634C}"/>
              </a:ext>
            </a:extLst>
          </p:cNvPr>
          <p:cNvSpPr>
            <a:spLocks noGrp="1"/>
          </p:cNvSpPr>
          <p:nvPr>
            <p:ph idx="1"/>
          </p:nvPr>
        </p:nvSpPr>
        <p:spPr/>
        <p:txBody>
          <a:bodyPr/>
          <a:lstStyle/>
          <a:p>
            <a:r>
              <a:rPr lang="zh-CN" altLang="en-US" b="0" i="0" dirty="0">
                <a:solidFill>
                  <a:srgbClr val="333333"/>
                </a:solidFill>
                <a:effectLst/>
                <a:latin typeface="PingFang SC"/>
              </a:rPr>
              <a:t>所谓“静态热点数据”，就是能够提前预测的热点数据。</a:t>
            </a:r>
            <a:endParaRPr lang="en-US" altLang="zh-CN" b="0" i="0" dirty="0">
              <a:solidFill>
                <a:srgbClr val="333333"/>
              </a:solidFill>
              <a:effectLst/>
              <a:latin typeface="PingFang SC"/>
            </a:endParaRPr>
          </a:p>
          <a:p>
            <a:r>
              <a:rPr lang="zh-CN" altLang="en-US" b="0" i="0" dirty="0">
                <a:solidFill>
                  <a:srgbClr val="333333"/>
                </a:solidFill>
                <a:effectLst/>
                <a:latin typeface="PingFang SC"/>
              </a:rPr>
              <a:t>所谓“动态热点数据”，就是不能被提前预测到的，系统在运行过程中临时产生的热点。例如，卖家在抖音上做了广告，然后商品一下就火了，导致它在短时间内被大量购买。</a:t>
            </a:r>
            <a:endParaRPr lang="en-US" altLang="zh-CN" dirty="0">
              <a:solidFill>
                <a:srgbClr val="333333"/>
              </a:solidFill>
              <a:latin typeface="PingFang SC"/>
            </a:endParaRPr>
          </a:p>
          <a:p>
            <a:r>
              <a:rPr lang="zh-CN" altLang="en-US" b="0" i="0" dirty="0">
                <a:solidFill>
                  <a:srgbClr val="333333"/>
                </a:solidFill>
                <a:effectLst/>
                <a:latin typeface="PingFang SC"/>
              </a:rPr>
              <a:t>发现静态热点数据可以通过商业手段，例如强制让卖家通过报名参加的方式提前把热点商品筛选出来。 技术手段提前预测 统计出 </a:t>
            </a:r>
            <a:r>
              <a:rPr lang="en-US" b="0" i="0" dirty="0">
                <a:solidFill>
                  <a:srgbClr val="333333"/>
                </a:solidFill>
                <a:effectLst/>
                <a:latin typeface="PingFang SC"/>
              </a:rPr>
              <a:t>TOP N </a:t>
            </a:r>
            <a:r>
              <a:rPr lang="zh-CN" altLang="en-US" b="0" i="0" dirty="0">
                <a:solidFill>
                  <a:srgbClr val="333333"/>
                </a:solidFill>
                <a:effectLst/>
                <a:latin typeface="PingFang SC"/>
              </a:rPr>
              <a:t>的商品。</a:t>
            </a:r>
            <a:endParaRPr lang="en-US" altLang="zh-CN" b="0" i="0" dirty="0">
              <a:solidFill>
                <a:srgbClr val="333333"/>
              </a:solidFill>
              <a:effectLst/>
              <a:latin typeface="PingFang SC"/>
            </a:endParaRPr>
          </a:p>
          <a:p>
            <a:r>
              <a:rPr lang="zh-CN" altLang="en-US" b="0" i="0" dirty="0">
                <a:solidFill>
                  <a:srgbClr val="333333"/>
                </a:solidFill>
                <a:effectLst/>
                <a:latin typeface="PingFang SC"/>
              </a:rPr>
              <a:t>动态热点发现</a:t>
            </a:r>
            <a:r>
              <a:rPr lang="zh-CN" altLang="en-US" dirty="0">
                <a:solidFill>
                  <a:srgbClr val="333333"/>
                </a:solidFill>
                <a:latin typeface="PingFang SC"/>
              </a:rPr>
              <a:t>，</a:t>
            </a:r>
            <a:r>
              <a:rPr lang="zh-CN" altLang="en-US" b="0" i="0" dirty="0">
                <a:solidFill>
                  <a:srgbClr val="333333"/>
                </a:solidFill>
                <a:effectLst/>
                <a:latin typeface="PingFang SC"/>
              </a:rPr>
              <a:t> 构建一个异步的系统，利用访问的时间差， 将上游系统收集的热点数据发送到热点服务台，然后下游系统（如交易系统）就会知道哪些商品会被频繁调用，然后做热点保护。</a:t>
            </a:r>
            <a:endParaRPr lang="en-US" altLang="zh-CN" b="0" i="0" dirty="0">
              <a:solidFill>
                <a:srgbClr val="333333"/>
              </a:solidFill>
              <a:effectLst/>
              <a:latin typeface="PingFang SC"/>
            </a:endParaRPr>
          </a:p>
          <a:p>
            <a:endParaRPr lang="en-US" dirty="0"/>
          </a:p>
        </p:txBody>
      </p:sp>
    </p:spTree>
    <p:extLst>
      <p:ext uri="{BB962C8B-B14F-4D97-AF65-F5344CB8AC3E}">
        <p14:creationId xmlns:p14="http://schemas.microsoft.com/office/powerpoint/2010/main" val="385507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E89A-1856-3248-C0B7-343F17E3E930}"/>
              </a:ext>
            </a:extLst>
          </p:cNvPr>
          <p:cNvSpPr>
            <a:spLocks noGrp="1"/>
          </p:cNvSpPr>
          <p:nvPr>
            <p:ph type="title"/>
          </p:nvPr>
        </p:nvSpPr>
        <p:spPr/>
        <p:txBody>
          <a:bodyPr/>
          <a:lstStyle/>
          <a:p>
            <a:r>
              <a:rPr lang="zh-CN" altLang="en-US" b="0" i="0" dirty="0">
                <a:solidFill>
                  <a:srgbClr val="333333"/>
                </a:solidFill>
                <a:effectLst/>
                <a:latin typeface="PingFang SC"/>
              </a:rPr>
              <a:t>处理热点数据处理热点数据通常有几种思路：一是优化，二是限制，三是隔离。</a:t>
            </a:r>
            <a:endParaRPr lang="en-US" dirty="0"/>
          </a:p>
        </p:txBody>
      </p:sp>
      <p:sp>
        <p:nvSpPr>
          <p:cNvPr id="4" name="AutoShape 2">
            <a:extLst>
              <a:ext uri="{FF2B5EF4-FFF2-40B4-BE49-F238E27FC236}">
                <a16:creationId xmlns:a16="http://schemas.microsoft.com/office/drawing/2014/main" id="{70C5A725-B52E-664A-4AC5-F70748A847AE}"/>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sz="2400" b="0" i="0" dirty="0">
                <a:solidFill>
                  <a:srgbClr val="333333"/>
                </a:solidFill>
                <a:effectLst/>
                <a:latin typeface="PingFang SC"/>
              </a:rPr>
              <a:t>优化热点数据最有效的办法就是缓存热点数据，如果热点数据做了动静分离，那么可以长期缓存静态数据</a:t>
            </a:r>
            <a:endParaRPr lang="en-US" altLang="zh-CN" sz="2400" b="0" i="0" dirty="0">
              <a:solidFill>
                <a:srgbClr val="333333"/>
              </a:solidFill>
              <a:effectLst/>
              <a:latin typeface="PingFang SC"/>
            </a:endParaRPr>
          </a:p>
          <a:p>
            <a:r>
              <a:rPr lang="zh-CN" altLang="en-US" sz="2400" b="0" i="0" dirty="0">
                <a:solidFill>
                  <a:srgbClr val="333333"/>
                </a:solidFill>
                <a:effectLst/>
                <a:latin typeface="PingFang SC"/>
              </a:rPr>
              <a:t>限制  例如对被访问商品的 </a:t>
            </a:r>
            <a:r>
              <a:rPr lang="en-US" altLang="zh-CN" sz="2400" b="0" i="0" dirty="0">
                <a:solidFill>
                  <a:srgbClr val="333333"/>
                </a:solidFill>
                <a:effectLst/>
                <a:latin typeface="PingFang SC"/>
              </a:rPr>
              <a:t>ID </a:t>
            </a:r>
            <a:r>
              <a:rPr lang="zh-CN" altLang="en-US" sz="2400" b="0" i="0" dirty="0">
                <a:solidFill>
                  <a:srgbClr val="333333"/>
                </a:solidFill>
                <a:effectLst/>
                <a:latin typeface="PingFang SC"/>
              </a:rPr>
              <a:t>做一致性 </a:t>
            </a:r>
            <a:r>
              <a:rPr lang="en-US" altLang="zh-CN" sz="2400" b="0" i="0" dirty="0">
                <a:solidFill>
                  <a:srgbClr val="333333"/>
                </a:solidFill>
                <a:effectLst/>
                <a:latin typeface="PingFang SC"/>
              </a:rPr>
              <a:t>Hash</a:t>
            </a:r>
            <a:r>
              <a:rPr lang="zh-CN" altLang="en-US" sz="2400" b="0" i="0" dirty="0">
                <a:solidFill>
                  <a:srgbClr val="333333"/>
                </a:solidFill>
                <a:effectLst/>
                <a:latin typeface="PingFang SC"/>
              </a:rPr>
              <a:t>，然后根据 </a:t>
            </a:r>
            <a:r>
              <a:rPr lang="en-US" altLang="zh-CN" sz="2400" b="0" i="0" dirty="0">
                <a:solidFill>
                  <a:srgbClr val="333333"/>
                </a:solidFill>
                <a:effectLst/>
                <a:latin typeface="PingFang SC"/>
              </a:rPr>
              <a:t>Hash </a:t>
            </a:r>
            <a:r>
              <a:rPr lang="zh-CN" altLang="en-US" sz="2400" b="0" i="0" dirty="0">
                <a:solidFill>
                  <a:srgbClr val="333333"/>
                </a:solidFill>
                <a:effectLst/>
                <a:latin typeface="PingFang SC"/>
              </a:rPr>
              <a:t>做分桶，每个分桶设置一个处理队列，这样可以把热点商品限制在一个请求队列里，防止因某些热点商品占用太多的服务器资源</a:t>
            </a:r>
            <a:endParaRPr lang="en-US" altLang="zh-CN" sz="2400" b="0" i="0" dirty="0">
              <a:solidFill>
                <a:srgbClr val="333333"/>
              </a:solidFill>
              <a:effectLst/>
              <a:latin typeface="PingFang SC"/>
            </a:endParaRPr>
          </a:p>
          <a:p>
            <a:r>
              <a:rPr lang="zh-CN" altLang="en-US" sz="2400" b="0" i="0" dirty="0">
                <a:solidFill>
                  <a:srgbClr val="333333"/>
                </a:solidFill>
                <a:effectLst/>
                <a:latin typeface="PingFang SC"/>
              </a:rPr>
              <a:t>秒杀系统设计的第一个原则就是将这种热点数据隔离出来，不要让 </a:t>
            </a:r>
            <a:r>
              <a:rPr lang="en-US" altLang="zh-CN" sz="2400" b="0" i="0" dirty="0">
                <a:solidFill>
                  <a:srgbClr val="333333"/>
                </a:solidFill>
                <a:effectLst/>
                <a:latin typeface="PingFang SC"/>
              </a:rPr>
              <a:t>1% </a:t>
            </a:r>
            <a:r>
              <a:rPr lang="zh-CN" altLang="en-US" sz="2400" b="0" i="0" dirty="0">
                <a:solidFill>
                  <a:srgbClr val="333333"/>
                </a:solidFill>
                <a:effectLst/>
                <a:latin typeface="PingFang SC"/>
              </a:rPr>
              <a:t>的请求影响到另外的 </a:t>
            </a:r>
            <a:r>
              <a:rPr lang="en-US" altLang="zh-CN" sz="2400" b="0" i="0" dirty="0">
                <a:solidFill>
                  <a:srgbClr val="333333"/>
                </a:solidFill>
                <a:effectLst/>
                <a:latin typeface="PingFang SC"/>
              </a:rPr>
              <a:t>99%</a:t>
            </a:r>
            <a:r>
              <a:rPr lang="zh-CN" altLang="en-US" sz="2400" b="0" i="0" dirty="0">
                <a:solidFill>
                  <a:srgbClr val="333333"/>
                </a:solidFill>
                <a:effectLst/>
                <a:latin typeface="PingFang SC"/>
              </a:rPr>
              <a:t>，隔离出来后也更方便对这 </a:t>
            </a:r>
            <a:r>
              <a:rPr lang="en-US" altLang="zh-CN" sz="2400" b="0" i="0" dirty="0">
                <a:solidFill>
                  <a:srgbClr val="333333"/>
                </a:solidFill>
                <a:effectLst/>
                <a:latin typeface="PingFang SC"/>
              </a:rPr>
              <a:t>1% </a:t>
            </a:r>
            <a:r>
              <a:rPr lang="zh-CN" altLang="en-US" sz="2400" b="0" i="0" dirty="0">
                <a:solidFill>
                  <a:srgbClr val="333333"/>
                </a:solidFill>
                <a:effectLst/>
                <a:latin typeface="PingFang SC"/>
              </a:rPr>
              <a:t>的请求做针对性的优化。你可以按照用户来区分，给不同的用户分配不同的 </a:t>
            </a:r>
            <a:r>
              <a:rPr lang="en-US" altLang="zh-CN" sz="2400" b="0" i="0" dirty="0">
                <a:solidFill>
                  <a:srgbClr val="333333"/>
                </a:solidFill>
                <a:effectLst/>
                <a:latin typeface="PingFang SC"/>
              </a:rPr>
              <a:t>Cookie</a:t>
            </a:r>
            <a:r>
              <a:rPr lang="zh-CN" altLang="en-US" sz="2400" b="0" i="0" dirty="0">
                <a:solidFill>
                  <a:srgbClr val="333333"/>
                </a:solidFill>
                <a:effectLst/>
                <a:latin typeface="PingFang SC"/>
              </a:rPr>
              <a:t>，在接入层，路由到不同的服务接口中；再比如，你还可以在接入层针对 </a:t>
            </a:r>
            <a:r>
              <a:rPr lang="en-US" altLang="zh-CN" sz="2400" b="0" i="0" dirty="0">
                <a:solidFill>
                  <a:srgbClr val="333333"/>
                </a:solidFill>
                <a:effectLst/>
                <a:latin typeface="PingFang SC"/>
              </a:rPr>
              <a:t>URL </a:t>
            </a:r>
            <a:r>
              <a:rPr lang="zh-CN" altLang="en-US" sz="2400" b="0" i="0" dirty="0">
                <a:solidFill>
                  <a:srgbClr val="333333"/>
                </a:solidFill>
                <a:effectLst/>
                <a:latin typeface="PingFang SC"/>
              </a:rPr>
              <a:t>中的不同 </a:t>
            </a:r>
            <a:r>
              <a:rPr lang="en-US" altLang="zh-CN" sz="2400" b="0" i="0" dirty="0">
                <a:solidFill>
                  <a:srgbClr val="333333"/>
                </a:solidFill>
                <a:effectLst/>
                <a:latin typeface="PingFang SC"/>
              </a:rPr>
              <a:t>Path </a:t>
            </a:r>
            <a:r>
              <a:rPr lang="zh-CN" altLang="en-US" sz="2400" b="0" i="0" dirty="0">
                <a:solidFill>
                  <a:srgbClr val="333333"/>
                </a:solidFill>
                <a:effectLst/>
                <a:latin typeface="PingFang SC"/>
              </a:rPr>
              <a:t>来设置限流策略</a:t>
            </a:r>
            <a:endParaRPr lang="en-US" altLang="zh-CN" sz="2400" b="0" i="0" dirty="0">
              <a:solidFill>
                <a:srgbClr val="333333"/>
              </a:solidFill>
              <a:effectLst/>
              <a:latin typeface="PingFang SC"/>
            </a:endParaRPr>
          </a:p>
          <a:p>
            <a:endParaRPr lang="en-US" altLang="zh-CN" sz="1800" b="0" i="0" dirty="0">
              <a:solidFill>
                <a:srgbClr val="333333"/>
              </a:solidFill>
              <a:effectLst/>
              <a:latin typeface="PingFang SC"/>
            </a:endParaRPr>
          </a:p>
          <a:p>
            <a:endParaRPr lang="en-US" sz="1800" dirty="0"/>
          </a:p>
        </p:txBody>
      </p:sp>
    </p:spTree>
    <p:extLst>
      <p:ext uri="{BB962C8B-B14F-4D97-AF65-F5344CB8AC3E}">
        <p14:creationId xmlns:p14="http://schemas.microsoft.com/office/powerpoint/2010/main" val="366113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A3A4-B3F1-8821-9F21-1C6CC974E7ED}"/>
              </a:ext>
            </a:extLst>
          </p:cNvPr>
          <p:cNvSpPr>
            <a:spLocks noGrp="1"/>
          </p:cNvSpPr>
          <p:nvPr>
            <p:ph type="title"/>
          </p:nvPr>
        </p:nvSpPr>
        <p:spPr/>
        <p:txBody>
          <a:bodyPr/>
          <a:lstStyle/>
          <a:p>
            <a:r>
              <a:rPr lang="zh-CN" altLang="en-US" b="0" i="0" dirty="0">
                <a:solidFill>
                  <a:srgbClr val="404040"/>
                </a:solidFill>
                <a:effectLst/>
                <a:latin typeface="PingFang SC"/>
              </a:rPr>
              <a:t>流量削峰</a:t>
            </a:r>
            <a:br>
              <a:rPr lang="zh-CN" altLang="en-US" b="0" i="0" dirty="0">
                <a:solidFill>
                  <a:srgbClr val="404040"/>
                </a:solidFill>
                <a:effectLst/>
                <a:latin typeface="PingFang SC"/>
              </a:rPr>
            </a:br>
            <a:endParaRPr lang="en-US" dirty="0"/>
          </a:p>
        </p:txBody>
      </p:sp>
      <p:sp>
        <p:nvSpPr>
          <p:cNvPr id="3" name="Content Placeholder 2">
            <a:extLst>
              <a:ext uri="{FF2B5EF4-FFF2-40B4-BE49-F238E27FC236}">
                <a16:creationId xmlns:a16="http://schemas.microsoft.com/office/drawing/2014/main" id="{EDC98974-D26E-5775-F49C-1DD893A773DC}"/>
              </a:ext>
            </a:extLst>
          </p:cNvPr>
          <p:cNvSpPr>
            <a:spLocks noGrp="1"/>
          </p:cNvSpPr>
          <p:nvPr>
            <p:ph idx="1"/>
          </p:nvPr>
        </p:nvSpPr>
        <p:spPr/>
        <p:txBody>
          <a:bodyPr>
            <a:normAutofit lnSpcReduction="10000"/>
          </a:bodyPr>
          <a:lstStyle/>
          <a:p>
            <a:r>
              <a:rPr lang="zh-CN" altLang="en-US" b="0" i="0" dirty="0">
                <a:solidFill>
                  <a:srgbClr val="333333"/>
                </a:solidFill>
                <a:effectLst/>
                <a:latin typeface="PingFang SC"/>
              </a:rPr>
              <a:t>用消息队列来缓冲瞬时流量的方案</a:t>
            </a:r>
            <a:endParaRPr lang="en-US" altLang="zh-CN" b="0" i="0" dirty="0">
              <a:solidFill>
                <a:srgbClr val="333333"/>
              </a:solidFill>
              <a:effectLst/>
              <a:latin typeface="PingFang SC"/>
            </a:endParaRPr>
          </a:p>
          <a:p>
            <a:endParaRPr lang="en-US" altLang="zh-CN" b="0" i="0" dirty="0">
              <a:solidFill>
                <a:srgbClr val="333333"/>
              </a:solidFill>
              <a:effectLst/>
              <a:latin typeface="PingFang SC"/>
            </a:endParaRPr>
          </a:p>
          <a:p>
            <a:endParaRPr lang="en-US" dirty="0"/>
          </a:p>
          <a:p>
            <a:endParaRPr lang="en-US" dirty="0"/>
          </a:p>
          <a:p>
            <a:endParaRPr lang="en-US" dirty="0"/>
          </a:p>
          <a:p>
            <a:endParaRPr lang="en-US" dirty="0"/>
          </a:p>
          <a:p>
            <a:r>
              <a:rPr lang="zh-CN" altLang="en-US" sz="2400" b="0" i="0" dirty="0">
                <a:solidFill>
                  <a:srgbClr val="333333"/>
                </a:solidFill>
                <a:effectLst/>
                <a:latin typeface="PingFang SC"/>
              </a:rPr>
              <a:t>利用线程池加锁等待也是一种常用的排队方式；</a:t>
            </a:r>
            <a:endParaRPr lang="en-US" altLang="zh-CN" sz="2400" b="0" i="0" dirty="0">
              <a:solidFill>
                <a:srgbClr val="333333"/>
              </a:solidFill>
              <a:effectLst/>
              <a:latin typeface="PingFang SC"/>
            </a:endParaRPr>
          </a:p>
          <a:p>
            <a:r>
              <a:rPr lang="zh-CN" altLang="en-US" sz="2400" b="0" i="0" dirty="0">
                <a:solidFill>
                  <a:srgbClr val="333333"/>
                </a:solidFill>
                <a:effectLst/>
                <a:latin typeface="PingFang SC"/>
              </a:rPr>
              <a:t>先进先出、先进后出等常用的内存排队算法的实现方式；</a:t>
            </a:r>
            <a:endParaRPr lang="en-US" altLang="zh-CN" sz="2400" b="0" i="0" dirty="0">
              <a:solidFill>
                <a:srgbClr val="333333"/>
              </a:solidFill>
              <a:effectLst/>
              <a:latin typeface="PingFang SC"/>
            </a:endParaRPr>
          </a:p>
          <a:p>
            <a:r>
              <a:rPr lang="zh-CN" altLang="en-US" sz="2400" b="0" i="0" dirty="0">
                <a:solidFill>
                  <a:srgbClr val="333333"/>
                </a:solidFill>
                <a:effectLst/>
                <a:latin typeface="PingFang SC"/>
              </a:rPr>
              <a:t>把请求序列化到文件中，然后再顺序地读文件（例如基于 </a:t>
            </a:r>
            <a:r>
              <a:rPr lang="en-US" altLang="zh-CN" sz="2400" b="0" i="0" dirty="0">
                <a:solidFill>
                  <a:srgbClr val="333333"/>
                </a:solidFill>
                <a:effectLst/>
                <a:latin typeface="PingFang SC"/>
              </a:rPr>
              <a:t>MySQL </a:t>
            </a:r>
            <a:r>
              <a:rPr lang="en-US" altLang="zh-CN" sz="2400" b="0" i="0" dirty="0" err="1">
                <a:solidFill>
                  <a:srgbClr val="333333"/>
                </a:solidFill>
                <a:effectLst/>
                <a:latin typeface="PingFang SC"/>
              </a:rPr>
              <a:t>binlog</a:t>
            </a:r>
            <a:r>
              <a:rPr lang="en-US" altLang="zh-CN" sz="2400" b="0" i="0" dirty="0">
                <a:solidFill>
                  <a:srgbClr val="333333"/>
                </a:solidFill>
                <a:effectLst/>
                <a:latin typeface="PingFang SC"/>
              </a:rPr>
              <a:t> </a:t>
            </a:r>
            <a:r>
              <a:rPr lang="zh-CN" altLang="en-US" sz="2400" b="0" i="0" dirty="0">
                <a:solidFill>
                  <a:srgbClr val="333333"/>
                </a:solidFill>
                <a:effectLst/>
                <a:latin typeface="PingFang SC"/>
              </a:rPr>
              <a:t>的同步机制）来恢复请求等方式。</a:t>
            </a:r>
            <a:endParaRPr lang="en-US" sz="2400" dirty="0"/>
          </a:p>
          <a:p>
            <a:endParaRPr lang="en-US" dirty="0"/>
          </a:p>
        </p:txBody>
      </p:sp>
      <p:pic>
        <p:nvPicPr>
          <p:cNvPr id="5" name="Picture 4">
            <a:extLst>
              <a:ext uri="{FF2B5EF4-FFF2-40B4-BE49-F238E27FC236}">
                <a16:creationId xmlns:a16="http://schemas.microsoft.com/office/drawing/2014/main" id="{B3947A15-2416-ECBD-1329-0A5BFDB274BB}"/>
              </a:ext>
            </a:extLst>
          </p:cNvPr>
          <p:cNvPicPr>
            <a:picLocks noChangeAspect="1"/>
          </p:cNvPicPr>
          <p:nvPr/>
        </p:nvPicPr>
        <p:blipFill>
          <a:blip r:embed="rId2"/>
          <a:stretch>
            <a:fillRect/>
          </a:stretch>
        </p:blipFill>
        <p:spPr>
          <a:xfrm>
            <a:off x="1326426" y="2251922"/>
            <a:ext cx="4044564" cy="2215873"/>
          </a:xfrm>
          <a:prstGeom prst="rect">
            <a:avLst/>
          </a:prstGeom>
        </p:spPr>
      </p:pic>
    </p:spTree>
    <p:extLst>
      <p:ext uri="{BB962C8B-B14F-4D97-AF65-F5344CB8AC3E}">
        <p14:creationId xmlns:p14="http://schemas.microsoft.com/office/powerpoint/2010/main" val="169819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A7D5-6EBB-6DF0-C185-CFE717891045}"/>
              </a:ext>
            </a:extLst>
          </p:cNvPr>
          <p:cNvSpPr>
            <a:spLocks noGrp="1"/>
          </p:cNvSpPr>
          <p:nvPr>
            <p:ph type="title"/>
          </p:nvPr>
        </p:nvSpPr>
        <p:spPr/>
        <p:txBody>
          <a:bodyPr/>
          <a:lstStyle/>
          <a:p>
            <a:r>
              <a:rPr lang="zh-CN" altLang="en-US" b="0" i="0" dirty="0">
                <a:solidFill>
                  <a:srgbClr val="333333"/>
                </a:solidFill>
                <a:effectLst/>
                <a:latin typeface="PingFang SC"/>
              </a:rPr>
              <a:t>答题</a:t>
            </a:r>
            <a:endParaRPr lang="en-US" dirty="0"/>
          </a:p>
        </p:txBody>
      </p:sp>
      <p:pic>
        <p:nvPicPr>
          <p:cNvPr id="5122" name="Picture 2">
            <a:extLst>
              <a:ext uri="{FF2B5EF4-FFF2-40B4-BE49-F238E27FC236}">
                <a16:creationId xmlns:a16="http://schemas.microsoft.com/office/drawing/2014/main" id="{45CBBACD-67E4-DB49-2CB4-5CD6691FB7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2625" y="2886868"/>
            <a:ext cx="7453474" cy="200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36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3EF6-B5E7-D519-89A7-F1984258BAE0}"/>
              </a:ext>
            </a:extLst>
          </p:cNvPr>
          <p:cNvSpPr>
            <a:spLocks noGrp="1"/>
          </p:cNvSpPr>
          <p:nvPr>
            <p:ph type="title"/>
          </p:nvPr>
        </p:nvSpPr>
        <p:spPr/>
        <p:txBody>
          <a:bodyPr/>
          <a:lstStyle/>
          <a:p>
            <a:r>
              <a:rPr lang="zh-CN" altLang="en-US" dirty="0"/>
              <a:t>答题</a:t>
            </a:r>
            <a:endParaRPr lang="en-US" dirty="0"/>
          </a:p>
        </p:txBody>
      </p:sp>
      <p:sp>
        <p:nvSpPr>
          <p:cNvPr id="3" name="Content Placeholder 2">
            <a:extLst>
              <a:ext uri="{FF2B5EF4-FFF2-40B4-BE49-F238E27FC236}">
                <a16:creationId xmlns:a16="http://schemas.microsoft.com/office/drawing/2014/main" id="{4808CEF1-7078-332A-F79B-97C70C56A5EE}"/>
              </a:ext>
            </a:extLst>
          </p:cNvPr>
          <p:cNvSpPr>
            <a:spLocks noGrp="1"/>
          </p:cNvSpPr>
          <p:nvPr>
            <p:ph idx="1"/>
          </p:nvPr>
        </p:nvSpPr>
        <p:spPr/>
        <p:txBody>
          <a:bodyPr/>
          <a:lstStyle/>
          <a:p>
            <a:r>
              <a:rPr lang="zh-CN" altLang="en-US" b="0" i="0" dirty="0">
                <a:solidFill>
                  <a:srgbClr val="333333"/>
                </a:solidFill>
                <a:effectLst/>
                <a:latin typeface="PingFang SC"/>
              </a:rPr>
              <a:t>第一个目的是防止部分买家使用秒杀器在参加秒杀时作弊。</a:t>
            </a:r>
            <a:endParaRPr lang="en-US" altLang="zh-CN" b="0" i="0" dirty="0">
              <a:solidFill>
                <a:srgbClr val="333333"/>
              </a:solidFill>
              <a:effectLst/>
              <a:latin typeface="PingFang SC"/>
            </a:endParaRPr>
          </a:p>
          <a:p>
            <a:r>
              <a:rPr lang="zh-CN" altLang="en-US" b="0" i="0" dirty="0">
                <a:solidFill>
                  <a:srgbClr val="333333"/>
                </a:solidFill>
                <a:effectLst/>
                <a:latin typeface="PingFang SC"/>
              </a:rPr>
              <a:t>第二个目的其实就是延缓请求，起到对请求流量进行削峰的作用，从而让系统能够更好地支持瞬时的流量高峰</a:t>
            </a:r>
            <a:endParaRPr lang="en-US" altLang="zh-CN" b="0" i="0" dirty="0">
              <a:solidFill>
                <a:srgbClr val="333333"/>
              </a:solidFill>
              <a:effectLst/>
              <a:latin typeface="PingFang SC"/>
            </a:endParaRPr>
          </a:p>
          <a:p>
            <a:endParaRPr lang="en-US" dirty="0"/>
          </a:p>
        </p:txBody>
      </p:sp>
      <p:pic>
        <p:nvPicPr>
          <p:cNvPr id="5" name="Picture 4">
            <a:extLst>
              <a:ext uri="{FF2B5EF4-FFF2-40B4-BE49-F238E27FC236}">
                <a16:creationId xmlns:a16="http://schemas.microsoft.com/office/drawing/2014/main" id="{F56227DC-BBD1-E9A9-9FEE-72F624D882CE}"/>
              </a:ext>
            </a:extLst>
          </p:cNvPr>
          <p:cNvPicPr>
            <a:picLocks noChangeAspect="1"/>
          </p:cNvPicPr>
          <p:nvPr/>
        </p:nvPicPr>
        <p:blipFill>
          <a:blip r:embed="rId2"/>
          <a:stretch>
            <a:fillRect/>
          </a:stretch>
        </p:blipFill>
        <p:spPr>
          <a:xfrm>
            <a:off x="2022398" y="3244011"/>
            <a:ext cx="6127303" cy="3067889"/>
          </a:xfrm>
          <a:prstGeom prst="rect">
            <a:avLst/>
          </a:prstGeom>
        </p:spPr>
      </p:pic>
    </p:spTree>
    <p:extLst>
      <p:ext uri="{BB962C8B-B14F-4D97-AF65-F5344CB8AC3E}">
        <p14:creationId xmlns:p14="http://schemas.microsoft.com/office/powerpoint/2010/main" val="1545431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F31C-D452-E4AD-84D5-260A4CB47B12}"/>
              </a:ext>
            </a:extLst>
          </p:cNvPr>
          <p:cNvSpPr>
            <a:spLocks noGrp="1"/>
          </p:cNvSpPr>
          <p:nvPr>
            <p:ph type="title"/>
          </p:nvPr>
        </p:nvSpPr>
        <p:spPr/>
        <p:txBody>
          <a:bodyPr/>
          <a:lstStyle/>
          <a:p>
            <a:r>
              <a:rPr lang="zh-CN" altLang="en-US" b="0" i="0" dirty="0">
                <a:solidFill>
                  <a:srgbClr val="333333"/>
                </a:solidFill>
                <a:effectLst/>
                <a:latin typeface="PingFang SC"/>
              </a:rPr>
              <a:t>分层过滤</a:t>
            </a:r>
            <a:endParaRPr lang="en-US" dirty="0"/>
          </a:p>
        </p:txBody>
      </p:sp>
      <p:pic>
        <p:nvPicPr>
          <p:cNvPr id="5" name="Content Placeholder 4">
            <a:extLst>
              <a:ext uri="{FF2B5EF4-FFF2-40B4-BE49-F238E27FC236}">
                <a16:creationId xmlns:a16="http://schemas.microsoft.com/office/drawing/2014/main" id="{2CC0A4BF-E87E-0A7B-CDE1-CB624DC757BC}"/>
              </a:ext>
            </a:extLst>
          </p:cNvPr>
          <p:cNvPicPr>
            <a:picLocks noGrp="1" noChangeAspect="1"/>
          </p:cNvPicPr>
          <p:nvPr>
            <p:ph idx="1"/>
          </p:nvPr>
        </p:nvPicPr>
        <p:blipFill>
          <a:blip r:embed="rId2"/>
          <a:stretch>
            <a:fillRect/>
          </a:stretch>
        </p:blipFill>
        <p:spPr>
          <a:xfrm>
            <a:off x="3322820" y="1825625"/>
            <a:ext cx="5546359" cy="4351338"/>
          </a:xfrm>
        </p:spPr>
      </p:pic>
    </p:spTree>
    <p:extLst>
      <p:ext uri="{BB962C8B-B14F-4D97-AF65-F5344CB8AC3E}">
        <p14:creationId xmlns:p14="http://schemas.microsoft.com/office/powerpoint/2010/main" val="396698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690D-FFA1-F681-71DB-210738BC13A5}"/>
              </a:ext>
            </a:extLst>
          </p:cNvPr>
          <p:cNvSpPr>
            <a:spLocks noGrp="1"/>
          </p:cNvSpPr>
          <p:nvPr>
            <p:ph type="title"/>
          </p:nvPr>
        </p:nvSpPr>
        <p:spPr/>
        <p:txBody>
          <a:bodyPr/>
          <a:lstStyle/>
          <a:p>
            <a:r>
              <a:rPr lang="en-US" altLang="zh-CN" b="0" i="0" dirty="0">
                <a:solidFill>
                  <a:srgbClr val="404040"/>
                </a:solidFill>
                <a:effectLst/>
                <a:latin typeface="PingFang SC"/>
              </a:rPr>
              <a:t>5</a:t>
            </a:r>
            <a:r>
              <a:rPr lang="zh-CN" altLang="en-US" b="0" i="0" dirty="0">
                <a:solidFill>
                  <a:srgbClr val="404040"/>
                </a:solidFill>
                <a:effectLst/>
                <a:latin typeface="PingFang SC"/>
              </a:rPr>
              <a:t>个架构原则</a:t>
            </a:r>
            <a:br>
              <a:rPr lang="zh-CN" altLang="en-US" b="0" i="0" dirty="0">
                <a:solidFill>
                  <a:srgbClr val="404040"/>
                </a:solidFill>
                <a:effectLst/>
                <a:latin typeface="PingFang SC"/>
              </a:rPr>
            </a:br>
            <a:endParaRPr lang="en-US" dirty="0"/>
          </a:p>
        </p:txBody>
      </p:sp>
      <p:sp>
        <p:nvSpPr>
          <p:cNvPr id="3" name="Content Placeholder 2">
            <a:extLst>
              <a:ext uri="{FF2B5EF4-FFF2-40B4-BE49-F238E27FC236}">
                <a16:creationId xmlns:a16="http://schemas.microsoft.com/office/drawing/2014/main" id="{E7441A81-A206-3CC2-9A11-932092D67424}"/>
              </a:ext>
            </a:extLst>
          </p:cNvPr>
          <p:cNvSpPr>
            <a:spLocks noGrp="1"/>
          </p:cNvSpPr>
          <p:nvPr>
            <p:ph idx="1"/>
          </p:nvPr>
        </p:nvSpPr>
        <p:spPr/>
        <p:txBody>
          <a:bodyPr>
            <a:normAutofit/>
          </a:bodyPr>
          <a:lstStyle/>
          <a:p>
            <a:r>
              <a:rPr lang="en-US" altLang="zh-CN" sz="2000" b="0" i="0" dirty="0">
                <a:solidFill>
                  <a:srgbClr val="333333"/>
                </a:solidFill>
                <a:effectLst/>
                <a:latin typeface="PingFang SC"/>
              </a:rPr>
              <a:t>1. </a:t>
            </a:r>
            <a:r>
              <a:rPr lang="zh-CN" altLang="en-US" sz="2000" b="0" i="0" dirty="0">
                <a:solidFill>
                  <a:srgbClr val="333333"/>
                </a:solidFill>
                <a:effectLst/>
                <a:latin typeface="PingFang SC"/>
              </a:rPr>
              <a:t>数据要尽量少： 数据在网络上传输需要时间，其次不管是请求数据还是返回数据都需要服务器做处理，而服务器在写网络时通常都要做压缩和字符编码</a:t>
            </a:r>
            <a:endParaRPr lang="en-US" altLang="zh-CN" sz="2000" b="0" i="0" dirty="0">
              <a:solidFill>
                <a:srgbClr val="333333"/>
              </a:solidFill>
              <a:effectLst/>
              <a:latin typeface="PingFang SC"/>
            </a:endParaRPr>
          </a:p>
          <a:p>
            <a:endParaRPr lang="en-US" altLang="zh-CN" sz="2000" b="0" i="0" dirty="0">
              <a:solidFill>
                <a:srgbClr val="333333"/>
              </a:solidFill>
              <a:effectLst/>
              <a:latin typeface="PingFang SC"/>
            </a:endParaRPr>
          </a:p>
          <a:p>
            <a:r>
              <a:rPr lang="en-US" sz="2000" dirty="0">
                <a:solidFill>
                  <a:srgbClr val="333333"/>
                </a:solidFill>
                <a:latin typeface="PingFang SC"/>
              </a:rPr>
              <a:t>2</a:t>
            </a:r>
            <a:r>
              <a:rPr lang="zh-CN" altLang="en-US" sz="2000" dirty="0">
                <a:solidFill>
                  <a:srgbClr val="333333"/>
                </a:solidFill>
                <a:latin typeface="PingFang SC"/>
              </a:rPr>
              <a:t>：</a:t>
            </a:r>
            <a:r>
              <a:rPr lang="en-US" altLang="zh-CN" sz="2000" b="0" i="0" dirty="0">
                <a:solidFill>
                  <a:srgbClr val="333333"/>
                </a:solidFill>
                <a:effectLst/>
                <a:latin typeface="PingFang SC"/>
              </a:rPr>
              <a:t>. </a:t>
            </a:r>
            <a:r>
              <a:rPr lang="zh-CN" altLang="en-US" sz="2000" b="0" i="0" dirty="0">
                <a:solidFill>
                  <a:srgbClr val="333333"/>
                </a:solidFill>
                <a:effectLst/>
                <a:latin typeface="PingFang SC"/>
              </a:rPr>
              <a:t>请求数要尽量少：用户请求的页面返回后，浏览器渲染这个页面还要包含其他的额外请求，比如说，这个页面依赖的 </a:t>
            </a:r>
            <a:r>
              <a:rPr lang="en-US" altLang="zh-CN" sz="2000" b="0" i="0" dirty="0">
                <a:solidFill>
                  <a:srgbClr val="333333"/>
                </a:solidFill>
                <a:effectLst/>
                <a:latin typeface="PingFang SC"/>
              </a:rPr>
              <a:t>CSS/JavaScript</a:t>
            </a:r>
            <a:r>
              <a:rPr lang="zh-CN" altLang="en-US" sz="2000" b="0" i="0" dirty="0">
                <a:solidFill>
                  <a:srgbClr val="333333"/>
                </a:solidFill>
                <a:effectLst/>
                <a:latin typeface="PingFang SC"/>
              </a:rPr>
              <a:t>、图片，以及 </a:t>
            </a:r>
            <a:r>
              <a:rPr lang="en-US" altLang="zh-CN" sz="2000" b="0" i="0" dirty="0">
                <a:solidFill>
                  <a:srgbClr val="333333"/>
                </a:solidFill>
                <a:effectLst/>
                <a:latin typeface="PingFang SC"/>
              </a:rPr>
              <a:t>Ajax </a:t>
            </a:r>
            <a:r>
              <a:rPr lang="zh-CN" altLang="en-US" sz="2000" b="0" i="0" dirty="0">
                <a:solidFill>
                  <a:srgbClr val="333333"/>
                </a:solidFill>
                <a:effectLst/>
                <a:latin typeface="PingFang SC"/>
              </a:rPr>
              <a:t>请求等等都定义为“额外请求”</a:t>
            </a:r>
            <a:endParaRPr lang="en-US" altLang="zh-CN" sz="2000" b="0" i="0" dirty="0">
              <a:solidFill>
                <a:srgbClr val="333333"/>
              </a:solidFill>
              <a:effectLst/>
              <a:latin typeface="PingFang SC"/>
            </a:endParaRPr>
          </a:p>
          <a:p>
            <a:r>
              <a:rPr lang="zh-CN" altLang="en-US" sz="2000" dirty="0">
                <a:solidFill>
                  <a:srgbClr val="333333"/>
                </a:solidFill>
                <a:latin typeface="PingFang SC"/>
              </a:rPr>
              <a:t>可以</a:t>
            </a:r>
            <a:r>
              <a:rPr lang="zh-CN" altLang="en-US" sz="2000" b="0" i="0" dirty="0">
                <a:solidFill>
                  <a:srgbClr val="333333"/>
                </a:solidFill>
                <a:effectLst/>
                <a:latin typeface="PingFang SC"/>
              </a:rPr>
              <a:t>合并 </a:t>
            </a:r>
            <a:r>
              <a:rPr lang="en-US" sz="2000" b="0" i="0" dirty="0">
                <a:solidFill>
                  <a:srgbClr val="333333"/>
                </a:solidFill>
                <a:effectLst/>
                <a:latin typeface="PingFang SC"/>
              </a:rPr>
              <a:t>CSS </a:t>
            </a:r>
            <a:r>
              <a:rPr lang="zh-CN" altLang="en-US" sz="2000" b="0" i="0" dirty="0">
                <a:solidFill>
                  <a:srgbClr val="333333"/>
                </a:solidFill>
                <a:effectLst/>
                <a:latin typeface="PingFang SC"/>
              </a:rPr>
              <a:t>和 </a:t>
            </a:r>
            <a:r>
              <a:rPr lang="en-US" sz="2000" b="0" i="0" dirty="0">
                <a:solidFill>
                  <a:srgbClr val="333333"/>
                </a:solidFill>
                <a:effectLst/>
                <a:latin typeface="PingFang SC"/>
              </a:rPr>
              <a:t>JavaScript </a:t>
            </a:r>
            <a:r>
              <a:rPr lang="zh-CN" altLang="en-US" sz="2000" b="0" i="0" dirty="0">
                <a:solidFill>
                  <a:srgbClr val="333333"/>
                </a:solidFill>
                <a:effectLst/>
                <a:latin typeface="PingFang SC"/>
              </a:rPr>
              <a:t>文件，把多个 </a:t>
            </a:r>
            <a:r>
              <a:rPr lang="en-US" sz="2000" b="0" i="0" dirty="0">
                <a:solidFill>
                  <a:srgbClr val="333333"/>
                </a:solidFill>
                <a:effectLst/>
                <a:latin typeface="PingFang SC"/>
              </a:rPr>
              <a:t>JavaScript </a:t>
            </a:r>
            <a:r>
              <a:rPr lang="zh-CN" altLang="en-US" sz="2000" b="0" i="0" dirty="0">
                <a:solidFill>
                  <a:srgbClr val="333333"/>
                </a:solidFill>
                <a:effectLst/>
                <a:latin typeface="PingFang SC"/>
              </a:rPr>
              <a:t>文件合并成一个文件，在 </a:t>
            </a:r>
            <a:r>
              <a:rPr lang="en-US" sz="2000" b="0" i="0" dirty="0">
                <a:solidFill>
                  <a:srgbClr val="333333"/>
                </a:solidFill>
                <a:effectLst/>
                <a:latin typeface="PingFang SC"/>
              </a:rPr>
              <a:t>URL </a:t>
            </a:r>
            <a:r>
              <a:rPr lang="zh-CN" altLang="en-US" sz="2000" b="0" i="0" dirty="0">
                <a:solidFill>
                  <a:srgbClr val="333333"/>
                </a:solidFill>
                <a:effectLst/>
                <a:latin typeface="PingFang SC"/>
              </a:rPr>
              <a:t>中用逗号隔开（</a:t>
            </a:r>
            <a:r>
              <a:rPr lang="en-US" sz="2000" b="0" i="0" dirty="0">
                <a:solidFill>
                  <a:srgbClr val="333333"/>
                </a:solidFill>
                <a:effectLst/>
                <a:latin typeface="PingFang SC"/>
              </a:rPr>
              <a:t>https://g.xxx.com/tm/xx-b/4.0.94/mods/??module-preview/</a:t>
            </a:r>
            <a:r>
              <a:rPr lang="en-US" sz="2000" b="0" i="0" dirty="0" err="1">
                <a:solidFill>
                  <a:srgbClr val="333333"/>
                </a:solidFill>
                <a:effectLst/>
                <a:latin typeface="PingFang SC"/>
              </a:rPr>
              <a:t>index.xtpl.js,module-jhs</a:t>
            </a:r>
            <a:r>
              <a:rPr lang="en-US" sz="2000" b="0" i="0" dirty="0">
                <a:solidFill>
                  <a:srgbClr val="333333"/>
                </a:solidFill>
                <a:effectLst/>
                <a:latin typeface="PingFang SC"/>
              </a:rPr>
              <a:t>/</a:t>
            </a:r>
            <a:r>
              <a:rPr lang="en-US" sz="2000" b="0" i="0" dirty="0" err="1">
                <a:solidFill>
                  <a:srgbClr val="333333"/>
                </a:solidFill>
                <a:effectLst/>
                <a:latin typeface="PingFang SC"/>
              </a:rPr>
              <a:t>index.xtpl.js,module</a:t>
            </a:r>
            <a:r>
              <a:rPr lang="en-US" sz="2000" b="0" i="0" dirty="0">
                <a:solidFill>
                  <a:srgbClr val="333333"/>
                </a:solidFill>
                <a:effectLst/>
                <a:latin typeface="PingFang SC"/>
              </a:rPr>
              <a:t>-focus/index.xtpl.js）</a:t>
            </a:r>
            <a:endParaRPr lang="en-US" sz="2000" dirty="0"/>
          </a:p>
        </p:txBody>
      </p:sp>
    </p:spTree>
    <p:extLst>
      <p:ext uri="{BB962C8B-B14F-4D97-AF65-F5344CB8AC3E}">
        <p14:creationId xmlns:p14="http://schemas.microsoft.com/office/powerpoint/2010/main" val="2776637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F831-254D-E94B-7A7D-83B5269BED1E}"/>
              </a:ext>
            </a:extLst>
          </p:cNvPr>
          <p:cNvSpPr>
            <a:spLocks noGrp="1"/>
          </p:cNvSpPr>
          <p:nvPr>
            <p:ph type="title"/>
          </p:nvPr>
        </p:nvSpPr>
        <p:spPr/>
        <p:txBody>
          <a:bodyPr/>
          <a:lstStyle/>
          <a:p>
            <a:r>
              <a:rPr lang="zh-CN" altLang="en-US" b="0" i="0" dirty="0">
                <a:solidFill>
                  <a:srgbClr val="404040"/>
                </a:solidFill>
                <a:effectLst/>
                <a:latin typeface="PingFang SC"/>
              </a:rPr>
              <a:t>影响性能的因素</a:t>
            </a:r>
            <a:endParaRPr lang="en-US" dirty="0"/>
          </a:p>
        </p:txBody>
      </p:sp>
      <p:sp>
        <p:nvSpPr>
          <p:cNvPr id="3" name="Content Placeholder 2">
            <a:extLst>
              <a:ext uri="{FF2B5EF4-FFF2-40B4-BE49-F238E27FC236}">
                <a16:creationId xmlns:a16="http://schemas.microsoft.com/office/drawing/2014/main" id="{C8B7F59D-BF7D-FA74-7494-B12D7E54D51B}"/>
              </a:ext>
            </a:extLst>
          </p:cNvPr>
          <p:cNvSpPr>
            <a:spLocks noGrp="1"/>
          </p:cNvSpPr>
          <p:nvPr>
            <p:ph idx="1"/>
          </p:nvPr>
        </p:nvSpPr>
        <p:spPr/>
        <p:txBody>
          <a:bodyPr/>
          <a:lstStyle/>
          <a:p>
            <a:r>
              <a:rPr lang="zh-CN" altLang="en-US" b="0" i="0" dirty="0">
                <a:solidFill>
                  <a:srgbClr val="333333"/>
                </a:solidFill>
                <a:effectLst/>
                <a:latin typeface="PingFang SC"/>
              </a:rPr>
              <a:t>响应时间一般都是由 </a:t>
            </a:r>
            <a:r>
              <a:rPr lang="en-US" altLang="zh-CN" b="0" i="0" dirty="0">
                <a:solidFill>
                  <a:srgbClr val="333333"/>
                </a:solidFill>
                <a:effectLst/>
                <a:latin typeface="PingFang SC"/>
              </a:rPr>
              <a:t>CPU </a:t>
            </a:r>
            <a:r>
              <a:rPr lang="zh-CN" altLang="en-US" b="0" i="0" dirty="0">
                <a:solidFill>
                  <a:srgbClr val="333333"/>
                </a:solidFill>
                <a:effectLst/>
                <a:latin typeface="PingFang SC"/>
              </a:rPr>
              <a:t>执行时间和线程等待时间（比如 </a:t>
            </a:r>
            <a:r>
              <a:rPr lang="en-US" altLang="zh-CN" b="0" i="0" dirty="0">
                <a:solidFill>
                  <a:srgbClr val="333333"/>
                </a:solidFill>
                <a:effectLst/>
                <a:latin typeface="PingFang SC"/>
              </a:rPr>
              <a:t>RPC</a:t>
            </a:r>
            <a:r>
              <a:rPr lang="zh-CN" altLang="en-US" b="0" i="0" dirty="0">
                <a:solidFill>
                  <a:srgbClr val="333333"/>
                </a:solidFill>
                <a:effectLst/>
                <a:latin typeface="PingFang SC"/>
              </a:rPr>
              <a:t>、</a:t>
            </a:r>
            <a:r>
              <a:rPr lang="en-US" altLang="zh-CN" b="0" i="0" dirty="0">
                <a:solidFill>
                  <a:srgbClr val="333333"/>
                </a:solidFill>
                <a:effectLst/>
                <a:latin typeface="PingFang SC"/>
              </a:rPr>
              <a:t>IO </a:t>
            </a:r>
            <a:r>
              <a:rPr lang="zh-CN" altLang="en-US" b="0" i="0" dirty="0">
                <a:solidFill>
                  <a:srgbClr val="333333"/>
                </a:solidFill>
                <a:effectLst/>
                <a:latin typeface="PingFang SC"/>
              </a:rPr>
              <a:t>等待、</a:t>
            </a:r>
            <a:r>
              <a:rPr lang="en-US" altLang="zh-CN" b="0" i="0" dirty="0">
                <a:solidFill>
                  <a:srgbClr val="333333"/>
                </a:solidFill>
                <a:effectLst/>
                <a:latin typeface="PingFang SC"/>
              </a:rPr>
              <a:t>Sleep</a:t>
            </a:r>
            <a:r>
              <a:rPr lang="zh-CN" altLang="en-US" b="0" i="0" dirty="0">
                <a:solidFill>
                  <a:srgbClr val="333333"/>
                </a:solidFill>
                <a:effectLst/>
                <a:latin typeface="PingFang SC"/>
              </a:rPr>
              <a:t>、</a:t>
            </a:r>
            <a:r>
              <a:rPr lang="en-US" altLang="zh-CN" b="0" i="0" dirty="0">
                <a:solidFill>
                  <a:srgbClr val="333333"/>
                </a:solidFill>
                <a:effectLst/>
                <a:latin typeface="PingFang SC"/>
              </a:rPr>
              <a:t>Wait </a:t>
            </a:r>
            <a:r>
              <a:rPr lang="zh-CN" altLang="en-US" b="0" i="0" dirty="0">
                <a:solidFill>
                  <a:srgbClr val="333333"/>
                </a:solidFill>
                <a:effectLst/>
                <a:latin typeface="PingFang SC"/>
              </a:rPr>
              <a:t>等）组成。</a:t>
            </a:r>
            <a:endParaRPr lang="en-US" altLang="zh-CN" b="0" i="0" dirty="0">
              <a:solidFill>
                <a:srgbClr val="333333"/>
              </a:solidFill>
              <a:effectLst/>
              <a:latin typeface="PingFang SC"/>
            </a:endParaRPr>
          </a:p>
          <a:p>
            <a:r>
              <a:rPr lang="zh-CN" altLang="en-US" b="0" i="0" dirty="0">
                <a:solidFill>
                  <a:srgbClr val="333333"/>
                </a:solidFill>
                <a:effectLst/>
                <a:latin typeface="PingFang SC"/>
              </a:rPr>
              <a:t>真正对性能有影响的是 </a:t>
            </a:r>
            <a:r>
              <a:rPr lang="en-US" altLang="zh-CN" b="0" i="0" dirty="0">
                <a:solidFill>
                  <a:srgbClr val="333333"/>
                </a:solidFill>
                <a:effectLst/>
                <a:latin typeface="PingFang SC"/>
              </a:rPr>
              <a:t>CPU </a:t>
            </a:r>
            <a:r>
              <a:rPr lang="zh-CN" altLang="en-US" b="0" i="0" dirty="0">
                <a:solidFill>
                  <a:srgbClr val="333333"/>
                </a:solidFill>
                <a:effectLst/>
                <a:latin typeface="PingFang SC"/>
              </a:rPr>
              <a:t>的执行时间</a:t>
            </a:r>
            <a:endParaRPr lang="en-US" altLang="zh-CN" dirty="0">
              <a:solidFill>
                <a:srgbClr val="333333"/>
              </a:solidFill>
              <a:latin typeface="PingFang SC"/>
            </a:endParaRPr>
          </a:p>
          <a:p>
            <a:r>
              <a:rPr lang="zh-CN" altLang="en-US" b="0" i="0" dirty="0">
                <a:solidFill>
                  <a:srgbClr val="333333"/>
                </a:solidFill>
                <a:effectLst/>
                <a:latin typeface="PingFang SC"/>
              </a:rPr>
              <a:t>线程数不是越多越好，因为线程本身也消耗资源，也受到其他因素的制约。 默认配置，即“线程数 </a:t>
            </a:r>
            <a:r>
              <a:rPr lang="en-US" altLang="zh-CN" b="0" i="0" dirty="0">
                <a:solidFill>
                  <a:srgbClr val="333333"/>
                </a:solidFill>
                <a:effectLst/>
                <a:latin typeface="PingFang SC"/>
              </a:rPr>
              <a:t>= 2 * CPU </a:t>
            </a:r>
            <a:r>
              <a:rPr lang="zh-CN" altLang="en-US" b="0" i="0" dirty="0">
                <a:solidFill>
                  <a:srgbClr val="333333"/>
                </a:solidFill>
                <a:effectLst/>
                <a:latin typeface="PingFang SC"/>
              </a:rPr>
              <a:t>核数 </a:t>
            </a:r>
            <a:r>
              <a:rPr lang="en-US" altLang="zh-CN" b="0" i="0" dirty="0">
                <a:solidFill>
                  <a:srgbClr val="333333"/>
                </a:solidFill>
                <a:effectLst/>
                <a:latin typeface="PingFang SC"/>
              </a:rPr>
              <a:t>+ 1” </a:t>
            </a:r>
            <a:r>
              <a:rPr lang="zh-CN" altLang="en-US" b="0" i="0" dirty="0">
                <a:solidFill>
                  <a:srgbClr val="333333"/>
                </a:solidFill>
                <a:effectLst/>
                <a:latin typeface="PingFang SC"/>
              </a:rPr>
              <a:t>最好是通过性能测试来发现最佳的线程数</a:t>
            </a:r>
            <a:endParaRPr lang="en-US" altLang="zh-CN" b="0" i="0" dirty="0">
              <a:solidFill>
                <a:srgbClr val="333333"/>
              </a:solidFill>
              <a:effectLst/>
              <a:latin typeface="PingFang SC"/>
            </a:endParaRPr>
          </a:p>
          <a:p>
            <a:r>
              <a:rPr lang="en-US" altLang="zh-CN" b="0" i="0" dirty="0">
                <a:solidFill>
                  <a:srgbClr val="333333"/>
                </a:solidFill>
                <a:effectLst/>
                <a:latin typeface="PingFang SC"/>
              </a:rPr>
              <a:t>CPU </a:t>
            </a:r>
            <a:r>
              <a:rPr lang="zh-CN" altLang="en-US" b="0" i="0" dirty="0">
                <a:solidFill>
                  <a:srgbClr val="333333"/>
                </a:solidFill>
                <a:effectLst/>
                <a:latin typeface="PingFang SC"/>
              </a:rPr>
              <a:t>瓶颈？一个办法就是看当 </a:t>
            </a:r>
            <a:r>
              <a:rPr lang="en-US" altLang="zh-CN" b="0" i="0" dirty="0">
                <a:solidFill>
                  <a:srgbClr val="333333"/>
                </a:solidFill>
                <a:effectLst/>
                <a:latin typeface="PingFang SC"/>
              </a:rPr>
              <a:t>QPS </a:t>
            </a:r>
            <a:r>
              <a:rPr lang="zh-CN" altLang="en-US" b="0" i="0" dirty="0">
                <a:solidFill>
                  <a:srgbClr val="333333"/>
                </a:solidFill>
                <a:effectLst/>
                <a:latin typeface="PingFang SC"/>
              </a:rPr>
              <a:t>达到极限时，你的服务器的 </a:t>
            </a:r>
            <a:r>
              <a:rPr lang="en-US" altLang="zh-CN" b="0" i="0" dirty="0">
                <a:solidFill>
                  <a:srgbClr val="333333"/>
                </a:solidFill>
                <a:effectLst/>
                <a:latin typeface="PingFang SC"/>
              </a:rPr>
              <a:t>CPU </a:t>
            </a:r>
            <a:r>
              <a:rPr lang="zh-CN" altLang="en-US" b="0" i="0" dirty="0">
                <a:solidFill>
                  <a:srgbClr val="333333"/>
                </a:solidFill>
                <a:effectLst/>
                <a:latin typeface="PingFang SC"/>
              </a:rPr>
              <a:t>使用率是不是超过了 </a:t>
            </a:r>
            <a:r>
              <a:rPr lang="en-US" altLang="zh-CN" b="0" i="0" dirty="0">
                <a:solidFill>
                  <a:srgbClr val="333333"/>
                </a:solidFill>
                <a:effectLst/>
                <a:latin typeface="PingFang SC"/>
              </a:rPr>
              <a:t>95%</a:t>
            </a:r>
            <a:endParaRPr lang="en-US" dirty="0"/>
          </a:p>
        </p:txBody>
      </p:sp>
    </p:spTree>
    <p:extLst>
      <p:ext uri="{BB962C8B-B14F-4D97-AF65-F5344CB8AC3E}">
        <p14:creationId xmlns:p14="http://schemas.microsoft.com/office/powerpoint/2010/main" val="186274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4C8-3952-682E-5AB5-9FBA7F919167}"/>
              </a:ext>
            </a:extLst>
          </p:cNvPr>
          <p:cNvSpPr>
            <a:spLocks noGrp="1"/>
          </p:cNvSpPr>
          <p:nvPr>
            <p:ph type="title"/>
          </p:nvPr>
        </p:nvSpPr>
        <p:spPr/>
        <p:txBody>
          <a:bodyPr/>
          <a:lstStyle/>
          <a:p>
            <a:r>
              <a:rPr lang="zh-CN" altLang="en-US" b="0" i="0" dirty="0">
                <a:solidFill>
                  <a:srgbClr val="333333"/>
                </a:solidFill>
                <a:effectLst/>
                <a:latin typeface="PingFang SC"/>
              </a:rPr>
              <a:t>如何优化系统</a:t>
            </a:r>
            <a:endParaRPr lang="en-US" dirty="0"/>
          </a:p>
        </p:txBody>
      </p:sp>
      <p:sp>
        <p:nvSpPr>
          <p:cNvPr id="3" name="Content Placeholder 2">
            <a:extLst>
              <a:ext uri="{FF2B5EF4-FFF2-40B4-BE49-F238E27FC236}">
                <a16:creationId xmlns:a16="http://schemas.microsoft.com/office/drawing/2014/main" id="{4F092CDE-09D3-4BA5-B1E6-FE1DA63CE38E}"/>
              </a:ext>
            </a:extLst>
          </p:cNvPr>
          <p:cNvSpPr>
            <a:spLocks noGrp="1"/>
          </p:cNvSpPr>
          <p:nvPr>
            <p:ph idx="1"/>
          </p:nvPr>
        </p:nvSpPr>
        <p:spPr/>
        <p:txBody>
          <a:bodyPr/>
          <a:lstStyle/>
          <a:p>
            <a:r>
              <a:rPr lang="en-US" altLang="zh-CN" sz="2000" b="0" i="0" dirty="0">
                <a:solidFill>
                  <a:srgbClr val="333333"/>
                </a:solidFill>
                <a:effectLst/>
                <a:latin typeface="PingFang SC"/>
              </a:rPr>
              <a:t>1. </a:t>
            </a:r>
            <a:r>
              <a:rPr lang="zh-CN" altLang="en-US" sz="2000" b="0" i="0" dirty="0">
                <a:solidFill>
                  <a:srgbClr val="333333"/>
                </a:solidFill>
                <a:effectLst/>
                <a:latin typeface="PingFang SC"/>
              </a:rPr>
              <a:t>减少编码  把静态的字符串提前编码成字节并缓存，然后直接输出字节内容到页面，从而大大减少编码的性能消耗的</a:t>
            </a:r>
            <a:endParaRPr lang="en-US" altLang="zh-CN" sz="2000" b="0" i="0" dirty="0">
              <a:solidFill>
                <a:srgbClr val="333333"/>
              </a:solidFill>
              <a:effectLst/>
              <a:latin typeface="PingFang SC"/>
            </a:endParaRPr>
          </a:p>
          <a:p>
            <a:r>
              <a:rPr lang="en-US" altLang="zh-CN" sz="2000" b="0" i="0" dirty="0">
                <a:solidFill>
                  <a:srgbClr val="333333"/>
                </a:solidFill>
                <a:effectLst/>
                <a:latin typeface="PingFang SC"/>
              </a:rPr>
              <a:t>2. </a:t>
            </a:r>
            <a:r>
              <a:rPr lang="zh-CN" altLang="en-US" sz="2000" b="0" i="0" dirty="0">
                <a:solidFill>
                  <a:srgbClr val="333333"/>
                </a:solidFill>
                <a:effectLst/>
                <a:latin typeface="PingFang SC"/>
              </a:rPr>
              <a:t>减少序列化</a:t>
            </a:r>
            <a:r>
              <a:rPr lang="zh-CN" altLang="en-US" sz="2000" dirty="0">
                <a:solidFill>
                  <a:srgbClr val="333333"/>
                </a:solidFill>
                <a:latin typeface="PingFang SC"/>
              </a:rPr>
              <a:t>，</a:t>
            </a:r>
            <a:r>
              <a:rPr lang="zh-CN" altLang="en-US" sz="2000" b="0" i="0" dirty="0">
                <a:solidFill>
                  <a:srgbClr val="333333"/>
                </a:solidFill>
                <a:effectLst/>
                <a:latin typeface="PingFang SC"/>
              </a:rPr>
              <a:t> “合并部署”，就是把两个原本在不同机器上的不同应用合并部署到一台机器上，当然不仅仅是部署在一台机器上，还要在同一个 </a:t>
            </a:r>
            <a:r>
              <a:rPr lang="en-US" altLang="zh-CN" sz="2000" b="0" i="0" dirty="0">
                <a:solidFill>
                  <a:srgbClr val="333333"/>
                </a:solidFill>
                <a:effectLst/>
                <a:latin typeface="PingFang SC"/>
              </a:rPr>
              <a:t>Tomcat </a:t>
            </a:r>
            <a:r>
              <a:rPr lang="zh-CN" altLang="en-US" sz="2000" b="0" i="0" dirty="0">
                <a:solidFill>
                  <a:srgbClr val="333333"/>
                </a:solidFill>
                <a:effectLst/>
                <a:latin typeface="PingFang SC"/>
              </a:rPr>
              <a:t>容器中，且不能走本机的 </a:t>
            </a:r>
            <a:r>
              <a:rPr lang="en-US" altLang="zh-CN" sz="2000" b="0" i="0" dirty="0">
                <a:solidFill>
                  <a:srgbClr val="333333"/>
                </a:solidFill>
                <a:effectLst/>
                <a:latin typeface="PingFang SC"/>
              </a:rPr>
              <a:t>Socket</a:t>
            </a:r>
            <a:r>
              <a:rPr lang="zh-CN" altLang="en-US" sz="2000" b="0" i="0" dirty="0">
                <a:solidFill>
                  <a:srgbClr val="333333"/>
                </a:solidFill>
                <a:effectLst/>
                <a:latin typeface="PingFang SC"/>
              </a:rPr>
              <a:t>，这样才能避免序列化的产生。</a:t>
            </a:r>
            <a:endParaRPr lang="en-US" altLang="zh-CN" sz="2000" b="0" i="0" dirty="0">
              <a:solidFill>
                <a:srgbClr val="333333"/>
              </a:solidFill>
              <a:effectLst/>
              <a:latin typeface="PingFang SC"/>
            </a:endParaRPr>
          </a:p>
          <a:p>
            <a:r>
              <a:rPr lang="en-US" sz="2000" b="0" i="0" dirty="0">
                <a:solidFill>
                  <a:srgbClr val="333333"/>
                </a:solidFill>
                <a:effectLst/>
                <a:latin typeface="PingFang SC"/>
              </a:rPr>
              <a:t>3. Java </a:t>
            </a:r>
            <a:r>
              <a:rPr lang="zh-CN" altLang="en-US" sz="2000" b="0" i="0" dirty="0">
                <a:solidFill>
                  <a:srgbClr val="333333"/>
                </a:solidFill>
                <a:effectLst/>
                <a:latin typeface="PingFang SC"/>
              </a:rPr>
              <a:t>极致优化， 直接使用 </a:t>
            </a:r>
            <a:r>
              <a:rPr lang="en-US" altLang="zh-CN" sz="2000" b="0" i="0" dirty="0">
                <a:solidFill>
                  <a:srgbClr val="333333"/>
                </a:solidFill>
                <a:effectLst/>
                <a:latin typeface="PingFang SC"/>
              </a:rPr>
              <a:t>Servlet </a:t>
            </a:r>
            <a:r>
              <a:rPr lang="zh-CN" altLang="en-US" sz="2000" b="0" i="0" dirty="0">
                <a:solidFill>
                  <a:srgbClr val="333333"/>
                </a:solidFill>
                <a:effectLst/>
                <a:latin typeface="PingFang SC"/>
              </a:rPr>
              <a:t>处理请求。避免使用传统的 </a:t>
            </a:r>
            <a:r>
              <a:rPr lang="en-US" altLang="zh-CN" sz="2000" b="0" i="0" dirty="0">
                <a:solidFill>
                  <a:srgbClr val="333333"/>
                </a:solidFill>
                <a:effectLst/>
                <a:latin typeface="PingFang SC"/>
              </a:rPr>
              <a:t>MVC </a:t>
            </a:r>
            <a:r>
              <a:rPr lang="zh-CN" altLang="en-US" sz="2000" b="0" i="0" dirty="0">
                <a:solidFill>
                  <a:srgbClr val="333333"/>
                </a:solidFill>
                <a:effectLst/>
                <a:latin typeface="PingFang SC"/>
              </a:rPr>
              <a:t>框架， 直接输出流数据。使用 </a:t>
            </a:r>
            <a:r>
              <a:rPr lang="en-US" sz="2000" b="0" i="0" dirty="0" err="1">
                <a:solidFill>
                  <a:srgbClr val="333333"/>
                </a:solidFill>
                <a:effectLst/>
                <a:latin typeface="PingFang SC"/>
              </a:rPr>
              <a:t>resp.getOutputStream</a:t>
            </a:r>
            <a:r>
              <a:rPr lang="en-US" sz="2000" b="0" i="0" dirty="0">
                <a:solidFill>
                  <a:srgbClr val="333333"/>
                </a:solidFill>
                <a:effectLst/>
                <a:latin typeface="PingFang SC"/>
              </a:rPr>
              <a:t>() </a:t>
            </a:r>
            <a:r>
              <a:rPr lang="zh-CN" altLang="en-US" sz="2000" b="0" i="0" dirty="0">
                <a:solidFill>
                  <a:srgbClr val="333333"/>
                </a:solidFill>
                <a:effectLst/>
                <a:latin typeface="PingFang SC"/>
              </a:rPr>
              <a:t>而不是 </a:t>
            </a:r>
            <a:r>
              <a:rPr lang="en-US" sz="2000" b="0" i="0" dirty="0" err="1">
                <a:solidFill>
                  <a:srgbClr val="333333"/>
                </a:solidFill>
                <a:effectLst/>
                <a:latin typeface="PingFang SC"/>
              </a:rPr>
              <a:t>resp.getWriter</a:t>
            </a:r>
            <a:r>
              <a:rPr lang="en-US" sz="2000" b="0" i="0" dirty="0">
                <a:solidFill>
                  <a:srgbClr val="333333"/>
                </a:solidFill>
                <a:effectLst/>
                <a:latin typeface="PingFang SC"/>
              </a:rPr>
              <a:t>() </a:t>
            </a:r>
            <a:r>
              <a:rPr lang="zh-CN" altLang="en-US" sz="2000" b="0" i="0" dirty="0">
                <a:solidFill>
                  <a:srgbClr val="333333"/>
                </a:solidFill>
                <a:effectLst/>
                <a:latin typeface="PingFang SC"/>
              </a:rPr>
              <a:t>函数。</a:t>
            </a:r>
            <a:endParaRPr lang="en-US" altLang="zh-CN" sz="2000" b="0" i="0" dirty="0">
              <a:solidFill>
                <a:srgbClr val="333333"/>
              </a:solidFill>
              <a:effectLst/>
              <a:latin typeface="PingFang SC"/>
            </a:endParaRPr>
          </a:p>
          <a:p>
            <a:r>
              <a:rPr lang="en-US" altLang="zh-CN" sz="2000" b="0" i="0" dirty="0">
                <a:solidFill>
                  <a:srgbClr val="333333"/>
                </a:solidFill>
                <a:effectLst/>
                <a:latin typeface="PingFang SC"/>
              </a:rPr>
              <a:t>4. </a:t>
            </a:r>
            <a:r>
              <a:rPr lang="zh-CN" altLang="en-US" sz="2000" b="0" i="0" dirty="0">
                <a:solidFill>
                  <a:srgbClr val="333333"/>
                </a:solidFill>
                <a:effectLst/>
                <a:latin typeface="PingFang SC"/>
              </a:rPr>
              <a:t>并发读优化，采用应用层的 </a:t>
            </a:r>
            <a:r>
              <a:rPr lang="en-US" altLang="zh-CN" sz="2000" b="0" i="0" dirty="0" err="1">
                <a:solidFill>
                  <a:srgbClr val="333333"/>
                </a:solidFill>
                <a:effectLst/>
                <a:latin typeface="PingFang SC"/>
              </a:rPr>
              <a:t>LocalCache</a:t>
            </a:r>
            <a:r>
              <a:rPr lang="zh-CN" altLang="en-US" sz="2000" b="0" i="0" dirty="0">
                <a:solidFill>
                  <a:srgbClr val="333333"/>
                </a:solidFill>
                <a:effectLst/>
                <a:latin typeface="PingFang SC"/>
              </a:rPr>
              <a:t>，即在秒杀系统的单机上缓存商品相关的数据， 读的场景可以允许一定的脏数据，因为这里的误判只会导致少量原本无库存的下单请求被误认为有库存，可以等到真正写数据时再保证最终的一致性，通过在数据的高可用性和一致性之间的平衡，来解决高并发的数据读取问题。</a:t>
            </a:r>
            <a:endParaRPr lang="en-US" altLang="zh-CN" sz="2000" b="0" i="0" dirty="0">
              <a:solidFill>
                <a:srgbClr val="333333"/>
              </a:solidFill>
              <a:effectLst/>
              <a:latin typeface="PingFang SC"/>
            </a:endParaRPr>
          </a:p>
          <a:p>
            <a:endParaRPr lang="en-US" dirty="0"/>
          </a:p>
        </p:txBody>
      </p:sp>
    </p:spTree>
    <p:extLst>
      <p:ext uri="{BB962C8B-B14F-4D97-AF65-F5344CB8AC3E}">
        <p14:creationId xmlns:p14="http://schemas.microsoft.com/office/powerpoint/2010/main" val="763539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FBC5-789C-5C0B-A0B5-B1BA0A7DABCC}"/>
              </a:ext>
            </a:extLst>
          </p:cNvPr>
          <p:cNvSpPr>
            <a:spLocks noGrp="1"/>
          </p:cNvSpPr>
          <p:nvPr>
            <p:ph type="title"/>
          </p:nvPr>
        </p:nvSpPr>
        <p:spPr/>
        <p:txBody>
          <a:bodyPr/>
          <a:lstStyle/>
          <a:p>
            <a:r>
              <a:rPr lang="zh-CN" altLang="en-US" b="0" i="0" dirty="0">
                <a:solidFill>
                  <a:srgbClr val="404040"/>
                </a:solidFill>
                <a:effectLst/>
                <a:latin typeface="PingFang SC"/>
              </a:rPr>
              <a:t>“减库存”设计</a:t>
            </a:r>
            <a:br>
              <a:rPr lang="zh-CN" altLang="en-US" b="0" i="0" dirty="0">
                <a:solidFill>
                  <a:srgbClr val="404040"/>
                </a:solidFill>
                <a:effectLst/>
                <a:latin typeface="PingFang SC"/>
              </a:rPr>
            </a:br>
            <a:endParaRPr lang="en-US" dirty="0"/>
          </a:p>
        </p:txBody>
      </p:sp>
      <p:sp>
        <p:nvSpPr>
          <p:cNvPr id="3" name="Content Placeholder 2">
            <a:extLst>
              <a:ext uri="{FF2B5EF4-FFF2-40B4-BE49-F238E27FC236}">
                <a16:creationId xmlns:a16="http://schemas.microsoft.com/office/drawing/2014/main" id="{1190030C-37A0-2377-19B3-47082D7F30CD}"/>
              </a:ext>
            </a:extLst>
          </p:cNvPr>
          <p:cNvSpPr>
            <a:spLocks noGrp="1"/>
          </p:cNvSpPr>
          <p:nvPr>
            <p:ph idx="1"/>
          </p:nvPr>
        </p:nvSpPr>
        <p:spPr/>
        <p:txBody>
          <a:bodyPr>
            <a:normAutofit lnSpcReduction="10000"/>
          </a:bodyPr>
          <a:lstStyle/>
          <a:p>
            <a:r>
              <a:rPr lang="zh-CN" altLang="en-US" sz="2600" b="0" i="0" dirty="0">
                <a:solidFill>
                  <a:srgbClr val="333333"/>
                </a:solidFill>
                <a:effectLst/>
                <a:latin typeface="PingFang SC"/>
              </a:rPr>
              <a:t>下单减库存， 有竞争对手通过恶意下单的方式将该卖家的商品全部下单，让这款商品的库存减为零，那么这款商品就不能正常售卖了</a:t>
            </a:r>
            <a:endParaRPr lang="en-US" altLang="zh-CN" sz="2600" b="0" i="0" dirty="0">
              <a:solidFill>
                <a:srgbClr val="333333"/>
              </a:solidFill>
              <a:effectLst/>
              <a:latin typeface="PingFang SC"/>
            </a:endParaRPr>
          </a:p>
          <a:p>
            <a:r>
              <a:rPr lang="zh-CN" altLang="en-US" sz="2600" b="0" i="0" dirty="0">
                <a:solidFill>
                  <a:srgbClr val="333333"/>
                </a:solidFill>
                <a:effectLst/>
                <a:latin typeface="PingFang SC"/>
              </a:rPr>
              <a:t>付款减库存</a:t>
            </a:r>
            <a:r>
              <a:rPr lang="zh-CN" altLang="en-US" sz="2600" dirty="0">
                <a:solidFill>
                  <a:srgbClr val="333333"/>
                </a:solidFill>
                <a:latin typeface="PingFang SC"/>
              </a:rPr>
              <a:t>，</a:t>
            </a:r>
            <a:r>
              <a:rPr lang="zh-CN" altLang="en-US" sz="2600" b="0" i="0" dirty="0">
                <a:solidFill>
                  <a:srgbClr val="333333"/>
                </a:solidFill>
                <a:effectLst/>
                <a:latin typeface="PingFang SC"/>
              </a:rPr>
              <a:t> 下单成功数远远超过真正库存数的情况， 导致很多买家下单成功但是付不了款，买家的购物体验自然比较差</a:t>
            </a:r>
            <a:endParaRPr lang="en-US" altLang="zh-CN" sz="2600" b="0" i="0" dirty="0">
              <a:solidFill>
                <a:srgbClr val="333333"/>
              </a:solidFill>
              <a:effectLst/>
              <a:latin typeface="PingFang SC"/>
            </a:endParaRPr>
          </a:p>
          <a:p>
            <a:r>
              <a:rPr lang="zh-CN" altLang="en-US" sz="2600" b="0" i="0" dirty="0">
                <a:solidFill>
                  <a:srgbClr val="333333"/>
                </a:solidFill>
                <a:effectLst/>
                <a:latin typeface="PingFang SC"/>
              </a:rPr>
              <a:t>预扣库存， 下单后一般都有个“有效付款时间”，超过这个时间订单自动释放。</a:t>
            </a:r>
            <a:endParaRPr lang="en-US" altLang="zh-CN" sz="2600" b="0" i="0" dirty="0">
              <a:solidFill>
                <a:srgbClr val="333333"/>
              </a:solidFill>
              <a:effectLst/>
              <a:latin typeface="PingFang SC"/>
            </a:endParaRPr>
          </a:p>
          <a:p>
            <a:pPr algn="l" latinLnBrk="1"/>
            <a:r>
              <a:rPr lang="zh-CN" altLang="en-US" sz="2600" b="0" i="0" dirty="0">
                <a:solidFill>
                  <a:srgbClr val="333333"/>
                </a:solidFill>
                <a:effectLst/>
                <a:latin typeface="PingFang SC"/>
              </a:rPr>
              <a:t>“下单减库存”比“预扣库存”以及涉及第三方支付的“付款减库存”在逻辑上更为简单，所以性能上更占优势。</a:t>
            </a:r>
            <a:endParaRPr lang="en-US" altLang="zh-CN" sz="2600" b="0" i="0" dirty="0">
              <a:solidFill>
                <a:srgbClr val="333333"/>
              </a:solidFill>
              <a:effectLst/>
              <a:latin typeface="PingFang SC"/>
            </a:endParaRPr>
          </a:p>
          <a:p>
            <a:pPr algn="l" latinLnBrk="1"/>
            <a:r>
              <a:rPr lang="zh-CN" altLang="en-US" sz="2600" b="0" i="0" dirty="0">
                <a:solidFill>
                  <a:srgbClr val="505050"/>
                </a:solidFill>
                <a:effectLst/>
                <a:latin typeface="PingFang SC"/>
              </a:rPr>
              <a:t>下单和扣库存两个操作的事务性是怎么做的？可以分两步来做，先创建订单但是先不生效，然后减库存，如果减库存成功后再生效订单，否则订单不生效</a:t>
            </a:r>
          </a:p>
          <a:p>
            <a:endParaRPr lang="en-US" dirty="0"/>
          </a:p>
        </p:txBody>
      </p:sp>
    </p:spTree>
    <p:extLst>
      <p:ext uri="{BB962C8B-B14F-4D97-AF65-F5344CB8AC3E}">
        <p14:creationId xmlns:p14="http://schemas.microsoft.com/office/powerpoint/2010/main" val="331338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DA7A-7072-8186-CC68-FC3BDC4AEA3A}"/>
              </a:ext>
            </a:extLst>
          </p:cNvPr>
          <p:cNvSpPr>
            <a:spLocks noGrp="1"/>
          </p:cNvSpPr>
          <p:nvPr>
            <p:ph type="title"/>
          </p:nvPr>
        </p:nvSpPr>
        <p:spPr/>
        <p:txBody>
          <a:bodyPr/>
          <a:lstStyle/>
          <a:p>
            <a:r>
              <a:rPr lang="zh-CN" altLang="en-US" b="0" i="0" dirty="0">
                <a:solidFill>
                  <a:srgbClr val="333333"/>
                </a:solidFill>
                <a:effectLst/>
                <a:latin typeface="PingFang SC"/>
              </a:rPr>
              <a:t>缓存中减库存</a:t>
            </a:r>
            <a:r>
              <a:rPr lang="en-US" altLang="zh-CN" b="0" i="0" dirty="0">
                <a:solidFill>
                  <a:srgbClr val="333333"/>
                </a:solidFill>
                <a:effectLst/>
                <a:latin typeface="PingFang SC"/>
              </a:rPr>
              <a:t>OR</a:t>
            </a:r>
            <a:r>
              <a:rPr lang="zh-CN" altLang="en-US" b="0" i="0" dirty="0">
                <a:solidFill>
                  <a:srgbClr val="333333"/>
                </a:solidFill>
                <a:effectLst/>
                <a:latin typeface="PingFang SC"/>
              </a:rPr>
              <a:t>在数据库中减库存。</a:t>
            </a:r>
            <a:endParaRPr lang="en-US" dirty="0"/>
          </a:p>
        </p:txBody>
      </p:sp>
      <p:sp>
        <p:nvSpPr>
          <p:cNvPr id="3" name="Content Placeholder 2">
            <a:extLst>
              <a:ext uri="{FF2B5EF4-FFF2-40B4-BE49-F238E27FC236}">
                <a16:creationId xmlns:a16="http://schemas.microsoft.com/office/drawing/2014/main" id="{241D8C25-B20E-35D8-1C4C-DC45B33203C2}"/>
              </a:ext>
            </a:extLst>
          </p:cNvPr>
          <p:cNvSpPr>
            <a:spLocks noGrp="1"/>
          </p:cNvSpPr>
          <p:nvPr>
            <p:ph idx="1"/>
          </p:nvPr>
        </p:nvSpPr>
        <p:spPr/>
        <p:txBody>
          <a:bodyPr/>
          <a:lstStyle/>
          <a:p>
            <a:r>
              <a:rPr lang="zh-CN" altLang="en-US" b="0" i="0" dirty="0">
                <a:solidFill>
                  <a:srgbClr val="333333"/>
                </a:solidFill>
                <a:effectLst/>
                <a:latin typeface="PingFang SC"/>
              </a:rPr>
              <a:t>如果你的秒杀商品的减库存逻辑非常单一，比如没有复杂的 </a:t>
            </a:r>
            <a:r>
              <a:rPr lang="en-US" altLang="zh-CN" b="0" i="0" dirty="0">
                <a:solidFill>
                  <a:srgbClr val="333333"/>
                </a:solidFill>
                <a:effectLst/>
                <a:latin typeface="PingFang SC"/>
              </a:rPr>
              <a:t>SKU </a:t>
            </a:r>
            <a:r>
              <a:rPr lang="zh-CN" altLang="en-US" b="0" i="0" dirty="0">
                <a:solidFill>
                  <a:srgbClr val="333333"/>
                </a:solidFill>
                <a:effectLst/>
                <a:latin typeface="PingFang SC"/>
              </a:rPr>
              <a:t>库存和总库存这种联动关系的话，应该可以在带有持久化功能的缓存系统（如 </a:t>
            </a:r>
            <a:r>
              <a:rPr lang="en-US" altLang="zh-CN" b="0" i="0" dirty="0">
                <a:solidFill>
                  <a:srgbClr val="333333"/>
                </a:solidFill>
                <a:effectLst/>
                <a:latin typeface="PingFang SC"/>
              </a:rPr>
              <a:t>Redis</a:t>
            </a:r>
            <a:r>
              <a:rPr lang="zh-CN" altLang="en-US" b="0" i="0" dirty="0">
                <a:solidFill>
                  <a:srgbClr val="333333"/>
                </a:solidFill>
                <a:effectLst/>
                <a:latin typeface="PingFang SC"/>
              </a:rPr>
              <a:t>）中完成 。</a:t>
            </a:r>
            <a:endParaRPr lang="en-US" altLang="zh-CN" b="0" i="0" dirty="0">
              <a:solidFill>
                <a:srgbClr val="333333"/>
              </a:solidFill>
              <a:effectLst/>
              <a:latin typeface="PingFang SC"/>
            </a:endParaRPr>
          </a:p>
          <a:p>
            <a:r>
              <a:rPr lang="zh-CN" altLang="en-US" b="0" i="0" dirty="0">
                <a:solidFill>
                  <a:srgbClr val="333333"/>
                </a:solidFill>
                <a:effectLst/>
                <a:latin typeface="PingFang SC"/>
              </a:rPr>
              <a:t>如果有比较复杂的减库存逻辑，或者需要使用事务，你还是必须在数据库中完成减库存。</a:t>
            </a:r>
            <a:endParaRPr lang="en-US" altLang="zh-CN" b="0" i="0" dirty="0">
              <a:solidFill>
                <a:srgbClr val="333333"/>
              </a:solidFill>
              <a:effectLst/>
              <a:latin typeface="PingFang SC"/>
            </a:endParaRPr>
          </a:p>
          <a:p>
            <a:r>
              <a:rPr lang="zh-CN" altLang="en-US" b="0" i="0" dirty="0">
                <a:solidFill>
                  <a:srgbClr val="333333"/>
                </a:solidFill>
                <a:effectLst/>
                <a:latin typeface="PingFang SC"/>
              </a:rPr>
              <a:t>分离热点商品到单独的数据库</a:t>
            </a:r>
            <a:endParaRPr lang="en-US" altLang="zh-CN" b="0" i="0" dirty="0">
              <a:solidFill>
                <a:srgbClr val="333333"/>
              </a:solidFill>
              <a:effectLst/>
              <a:latin typeface="PingFang SC"/>
            </a:endParaRPr>
          </a:p>
          <a:p>
            <a:r>
              <a:rPr lang="zh-CN" altLang="en-US" b="0" i="0" dirty="0">
                <a:solidFill>
                  <a:srgbClr val="333333"/>
                </a:solidFill>
                <a:effectLst/>
                <a:latin typeface="PingFang SC"/>
              </a:rPr>
              <a:t>并发锁问题可以 </a:t>
            </a:r>
            <a:r>
              <a:rPr lang="en-US" altLang="zh-CN" b="0" i="0" dirty="0">
                <a:solidFill>
                  <a:srgbClr val="333333"/>
                </a:solidFill>
                <a:effectLst/>
                <a:latin typeface="PingFang SC"/>
              </a:rPr>
              <a:t>1</a:t>
            </a:r>
            <a:r>
              <a:rPr lang="zh-CN" altLang="en-US" b="0" i="0" dirty="0">
                <a:solidFill>
                  <a:srgbClr val="333333"/>
                </a:solidFill>
                <a:effectLst/>
                <a:latin typeface="PingFang SC"/>
              </a:rPr>
              <a:t>：应用层做排队。</a:t>
            </a:r>
            <a:r>
              <a:rPr lang="en-US" altLang="zh-CN" b="0" i="0" dirty="0">
                <a:solidFill>
                  <a:srgbClr val="333333"/>
                </a:solidFill>
                <a:effectLst/>
                <a:latin typeface="PingFang SC"/>
              </a:rPr>
              <a:t>2</a:t>
            </a:r>
            <a:r>
              <a:rPr lang="zh-CN" altLang="en-US" b="0" i="0" dirty="0">
                <a:solidFill>
                  <a:srgbClr val="333333"/>
                </a:solidFill>
                <a:effectLst/>
                <a:latin typeface="PingFang SC"/>
              </a:rPr>
              <a:t>：数据库层做排队。 可以在数据库层上对单行记录做到并发排队。</a:t>
            </a:r>
            <a:endParaRPr lang="en-US" dirty="0"/>
          </a:p>
          <a:p>
            <a:endParaRPr lang="en-US" altLang="zh-CN" dirty="0">
              <a:solidFill>
                <a:srgbClr val="333333"/>
              </a:solidFill>
              <a:latin typeface="PingFang SC"/>
            </a:endParaRPr>
          </a:p>
        </p:txBody>
      </p:sp>
    </p:spTree>
    <p:extLst>
      <p:ext uri="{BB962C8B-B14F-4D97-AF65-F5344CB8AC3E}">
        <p14:creationId xmlns:p14="http://schemas.microsoft.com/office/powerpoint/2010/main" val="1299013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B9E3-4373-21FE-79AB-75ABB59E98C9}"/>
              </a:ext>
            </a:extLst>
          </p:cNvPr>
          <p:cNvSpPr>
            <a:spLocks noGrp="1"/>
          </p:cNvSpPr>
          <p:nvPr>
            <p:ph type="title"/>
          </p:nvPr>
        </p:nvSpPr>
        <p:spPr/>
        <p:txBody>
          <a:bodyPr/>
          <a:lstStyle/>
          <a:p>
            <a:r>
              <a:rPr lang="en-US" b="0" i="0" dirty="0">
                <a:solidFill>
                  <a:srgbClr val="404040"/>
                </a:solidFill>
                <a:effectLst/>
                <a:latin typeface="PingFang SC"/>
              </a:rPr>
              <a:t>Plan B：</a:t>
            </a:r>
            <a:r>
              <a:rPr lang="zh-CN" altLang="en-US" b="0" i="0" dirty="0">
                <a:solidFill>
                  <a:srgbClr val="404040"/>
                </a:solidFill>
                <a:effectLst/>
                <a:latin typeface="PingFang SC"/>
              </a:rPr>
              <a:t>如何设计兜底方案</a:t>
            </a:r>
            <a:r>
              <a:rPr lang="en-US" altLang="zh-CN" b="0" i="0" dirty="0">
                <a:solidFill>
                  <a:srgbClr val="404040"/>
                </a:solidFill>
                <a:effectLst/>
                <a:latin typeface="PingFang SC"/>
              </a:rPr>
              <a:t>?</a:t>
            </a:r>
            <a:br>
              <a:rPr lang="en-US" altLang="zh-CN" b="0" i="0" dirty="0">
                <a:solidFill>
                  <a:srgbClr val="404040"/>
                </a:solidFill>
                <a:effectLst/>
                <a:latin typeface="PingFang SC"/>
              </a:rPr>
            </a:br>
            <a:endParaRPr lang="en-US" dirty="0"/>
          </a:p>
        </p:txBody>
      </p:sp>
      <p:sp>
        <p:nvSpPr>
          <p:cNvPr id="3" name="Content Placeholder 2">
            <a:extLst>
              <a:ext uri="{FF2B5EF4-FFF2-40B4-BE49-F238E27FC236}">
                <a16:creationId xmlns:a16="http://schemas.microsoft.com/office/drawing/2014/main" id="{D6A1BC7B-D28E-7E00-CE50-74CD2000C34F}"/>
              </a:ext>
            </a:extLst>
          </p:cNvPr>
          <p:cNvSpPr>
            <a:spLocks noGrp="1"/>
          </p:cNvSpPr>
          <p:nvPr>
            <p:ph idx="1"/>
          </p:nvPr>
        </p:nvSpPr>
        <p:spPr/>
        <p:txBody>
          <a:bodyPr/>
          <a:lstStyle/>
          <a:p>
            <a:r>
              <a:rPr lang="zh-CN" altLang="en-US" b="0" i="0" dirty="0">
                <a:solidFill>
                  <a:srgbClr val="333333"/>
                </a:solidFill>
                <a:effectLst/>
                <a:latin typeface="PingFang SC"/>
              </a:rPr>
              <a:t>降级，所谓“降级”，就是当系统的容量达到一定程度时，限制或者关闭系统的某些非核心功能，从而把有限的资源保留给更核心的业务</a:t>
            </a:r>
            <a:endParaRPr lang="en-US" altLang="zh-CN" b="0" i="0" dirty="0">
              <a:solidFill>
                <a:srgbClr val="333333"/>
              </a:solidFill>
              <a:effectLst/>
              <a:latin typeface="PingFang SC"/>
            </a:endParaRPr>
          </a:p>
          <a:p>
            <a:endParaRPr lang="en-US" dirty="0"/>
          </a:p>
        </p:txBody>
      </p:sp>
      <p:pic>
        <p:nvPicPr>
          <p:cNvPr id="5" name="Picture 4">
            <a:extLst>
              <a:ext uri="{FF2B5EF4-FFF2-40B4-BE49-F238E27FC236}">
                <a16:creationId xmlns:a16="http://schemas.microsoft.com/office/drawing/2014/main" id="{1A9F7823-163E-245E-8CA8-CFBC65EE912C}"/>
              </a:ext>
            </a:extLst>
          </p:cNvPr>
          <p:cNvPicPr>
            <a:picLocks noChangeAspect="1"/>
          </p:cNvPicPr>
          <p:nvPr/>
        </p:nvPicPr>
        <p:blipFill>
          <a:blip r:embed="rId2"/>
          <a:stretch>
            <a:fillRect/>
          </a:stretch>
        </p:blipFill>
        <p:spPr>
          <a:xfrm>
            <a:off x="2059620" y="2662238"/>
            <a:ext cx="6705600" cy="3514725"/>
          </a:xfrm>
          <a:prstGeom prst="rect">
            <a:avLst/>
          </a:prstGeom>
        </p:spPr>
      </p:pic>
    </p:spTree>
    <p:extLst>
      <p:ext uri="{BB962C8B-B14F-4D97-AF65-F5344CB8AC3E}">
        <p14:creationId xmlns:p14="http://schemas.microsoft.com/office/powerpoint/2010/main" val="223450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4DA0-7A95-C676-4B77-8E71C269A291}"/>
              </a:ext>
            </a:extLst>
          </p:cNvPr>
          <p:cNvSpPr>
            <a:spLocks noGrp="1"/>
          </p:cNvSpPr>
          <p:nvPr>
            <p:ph type="title"/>
          </p:nvPr>
        </p:nvSpPr>
        <p:spPr/>
        <p:txBody>
          <a:bodyPr/>
          <a:lstStyle/>
          <a:p>
            <a:r>
              <a:rPr lang="zh-CN" altLang="en-US" b="0" i="0" dirty="0">
                <a:solidFill>
                  <a:srgbClr val="333333"/>
                </a:solidFill>
                <a:effectLst/>
                <a:latin typeface="PingFang SC"/>
              </a:rPr>
              <a:t>限流与拒绝服务</a:t>
            </a:r>
            <a:endParaRPr lang="en-US" dirty="0"/>
          </a:p>
        </p:txBody>
      </p:sp>
      <p:pic>
        <p:nvPicPr>
          <p:cNvPr id="7" name="Content Placeholder 6">
            <a:extLst>
              <a:ext uri="{FF2B5EF4-FFF2-40B4-BE49-F238E27FC236}">
                <a16:creationId xmlns:a16="http://schemas.microsoft.com/office/drawing/2014/main" id="{B75E0649-C94E-9C18-CC32-86DEDB42717B}"/>
              </a:ext>
            </a:extLst>
          </p:cNvPr>
          <p:cNvPicPr>
            <a:picLocks noGrp="1" noChangeAspect="1"/>
          </p:cNvPicPr>
          <p:nvPr>
            <p:ph sz="half" idx="1"/>
          </p:nvPr>
        </p:nvPicPr>
        <p:blipFill>
          <a:blip r:embed="rId2"/>
          <a:stretch>
            <a:fillRect/>
          </a:stretch>
        </p:blipFill>
        <p:spPr>
          <a:xfrm>
            <a:off x="483094" y="1825625"/>
            <a:ext cx="5181600" cy="2750506"/>
          </a:xfrm>
        </p:spPr>
      </p:pic>
      <p:sp>
        <p:nvSpPr>
          <p:cNvPr id="5" name="Content Placeholder 4">
            <a:extLst>
              <a:ext uri="{FF2B5EF4-FFF2-40B4-BE49-F238E27FC236}">
                <a16:creationId xmlns:a16="http://schemas.microsoft.com/office/drawing/2014/main" id="{54593AFF-9413-5927-D939-2E25A1BB21C4}"/>
              </a:ext>
            </a:extLst>
          </p:cNvPr>
          <p:cNvSpPr>
            <a:spLocks noGrp="1"/>
          </p:cNvSpPr>
          <p:nvPr>
            <p:ph sz="half" idx="2"/>
          </p:nvPr>
        </p:nvSpPr>
        <p:spPr/>
        <p:txBody>
          <a:bodyPr>
            <a:normAutofit/>
          </a:bodyPr>
          <a:lstStyle/>
          <a:p>
            <a:r>
              <a:rPr lang="zh-CN" altLang="en-US" b="0" i="0" dirty="0">
                <a:solidFill>
                  <a:srgbClr val="333333"/>
                </a:solidFill>
                <a:effectLst/>
                <a:latin typeface="PingFang SC"/>
              </a:rPr>
              <a:t>当系统负载达到一定阈值时，，系统直接拒绝所有请求。例如秒杀系统，我们在如下几个环节设计过载保护：在最前端的 </a:t>
            </a:r>
            <a:r>
              <a:rPr lang="en-US" altLang="zh-CN" b="0" i="0" dirty="0">
                <a:solidFill>
                  <a:srgbClr val="333333"/>
                </a:solidFill>
                <a:effectLst/>
                <a:latin typeface="PingFang SC"/>
              </a:rPr>
              <a:t>Nginx </a:t>
            </a:r>
            <a:r>
              <a:rPr lang="zh-CN" altLang="en-US" b="0" i="0" dirty="0">
                <a:solidFill>
                  <a:srgbClr val="333333"/>
                </a:solidFill>
                <a:effectLst/>
                <a:latin typeface="PingFang SC"/>
              </a:rPr>
              <a:t>上设置过载保护，当机器负载达到某个值时直接拒绝 </a:t>
            </a:r>
            <a:r>
              <a:rPr lang="en-US" altLang="zh-CN" b="0" i="0" dirty="0">
                <a:solidFill>
                  <a:srgbClr val="333333"/>
                </a:solidFill>
                <a:effectLst/>
                <a:latin typeface="PingFang SC"/>
              </a:rPr>
              <a:t>HTTP </a:t>
            </a:r>
            <a:r>
              <a:rPr lang="zh-CN" altLang="en-US" b="0" i="0" dirty="0">
                <a:solidFill>
                  <a:srgbClr val="333333"/>
                </a:solidFill>
                <a:effectLst/>
                <a:latin typeface="PingFang SC"/>
              </a:rPr>
              <a:t>请求并返回 </a:t>
            </a:r>
            <a:r>
              <a:rPr lang="en-US" altLang="zh-CN" b="0" i="0" dirty="0">
                <a:solidFill>
                  <a:srgbClr val="333333"/>
                </a:solidFill>
                <a:effectLst/>
                <a:latin typeface="PingFang SC"/>
              </a:rPr>
              <a:t>503 </a:t>
            </a:r>
            <a:r>
              <a:rPr lang="zh-CN" altLang="en-US" b="0" i="0" dirty="0">
                <a:solidFill>
                  <a:srgbClr val="333333"/>
                </a:solidFill>
                <a:effectLst/>
                <a:latin typeface="PingFang SC"/>
              </a:rPr>
              <a:t>错误码，在 </a:t>
            </a:r>
            <a:r>
              <a:rPr lang="en-US" altLang="zh-CN" b="0" i="0" dirty="0">
                <a:solidFill>
                  <a:srgbClr val="333333"/>
                </a:solidFill>
                <a:effectLst/>
                <a:latin typeface="PingFang SC"/>
              </a:rPr>
              <a:t>Java </a:t>
            </a:r>
            <a:r>
              <a:rPr lang="zh-CN" altLang="en-US" b="0" i="0" dirty="0">
                <a:solidFill>
                  <a:srgbClr val="333333"/>
                </a:solidFill>
                <a:effectLst/>
                <a:latin typeface="PingFang SC"/>
              </a:rPr>
              <a:t>层同样也可以设计过载保护。</a:t>
            </a:r>
            <a:endParaRPr lang="en-US" dirty="0"/>
          </a:p>
        </p:txBody>
      </p:sp>
    </p:spTree>
    <p:extLst>
      <p:ext uri="{BB962C8B-B14F-4D97-AF65-F5344CB8AC3E}">
        <p14:creationId xmlns:p14="http://schemas.microsoft.com/office/powerpoint/2010/main" val="2356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2AA3-23D8-43FC-FF12-43F1DD59EFF8}"/>
              </a:ext>
            </a:extLst>
          </p:cNvPr>
          <p:cNvSpPr>
            <a:spLocks noGrp="1"/>
          </p:cNvSpPr>
          <p:nvPr>
            <p:ph type="title"/>
          </p:nvPr>
        </p:nvSpPr>
        <p:spPr/>
        <p:txBody>
          <a:bodyPr/>
          <a:lstStyle/>
          <a:p>
            <a:r>
              <a:rPr lang="en-US" altLang="zh-CN" b="0" i="0" dirty="0">
                <a:solidFill>
                  <a:srgbClr val="404040"/>
                </a:solidFill>
                <a:effectLst/>
                <a:latin typeface="PingFang SC"/>
              </a:rPr>
              <a:t>5</a:t>
            </a:r>
            <a:r>
              <a:rPr lang="zh-CN" altLang="en-US" b="0" i="0" dirty="0">
                <a:solidFill>
                  <a:srgbClr val="404040"/>
                </a:solidFill>
                <a:effectLst/>
                <a:latin typeface="PingFang SC"/>
              </a:rPr>
              <a:t>个架构原则</a:t>
            </a:r>
            <a:endParaRPr lang="en-US" dirty="0"/>
          </a:p>
        </p:txBody>
      </p:sp>
      <p:sp>
        <p:nvSpPr>
          <p:cNvPr id="3" name="Content Placeholder 2">
            <a:extLst>
              <a:ext uri="{FF2B5EF4-FFF2-40B4-BE49-F238E27FC236}">
                <a16:creationId xmlns:a16="http://schemas.microsoft.com/office/drawing/2014/main" id="{5182FFB8-9001-5E86-AC36-92B8BB38BB01}"/>
              </a:ext>
            </a:extLst>
          </p:cNvPr>
          <p:cNvSpPr>
            <a:spLocks noGrp="1"/>
          </p:cNvSpPr>
          <p:nvPr>
            <p:ph idx="1"/>
          </p:nvPr>
        </p:nvSpPr>
        <p:spPr/>
        <p:txBody>
          <a:bodyPr/>
          <a:lstStyle/>
          <a:p>
            <a:r>
              <a:rPr lang="en-US" altLang="zh-CN" b="0" i="0" dirty="0">
                <a:solidFill>
                  <a:srgbClr val="333333"/>
                </a:solidFill>
                <a:effectLst/>
                <a:latin typeface="PingFang SC"/>
              </a:rPr>
              <a:t>3. </a:t>
            </a:r>
            <a:r>
              <a:rPr lang="zh-CN" altLang="en-US" b="0" i="0" dirty="0">
                <a:solidFill>
                  <a:srgbClr val="333333"/>
                </a:solidFill>
                <a:effectLst/>
                <a:latin typeface="PingFang SC"/>
              </a:rPr>
              <a:t>路径要尽量短： “路径”，就是用户发出请求到返回数据这个过程中，需求经过的中间的节点数。 这些节点通常可以表示为一个系统或者一个新的 </a:t>
            </a:r>
            <a:r>
              <a:rPr lang="en-US" altLang="zh-CN" b="0" i="0" dirty="0">
                <a:solidFill>
                  <a:srgbClr val="333333"/>
                </a:solidFill>
                <a:effectLst/>
                <a:latin typeface="PingFang SC"/>
              </a:rPr>
              <a:t>Socket </a:t>
            </a:r>
            <a:r>
              <a:rPr lang="zh-CN" altLang="en-US" b="0" i="0" dirty="0">
                <a:solidFill>
                  <a:srgbClr val="333333"/>
                </a:solidFill>
                <a:effectLst/>
                <a:latin typeface="PingFang SC"/>
              </a:rPr>
              <a:t>连接。</a:t>
            </a:r>
            <a:endParaRPr lang="en-US" altLang="zh-CN" b="0" i="0" dirty="0">
              <a:solidFill>
                <a:srgbClr val="333333"/>
              </a:solidFill>
              <a:effectLst/>
              <a:latin typeface="PingFang SC"/>
            </a:endParaRPr>
          </a:p>
          <a:p>
            <a:r>
              <a:rPr lang="en-US" altLang="zh-CN" b="0" i="0" dirty="0">
                <a:solidFill>
                  <a:srgbClr val="333333"/>
                </a:solidFill>
                <a:effectLst/>
                <a:latin typeface="PingFang SC"/>
              </a:rPr>
              <a:t>4. </a:t>
            </a:r>
            <a:r>
              <a:rPr lang="zh-CN" altLang="en-US" b="0" i="0" dirty="0">
                <a:solidFill>
                  <a:srgbClr val="333333"/>
                </a:solidFill>
                <a:effectLst/>
                <a:latin typeface="PingFang SC"/>
              </a:rPr>
              <a:t>依赖要尽量少： 依赖，指的是要完成一次用户请求必须依赖的系统或者服务</a:t>
            </a:r>
            <a:endParaRPr lang="en-US" altLang="zh-CN" b="0" i="0" dirty="0">
              <a:solidFill>
                <a:srgbClr val="333333"/>
              </a:solidFill>
              <a:effectLst/>
              <a:latin typeface="PingFang SC"/>
            </a:endParaRPr>
          </a:p>
          <a:p>
            <a:r>
              <a:rPr lang="zh-CN" altLang="en-US" b="0" i="0" dirty="0">
                <a:solidFill>
                  <a:srgbClr val="333333"/>
                </a:solidFill>
                <a:effectLst/>
                <a:latin typeface="PingFang SC"/>
              </a:rPr>
              <a:t> </a:t>
            </a:r>
            <a:r>
              <a:rPr lang="en-US" altLang="zh-CN" b="0" i="0" dirty="0">
                <a:solidFill>
                  <a:srgbClr val="333333"/>
                </a:solidFill>
                <a:effectLst/>
                <a:latin typeface="PingFang SC"/>
              </a:rPr>
              <a:t>5. </a:t>
            </a:r>
            <a:r>
              <a:rPr lang="zh-CN" altLang="en-US" b="0" i="0" dirty="0">
                <a:solidFill>
                  <a:srgbClr val="333333"/>
                </a:solidFill>
                <a:effectLst/>
                <a:latin typeface="PingFang SC"/>
              </a:rPr>
              <a:t>不要有单点： 单点意味着没有备份，风险不可控</a:t>
            </a:r>
            <a:endParaRPr lang="en-US" altLang="zh-CN" b="0" i="0" dirty="0">
              <a:solidFill>
                <a:srgbClr val="333333"/>
              </a:solidFill>
              <a:effectLst/>
              <a:latin typeface="PingFang SC"/>
            </a:endParaRPr>
          </a:p>
          <a:p>
            <a:endParaRPr lang="en-US" dirty="0"/>
          </a:p>
        </p:txBody>
      </p:sp>
    </p:spTree>
    <p:extLst>
      <p:ext uri="{BB962C8B-B14F-4D97-AF65-F5344CB8AC3E}">
        <p14:creationId xmlns:p14="http://schemas.microsoft.com/office/powerpoint/2010/main" val="211803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C098-072B-5967-3973-967A79E4A637}"/>
              </a:ext>
            </a:extLst>
          </p:cNvPr>
          <p:cNvSpPr>
            <a:spLocks noGrp="1"/>
          </p:cNvSpPr>
          <p:nvPr>
            <p:ph type="title"/>
          </p:nvPr>
        </p:nvSpPr>
        <p:spPr/>
        <p:txBody>
          <a:bodyPr/>
          <a:lstStyle/>
          <a:p>
            <a:r>
              <a:rPr lang="zh-CN" altLang="en-US" dirty="0"/>
              <a:t>早期的秒杀系统</a:t>
            </a:r>
            <a:endParaRPr lang="en-US" dirty="0"/>
          </a:p>
        </p:txBody>
      </p:sp>
      <p:sp>
        <p:nvSpPr>
          <p:cNvPr id="3" name="Content Placeholder 2">
            <a:extLst>
              <a:ext uri="{FF2B5EF4-FFF2-40B4-BE49-F238E27FC236}">
                <a16:creationId xmlns:a16="http://schemas.microsoft.com/office/drawing/2014/main" id="{21381C52-8792-391B-7211-42B363EFF295}"/>
              </a:ext>
            </a:extLst>
          </p:cNvPr>
          <p:cNvSpPr>
            <a:spLocks noGrp="1"/>
          </p:cNvSpPr>
          <p:nvPr>
            <p:ph idx="1"/>
          </p:nvPr>
        </p:nvSpPr>
        <p:spPr/>
        <p:txBody>
          <a:bodyPr/>
          <a:lstStyle/>
          <a:p>
            <a:r>
              <a:rPr lang="zh-CN" altLang="en-US" b="0" i="0" dirty="0">
                <a:solidFill>
                  <a:srgbClr val="333333"/>
                </a:solidFill>
                <a:effectLst/>
                <a:latin typeface="PingFang SC"/>
              </a:rPr>
              <a:t>把秒杀系统独立出来单独打造一个系统，这样可以有针对性地做优化，例如这个独立出来的系统就减少了店铺装修的功能，减少了页面的复杂度；</a:t>
            </a:r>
            <a:endParaRPr lang="en-US" altLang="zh-CN" b="0" i="0" dirty="0">
              <a:solidFill>
                <a:srgbClr val="333333"/>
              </a:solidFill>
              <a:effectLst/>
              <a:latin typeface="PingFang SC"/>
            </a:endParaRPr>
          </a:p>
          <a:p>
            <a:r>
              <a:rPr lang="zh-CN" altLang="en-US" b="0" i="0" dirty="0">
                <a:solidFill>
                  <a:srgbClr val="333333"/>
                </a:solidFill>
                <a:effectLst/>
                <a:latin typeface="PingFang SC"/>
              </a:rPr>
              <a:t>在系统部署上也独立做一个机器集群，这样秒杀的大流量就不会影响到正常的商品购买集群的机器负载；</a:t>
            </a:r>
            <a:endParaRPr lang="en-US" altLang="zh-CN" b="0" i="0" dirty="0">
              <a:solidFill>
                <a:srgbClr val="333333"/>
              </a:solidFill>
              <a:effectLst/>
              <a:latin typeface="PingFang SC"/>
            </a:endParaRPr>
          </a:p>
          <a:p>
            <a:r>
              <a:rPr lang="zh-CN" altLang="en-US" b="0" i="0" dirty="0">
                <a:solidFill>
                  <a:srgbClr val="333333"/>
                </a:solidFill>
                <a:effectLst/>
                <a:latin typeface="PingFang SC"/>
              </a:rPr>
              <a:t>将热点数据（如库存数据）单独放到一个缓存系统中，以提高“读性能”；</a:t>
            </a:r>
            <a:endParaRPr lang="en-US" altLang="zh-CN" b="0" i="0" dirty="0">
              <a:solidFill>
                <a:srgbClr val="333333"/>
              </a:solidFill>
              <a:effectLst/>
              <a:latin typeface="PingFang SC"/>
            </a:endParaRPr>
          </a:p>
          <a:p>
            <a:r>
              <a:rPr lang="zh-CN" altLang="en-US" b="0" i="0" dirty="0">
                <a:solidFill>
                  <a:srgbClr val="333333"/>
                </a:solidFill>
                <a:effectLst/>
                <a:latin typeface="PingFang SC"/>
              </a:rPr>
              <a:t>增加秒杀答题，防止有秒杀器抢单。</a:t>
            </a:r>
            <a:endParaRPr lang="en-US" dirty="0"/>
          </a:p>
        </p:txBody>
      </p:sp>
    </p:spTree>
    <p:extLst>
      <p:ext uri="{BB962C8B-B14F-4D97-AF65-F5344CB8AC3E}">
        <p14:creationId xmlns:p14="http://schemas.microsoft.com/office/powerpoint/2010/main" val="379393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4FDC-CD6C-EFBF-3A5A-06F529CD07CE}"/>
              </a:ext>
            </a:extLst>
          </p:cNvPr>
          <p:cNvSpPr>
            <a:spLocks noGrp="1"/>
          </p:cNvSpPr>
          <p:nvPr>
            <p:ph type="title"/>
          </p:nvPr>
        </p:nvSpPr>
        <p:spPr/>
        <p:txBody>
          <a:bodyPr/>
          <a:lstStyle/>
          <a:p>
            <a:r>
              <a:rPr lang="zh-CN" altLang="en-US" dirty="0"/>
              <a:t>早期架构图</a:t>
            </a:r>
            <a:endParaRPr lang="en-US" dirty="0"/>
          </a:p>
        </p:txBody>
      </p:sp>
      <p:pic>
        <p:nvPicPr>
          <p:cNvPr id="5" name="Content Placeholder 4">
            <a:extLst>
              <a:ext uri="{FF2B5EF4-FFF2-40B4-BE49-F238E27FC236}">
                <a16:creationId xmlns:a16="http://schemas.microsoft.com/office/drawing/2014/main" id="{06E5FE3E-D5EF-E81C-ABE6-A36CF624B6EA}"/>
              </a:ext>
            </a:extLst>
          </p:cNvPr>
          <p:cNvPicPr>
            <a:picLocks noGrp="1" noChangeAspect="1"/>
          </p:cNvPicPr>
          <p:nvPr>
            <p:ph idx="1"/>
          </p:nvPr>
        </p:nvPicPr>
        <p:blipFill>
          <a:blip r:embed="rId2"/>
          <a:stretch>
            <a:fillRect/>
          </a:stretch>
        </p:blipFill>
        <p:spPr>
          <a:xfrm>
            <a:off x="2609850" y="2086769"/>
            <a:ext cx="6972300" cy="3829050"/>
          </a:xfrm>
        </p:spPr>
      </p:pic>
    </p:spTree>
    <p:extLst>
      <p:ext uri="{BB962C8B-B14F-4D97-AF65-F5344CB8AC3E}">
        <p14:creationId xmlns:p14="http://schemas.microsoft.com/office/powerpoint/2010/main" val="423040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EB1B-D4BA-AFED-7152-795CA4F7D520}"/>
              </a:ext>
            </a:extLst>
          </p:cNvPr>
          <p:cNvSpPr>
            <a:spLocks noGrp="1"/>
          </p:cNvSpPr>
          <p:nvPr>
            <p:ph type="title"/>
          </p:nvPr>
        </p:nvSpPr>
        <p:spPr/>
        <p:txBody>
          <a:bodyPr/>
          <a:lstStyle/>
          <a:p>
            <a:r>
              <a:rPr lang="zh-CN" altLang="en-US" b="0" i="0" dirty="0">
                <a:solidFill>
                  <a:srgbClr val="333333"/>
                </a:solidFill>
                <a:effectLst/>
                <a:latin typeface="PingFang SC"/>
              </a:rPr>
              <a:t>超过 </a:t>
            </a:r>
            <a:r>
              <a:rPr lang="en-US" altLang="zh-CN" b="0" i="0" dirty="0">
                <a:solidFill>
                  <a:srgbClr val="333333"/>
                </a:solidFill>
                <a:effectLst/>
                <a:latin typeface="PingFang SC"/>
              </a:rPr>
              <a:t>100</a:t>
            </a:r>
            <a:r>
              <a:rPr lang="en-US" b="0" i="0" dirty="0">
                <a:solidFill>
                  <a:srgbClr val="333333"/>
                </a:solidFill>
                <a:effectLst/>
                <a:latin typeface="PingFang SC"/>
              </a:rPr>
              <a:t>w/s </a:t>
            </a:r>
            <a:r>
              <a:rPr lang="zh-CN" altLang="en-US" b="0" i="0" dirty="0">
                <a:solidFill>
                  <a:srgbClr val="333333"/>
                </a:solidFill>
                <a:effectLst/>
                <a:latin typeface="PingFang SC"/>
              </a:rPr>
              <a:t>的请求量后的秒杀系统</a:t>
            </a:r>
            <a:endParaRPr lang="en-US" dirty="0"/>
          </a:p>
        </p:txBody>
      </p:sp>
      <p:sp>
        <p:nvSpPr>
          <p:cNvPr id="3" name="Content Placeholder 2">
            <a:extLst>
              <a:ext uri="{FF2B5EF4-FFF2-40B4-BE49-F238E27FC236}">
                <a16:creationId xmlns:a16="http://schemas.microsoft.com/office/drawing/2014/main" id="{6BAE5F6B-1A84-1875-8682-83FBC739F058}"/>
              </a:ext>
            </a:extLst>
          </p:cNvPr>
          <p:cNvSpPr>
            <a:spLocks noGrp="1"/>
          </p:cNvSpPr>
          <p:nvPr>
            <p:ph idx="1"/>
          </p:nvPr>
        </p:nvSpPr>
        <p:spPr/>
        <p:txBody>
          <a:bodyPr/>
          <a:lstStyle/>
          <a:p>
            <a:r>
              <a:rPr lang="zh-CN" altLang="en-US" b="0" i="0" dirty="0">
                <a:solidFill>
                  <a:srgbClr val="333333"/>
                </a:solidFill>
                <a:effectLst/>
                <a:latin typeface="PingFang SC"/>
              </a:rPr>
              <a:t>对页面进行彻底的动静分离，使得用户秒杀时不需要刷新整个页面，而只需要点击抢宝按钮，借此把页面刷新的数据降到最少；</a:t>
            </a:r>
            <a:endParaRPr lang="en-US" altLang="zh-CN" b="0" i="0" dirty="0">
              <a:solidFill>
                <a:srgbClr val="333333"/>
              </a:solidFill>
              <a:effectLst/>
              <a:latin typeface="PingFang SC"/>
            </a:endParaRPr>
          </a:p>
          <a:p>
            <a:r>
              <a:rPr lang="zh-CN" altLang="en-US" b="0" i="0" dirty="0">
                <a:solidFill>
                  <a:srgbClr val="333333"/>
                </a:solidFill>
                <a:effectLst/>
                <a:latin typeface="PingFang SC"/>
              </a:rPr>
              <a:t>在服务端对秒杀商品进行本地缓存，不需要再调用依赖系统的后台服务获取数据，甚至不需要去公共的缓存集群中查询数据，这样不仅可以减少系统调用，而且能够避免压垮公共缓存集群。</a:t>
            </a:r>
            <a:endParaRPr lang="en-US" altLang="zh-CN" b="0" i="0" dirty="0">
              <a:solidFill>
                <a:srgbClr val="333333"/>
              </a:solidFill>
              <a:effectLst/>
              <a:latin typeface="PingFang SC"/>
            </a:endParaRPr>
          </a:p>
          <a:p>
            <a:r>
              <a:rPr lang="zh-CN" altLang="en-US" b="0" i="0" dirty="0">
                <a:solidFill>
                  <a:srgbClr val="333333"/>
                </a:solidFill>
                <a:effectLst/>
                <a:latin typeface="PingFang SC"/>
              </a:rPr>
              <a:t>增加系统限流保护，防止最坏情况发生。</a:t>
            </a:r>
            <a:endParaRPr lang="en-US" dirty="0"/>
          </a:p>
        </p:txBody>
      </p:sp>
    </p:spTree>
    <p:extLst>
      <p:ext uri="{BB962C8B-B14F-4D97-AF65-F5344CB8AC3E}">
        <p14:creationId xmlns:p14="http://schemas.microsoft.com/office/powerpoint/2010/main" val="322098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945C-3803-FB7F-F080-EABF486EF22C}"/>
              </a:ext>
            </a:extLst>
          </p:cNvPr>
          <p:cNvSpPr>
            <a:spLocks noGrp="1"/>
          </p:cNvSpPr>
          <p:nvPr>
            <p:ph type="title"/>
          </p:nvPr>
        </p:nvSpPr>
        <p:spPr/>
        <p:txBody>
          <a:bodyPr/>
          <a:lstStyle/>
          <a:p>
            <a:r>
              <a:rPr lang="zh-CN" altLang="en-US" dirty="0"/>
              <a:t>改造后的架构图</a:t>
            </a:r>
            <a:endParaRPr lang="en-US" dirty="0"/>
          </a:p>
        </p:txBody>
      </p:sp>
      <p:pic>
        <p:nvPicPr>
          <p:cNvPr id="5" name="Content Placeholder 4">
            <a:extLst>
              <a:ext uri="{FF2B5EF4-FFF2-40B4-BE49-F238E27FC236}">
                <a16:creationId xmlns:a16="http://schemas.microsoft.com/office/drawing/2014/main" id="{FBCAB96A-E27B-B614-530A-958529A6DFDE}"/>
              </a:ext>
            </a:extLst>
          </p:cNvPr>
          <p:cNvPicPr>
            <a:picLocks noGrp="1" noChangeAspect="1"/>
          </p:cNvPicPr>
          <p:nvPr>
            <p:ph idx="1"/>
          </p:nvPr>
        </p:nvPicPr>
        <p:blipFill>
          <a:blip r:embed="rId2"/>
          <a:stretch>
            <a:fillRect/>
          </a:stretch>
        </p:blipFill>
        <p:spPr>
          <a:xfrm>
            <a:off x="2457450" y="2143919"/>
            <a:ext cx="7277100" cy="3714750"/>
          </a:xfrm>
        </p:spPr>
      </p:pic>
    </p:spTree>
    <p:extLst>
      <p:ext uri="{BB962C8B-B14F-4D97-AF65-F5344CB8AC3E}">
        <p14:creationId xmlns:p14="http://schemas.microsoft.com/office/powerpoint/2010/main" val="146541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596-5CE8-B8BF-120A-912F7E97677F}"/>
              </a:ext>
            </a:extLst>
          </p:cNvPr>
          <p:cNvSpPr>
            <a:spLocks noGrp="1"/>
          </p:cNvSpPr>
          <p:nvPr>
            <p:ph type="title"/>
          </p:nvPr>
        </p:nvSpPr>
        <p:spPr/>
        <p:txBody>
          <a:bodyPr/>
          <a:lstStyle/>
          <a:p>
            <a:r>
              <a:rPr lang="zh-CN" altLang="en-US" b="0" i="0" dirty="0">
                <a:solidFill>
                  <a:srgbClr val="404040"/>
                </a:solidFill>
                <a:effectLst/>
                <a:latin typeface="PingFang SC"/>
              </a:rPr>
              <a:t>动静分离</a:t>
            </a:r>
            <a:endParaRPr lang="en-US" dirty="0"/>
          </a:p>
        </p:txBody>
      </p:sp>
      <p:sp>
        <p:nvSpPr>
          <p:cNvPr id="3" name="Content Placeholder 2">
            <a:extLst>
              <a:ext uri="{FF2B5EF4-FFF2-40B4-BE49-F238E27FC236}">
                <a16:creationId xmlns:a16="http://schemas.microsoft.com/office/drawing/2014/main" id="{100BC9B0-4B21-EA08-5E11-FF952AE878FE}"/>
              </a:ext>
            </a:extLst>
          </p:cNvPr>
          <p:cNvSpPr>
            <a:spLocks noGrp="1"/>
          </p:cNvSpPr>
          <p:nvPr>
            <p:ph idx="1"/>
          </p:nvPr>
        </p:nvSpPr>
        <p:spPr/>
        <p:txBody>
          <a:bodyPr/>
          <a:lstStyle/>
          <a:p>
            <a:r>
              <a:rPr lang="zh-CN" altLang="en-US" b="0" i="0" dirty="0">
                <a:solidFill>
                  <a:srgbClr val="333333"/>
                </a:solidFill>
                <a:effectLst/>
                <a:latin typeface="PingFang SC"/>
              </a:rPr>
              <a:t>“动态数据”和“静态数据”的主要区别就是看页面中输出的数据是否和 </a:t>
            </a:r>
            <a:r>
              <a:rPr lang="en-US" altLang="zh-CN" b="0" i="0" dirty="0">
                <a:solidFill>
                  <a:srgbClr val="333333"/>
                </a:solidFill>
                <a:effectLst/>
                <a:latin typeface="PingFang SC"/>
              </a:rPr>
              <a:t>URL</a:t>
            </a:r>
            <a:r>
              <a:rPr lang="zh-CN" altLang="en-US" b="0" i="0" dirty="0">
                <a:solidFill>
                  <a:srgbClr val="333333"/>
                </a:solidFill>
                <a:effectLst/>
                <a:latin typeface="PingFang SC"/>
              </a:rPr>
              <a:t>、浏览者、时间、地域相关，以及是否含有 </a:t>
            </a:r>
            <a:r>
              <a:rPr lang="en-US" altLang="zh-CN" b="0" i="0" dirty="0">
                <a:solidFill>
                  <a:srgbClr val="333333"/>
                </a:solidFill>
                <a:effectLst/>
                <a:latin typeface="PingFang SC"/>
              </a:rPr>
              <a:t>Cookie </a:t>
            </a:r>
            <a:r>
              <a:rPr lang="zh-CN" altLang="en-US" b="0" i="0" dirty="0">
                <a:solidFill>
                  <a:srgbClr val="333333"/>
                </a:solidFill>
                <a:effectLst/>
                <a:latin typeface="PingFang SC"/>
              </a:rPr>
              <a:t>等私密数据。比如说：很多媒体类的网站，某一篇文章的内容不管是你访问还是我访问，它都是一样的。所以它就是一个典型的静态数据，但是它是个动态页面。</a:t>
            </a:r>
            <a:endParaRPr lang="en-US" altLang="zh-CN" b="0" i="0" dirty="0">
              <a:solidFill>
                <a:srgbClr val="333333"/>
              </a:solidFill>
              <a:effectLst/>
              <a:latin typeface="PingFang SC"/>
            </a:endParaRPr>
          </a:p>
          <a:p>
            <a:r>
              <a:rPr lang="zh-CN" altLang="en-US" b="0" i="0" dirty="0">
                <a:solidFill>
                  <a:srgbClr val="333333"/>
                </a:solidFill>
                <a:effectLst/>
                <a:latin typeface="PingFang SC"/>
              </a:rPr>
              <a:t>我们如果现在访问淘宝的首页，每个人看到的页面可能都是不一样的，淘宝首页中包含了很多根据访问者特征推荐的信息，而这些个性化的数据就可以理解为动态数据了。</a:t>
            </a:r>
            <a:endParaRPr lang="en-US" dirty="0"/>
          </a:p>
        </p:txBody>
      </p:sp>
    </p:spTree>
    <p:extLst>
      <p:ext uri="{BB962C8B-B14F-4D97-AF65-F5344CB8AC3E}">
        <p14:creationId xmlns:p14="http://schemas.microsoft.com/office/powerpoint/2010/main" val="76073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C044-AB0C-4685-BE5A-945CAE4E4498}"/>
              </a:ext>
            </a:extLst>
          </p:cNvPr>
          <p:cNvSpPr>
            <a:spLocks noGrp="1"/>
          </p:cNvSpPr>
          <p:nvPr>
            <p:ph type="title"/>
          </p:nvPr>
        </p:nvSpPr>
        <p:spPr/>
        <p:txBody>
          <a:bodyPr/>
          <a:lstStyle/>
          <a:p>
            <a:r>
              <a:rPr lang="zh-CN" altLang="en-US" b="0" i="0" dirty="0">
                <a:solidFill>
                  <a:srgbClr val="333333"/>
                </a:solidFill>
                <a:effectLst/>
                <a:latin typeface="PingFang SC"/>
              </a:rPr>
              <a:t>静态数据做缓存</a:t>
            </a:r>
            <a:endParaRPr lang="en-US" dirty="0"/>
          </a:p>
        </p:txBody>
      </p:sp>
      <p:sp>
        <p:nvSpPr>
          <p:cNvPr id="3" name="Content Placeholder 2">
            <a:extLst>
              <a:ext uri="{FF2B5EF4-FFF2-40B4-BE49-F238E27FC236}">
                <a16:creationId xmlns:a16="http://schemas.microsoft.com/office/drawing/2014/main" id="{A9D0DD3F-15B1-E713-06D7-3FEEA39BE17D}"/>
              </a:ext>
            </a:extLst>
          </p:cNvPr>
          <p:cNvSpPr>
            <a:spLocks noGrp="1"/>
          </p:cNvSpPr>
          <p:nvPr>
            <p:ph idx="1"/>
          </p:nvPr>
        </p:nvSpPr>
        <p:spPr>
          <a:xfrm>
            <a:off x="788633" y="1825624"/>
            <a:ext cx="10515600" cy="4351338"/>
          </a:xfrm>
        </p:spPr>
        <p:txBody>
          <a:bodyPr>
            <a:normAutofit lnSpcReduction="10000"/>
          </a:bodyPr>
          <a:lstStyle/>
          <a:p>
            <a:r>
              <a:rPr lang="zh-CN" altLang="en-US" sz="2000" b="0" i="0" dirty="0">
                <a:solidFill>
                  <a:srgbClr val="333333"/>
                </a:solidFill>
                <a:effectLst/>
                <a:latin typeface="PingFang SC"/>
              </a:rPr>
              <a:t>第一，你应该把静态数据缓存到离用户最近的地方： 用户浏览器里、</a:t>
            </a:r>
            <a:r>
              <a:rPr lang="en-US" altLang="zh-CN" sz="2000" b="0" i="0" dirty="0">
                <a:solidFill>
                  <a:srgbClr val="333333"/>
                </a:solidFill>
                <a:effectLst/>
                <a:latin typeface="PingFang SC"/>
              </a:rPr>
              <a:t>CDN </a:t>
            </a:r>
            <a:r>
              <a:rPr lang="zh-CN" altLang="en-US" sz="2000" b="0" i="0" dirty="0">
                <a:solidFill>
                  <a:srgbClr val="333333"/>
                </a:solidFill>
                <a:effectLst/>
                <a:latin typeface="PingFang SC"/>
              </a:rPr>
              <a:t>上或者在服务端的 </a:t>
            </a:r>
            <a:r>
              <a:rPr lang="en-US" altLang="zh-CN" sz="2000" b="0" i="0" dirty="0">
                <a:solidFill>
                  <a:srgbClr val="333333"/>
                </a:solidFill>
                <a:effectLst/>
                <a:latin typeface="PingFang SC"/>
              </a:rPr>
              <a:t>Cache </a:t>
            </a:r>
            <a:r>
              <a:rPr lang="zh-CN" altLang="en-US" sz="2000" b="0" i="0" dirty="0">
                <a:solidFill>
                  <a:srgbClr val="333333"/>
                </a:solidFill>
                <a:effectLst/>
                <a:latin typeface="PingFang SC"/>
              </a:rPr>
              <a:t>中。</a:t>
            </a:r>
            <a:endParaRPr lang="en-US" altLang="zh-CN" sz="2000" b="0" i="0" dirty="0">
              <a:solidFill>
                <a:srgbClr val="333333"/>
              </a:solidFill>
              <a:effectLst/>
              <a:latin typeface="PingFang SC"/>
            </a:endParaRPr>
          </a:p>
          <a:p>
            <a:r>
              <a:rPr lang="zh-CN" altLang="en-US" sz="2000" b="0" i="0" dirty="0">
                <a:solidFill>
                  <a:srgbClr val="333333"/>
                </a:solidFill>
                <a:effectLst/>
                <a:latin typeface="PingFang SC"/>
              </a:rPr>
              <a:t>第二，静态化改造就是要直接缓存 </a:t>
            </a:r>
            <a:r>
              <a:rPr lang="en-US" altLang="zh-CN" sz="2000" b="0" i="0" dirty="0">
                <a:solidFill>
                  <a:srgbClr val="333333"/>
                </a:solidFill>
                <a:effectLst/>
                <a:latin typeface="PingFang SC"/>
              </a:rPr>
              <a:t>HTTP </a:t>
            </a:r>
            <a:r>
              <a:rPr lang="zh-CN" altLang="en-US" sz="2000" b="0" i="0" dirty="0">
                <a:solidFill>
                  <a:srgbClr val="333333"/>
                </a:solidFill>
                <a:effectLst/>
                <a:latin typeface="PingFang SC"/>
              </a:rPr>
              <a:t>连接。 静态化改造是直接缓存 </a:t>
            </a:r>
            <a:r>
              <a:rPr lang="en-US" altLang="zh-CN" sz="2000" b="0" i="0" dirty="0">
                <a:solidFill>
                  <a:srgbClr val="333333"/>
                </a:solidFill>
                <a:effectLst/>
                <a:latin typeface="PingFang SC"/>
              </a:rPr>
              <a:t>HTTP </a:t>
            </a:r>
            <a:r>
              <a:rPr lang="zh-CN" altLang="en-US" sz="2000" b="0" i="0" dirty="0">
                <a:solidFill>
                  <a:srgbClr val="333333"/>
                </a:solidFill>
                <a:effectLst/>
                <a:latin typeface="PingFang SC"/>
              </a:rPr>
              <a:t>连接而不是仅仅缓存数据</a:t>
            </a:r>
            <a:endParaRPr lang="en-US" altLang="zh-CN" sz="2000" b="0" i="0" dirty="0">
              <a:solidFill>
                <a:srgbClr val="333333"/>
              </a:solidFill>
              <a:effectLst/>
              <a:latin typeface="PingFang SC"/>
            </a:endParaRPr>
          </a:p>
          <a:p>
            <a:endParaRPr lang="en-US" altLang="zh-CN" sz="2000" dirty="0">
              <a:solidFill>
                <a:srgbClr val="333333"/>
              </a:solidFill>
              <a:latin typeface="PingFang SC"/>
            </a:endParaRPr>
          </a:p>
          <a:p>
            <a:endParaRPr lang="en-US" altLang="zh-CN" sz="2000" b="0" i="0" dirty="0">
              <a:solidFill>
                <a:srgbClr val="333333"/>
              </a:solidFill>
              <a:effectLst/>
              <a:latin typeface="PingFang SC"/>
            </a:endParaRPr>
          </a:p>
          <a:p>
            <a:endParaRPr lang="en-US" altLang="zh-CN" sz="2000" dirty="0">
              <a:solidFill>
                <a:srgbClr val="333333"/>
              </a:solidFill>
              <a:latin typeface="PingFang SC"/>
            </a:endParaRPr>
          </a:p>
          <a:p>
            <a:endParaRPr lang="en-US" altLang="zh-CN" sz="2000" b="0" i="0" dirty="0">
              <a:solidFill>
                <a:srgbClr val="333333"/>
              </a:solidFill>
              <a:effectLst/>
              <a:latin typeface="PingFang SC"/>
            </a:endParaRPr>
          </a:p>
          <a:p>
            <a:endParaRPr lang="en-US" altLang="zh-CN" sz="2000" dirty="0">
              <a:solidFill>
                <a:srgbClr val="333333"/>
              </a:solidFill>
              <a:latin typeface="PingFang SC"/>
            </a:endParaRPr>
          </a:p>
          <a:p>
            <a:r>
              <a:rPr lang="zh-CN" altLang="en-US" sz="1800" b="0" i="0" dirty="0">
                <a:solidFill>
                  <a:srgbClr val="333333"/>
                </a:solidFill>
                <a:effectLst/>
                <a:latin typeface="PingFang SC"/>
              </a:rPr>
              <a:t>第三，让谁来缓存静态数据也很重要。 不同语言写的 </a:t>
            </a:r>
            <a:r>
              <a:rPr lang="en-US" altLang="zh-CN" sz="1800" b="0" i="0" dirty="0">
                <a:solidFill>
                  <a:srgbClr val="333333"/>
                </a:solidFill>
                <a:effectLst/>
                <a:latin typeface="PingFang SC"/>
              </a:rPr>
              <a:t>Cache </a:t>
            </a:r>
            <a:r>
              <a:rPr lang="zh-CN" altLang="en-US" sz="1800" b="0" i="0" dirty="0">
                <a:solidFill>
                  <a:srgbClr val="333333"/>
                </a:solidFill>
                <a:effectLst/>
                <a:latin typeface="PingFang SC"/>
              </a:rPr>
              <a:t>软件处理缓存数据的效率也各不相同。以 </a:t>
            </a:r>
            <a:r>
              <a:rPr lang="en-US" altLang="zh-CN" sz="1800" b="0" i="0" dirty="0">
                <a:solidFill>
                  <a:srgbClr val="333333"/>
                </a:solidFill>
                <a:effectLst/>
                <a:latin typeface="PingFang SC"/>
              </a:rPr>
              <a:t>Java </a:t>
            </a:r>
            <a:r>
              <a:rPr lang="zh-CN" altLang="en-US" sz="1800" b="0" i="0" dirty="0">
                <a:solidFill>
                  <a:srgbClr val="333333"/>
                </a:solidFill>
                <a:effectLst/>
                <a:latin typeface="PingFang SC"/>
              </a:rPr>
              <a:t>为例，因为 </a:t>
            </a:r>
            <a:r>
              <a:rPr lang="en-US" altLang="zh-CN" sz="1800" b="0" i="0" dirty="0">
                <a:solidFill>
                  <a:srgbClr val="333333"/>
                </a:solidFill>
                <a:effectLst/>
                <a:latin typeface="PingFang SC"/>
              </a:rPr>
              <a:t>Java </a:t>
            </a:r>
            <a:r>
              <a:rPr lang="zh-CN" altLang="en-US" sz="1800" b="0" i="0" dirty="0">
                <a:solidFill>
                  <a:srgbClr val="333333"/>
                </a:solidFill>
                <a:effectLst/>
                <a:latin typeface="PingFang SC"/>
              </a:rPr>
              <a:t>系统本身也有其弱点（比如不擅长处理大量连接请求，每个连接消耗的内存较多，</a:t>
            </a:r>
            <a:r>
              <a:rPr lang="en-US" altLang="zh-CN" sz="1800" b="0" i="0" dirty="0">
                <a:solidFill>
                  <a:srgbClr val="333333"/>
                </a:solidFill>
                <a:effectLst/>
                <a:latin typeface="PingFang SC"/>
              </a:rPr>
              <a:t>Servlet </a:t>
            </a:r>
            <a:r>
              <a:rPr lang="zh-CN" altLang="en-US" sz="1800" b="0" i="0" dirty="0">
                <a:solidFill>
                  <a:srgbClr val="333333"/>
                </a:solidFill>
                <a:effectLst/>
                <a:latin typeface="PingFang SC"/>
              </a:rPr>
              <a:t>容器解析 </a:t>
            </a:r>
            <a:r>
              <a:rPr lang="en-US" altLang="zh-CN" sz="1800" b="0" i="0" dirty="0">
                <a:solidFill>
                  <a:srgbClr val="333333"/>
                </a:solidFill>
                <a:effectLst/>
                <a:latin typeface="PingFang SC"/>
              </a:rPr>
              <a:t>HTTP </a:t>
            </a:r>
            <a:r>
              <a:rPr lang="zh-CN" altLang="en-US" sz="1800" b="0" i="0" dirty="0">
                <a:solidFill>
                  <a:srgbClr val="333333"/>
                </a:solidFill>
                <a:effectLst/>
                <a:latin typeface="PingFang SC"/>
              </a:rPr>
              <a:t>协议较慢）， 直接在 </a:t>
            </a:r>
            <a:r>
              <a:rPr lang="en-US" altLang="zh-CN" sz="1800" b="0" i="0" dirty="0">
                <a:solidFill>
                  <a:srgbClr val="333333"/>
                </a:solidFill>
                <a:effectLst/>
                <a:latin typeface="PingFang SC"/>
              </a:rPr>
              <a:t>Web </a:t>
            </a:r>
            <a:r>
              <a:rPr lang="zh-CN" altLang="en-US" sz="1800" b="0" i="0" dirty="0">
                <a:solidFill>
                  <a:srgbClr val="333333"/>
                </a:solidFill>
                <a:effectLst/>
                <a:latin typeface="PingFang SC"/>
              </a:rPr>
              <a:t>服务器层上做，这样你就可以屏蔽 </a:t>
            </a:r>
            <a:r>
              <a:rPr lang="en-US" altLang="zh-CN" sz="1800" b="0" i="0" dirty="0">
                <a:solidFill>
                  <a:srgbClr val="333333"/>
                </a:solidFill>
                <a:effectLst/>
                <a:latin typeface="PingFang SC"/>
              </a:rPr>
              <a:t>Java </a:t>
            </a:r>
            <a:r>
              <a:rPr lang="zh-CN" altLang="en-US" sz="1800" b="0" i="0" dirty="0">
                <a:solidFill>
                  <a:srgbClr val="333333"/>
                </a:solidFill>
                <a:effectLst/>
                <a:latin typeface="PingFang SC"/>
              </a:rPr>
              <a:t>语言层面的一些弱点（</a:t>
            </a:r>
            <a:r>
              <a:rPr lang="en-US" sz="1800" b="0" i="0" dirty="0">
                <a:solidFill>
                  <a:srgbClr val="333333"/>
                </a:solidFill>
                <a:effectLst/>
                <a:latin typeface="PingFang SC"/>
              </a:rPr>
              <a:t> Nginx </a:t>
            </a:r>
            <a:r>
              <a:rPr lang="zh-CN" altLang="en-US" sz="1800" b="0" i="0" dirty="0">
                <a:solidFill>
                  <a:srgbClr val="333333"/>
                </a:solidFill>
                <a:effectLst/>
                <a:latin typeface="PingFang SC"/>
              </a:rPr>
              <a:t>，</a:t>
            </a:r>
            <a:r>
              <a:rPr lang="en-US" sz="1800" b="0" i="0" dirty="0">
                <a:solidFill>
                  <a:srgbClr val="333333"/>
                </a:solidFill>
                <a:effectLst/>
                <a:latin typeface="PingFang SC"/>
              </a:rPr>
              <a:t>Varnish </a:t>
            </a:r>
            <a:r>
              <a:rPr lang="zh-CN" altLang="en-US" sz="1800" b="0" i="0" dirty="0">
                <a:solidFill>
                  <a:srgbClr val="333333"/>
                </a:solidFill>
                <a:effectLst/>
                <a:latin typeface="PingFang SC"/>
              </a:rPr>
              <a:t>）</a:t>
            </a:r>
            <a:endParaRPr lang="en-US" altLang="zh-CN" sz="1800" b="0" i="0" dirty="0">
              <a:solidFill>
                <a:srgbClr val="333333"/>
              </a:solidFill>
              <a:effectLst/>
              <a:latin typeface="PingFang SC"/>
            </a:endParaRPr>
          </a:p>
          <a:p>
            <a:endParaRPr lang="en-US" altLang="zh-CN" sz="2000" dirty="0">
              <a:solidFill>
                <a:srgbClr val="333333"/>
              </a:solidFill>
              <a:latin typeface="PingFang SC"/>
            </a:endParaRPr>
          </a:p>
          <a:p>
            <a:endParaRPr lang="en-US" altLang="zh-CN" sz="2000" dirty="0">
              <a:solidFill>
                <a:srgbClr val="333333"/>
              </a:solidFill>
              <a:latin typeface="PingFang SC"/>
            </a:endParaRPr>
          </a:p>
          <a:p>
            <a:endParaRPr lang="en-US" altLang="zh-CN" sz="2000" dirty="0">
              <a:solidFill>
                <a:srgbClr val="333333"/>
              </a:solidFill>
              <a:latin typeface="PingFang SC"/>
            </a:endParaRPr>
          </a:p>
          <a:p>
            <a:endParaRPr lang="en-US" altLang="zh-CN" sz="2000" dirty="0">
              <a:solidFill>
                <a:srgbClr val="333333"/>
              </a:solidFill>
              <a:latin typeface="PingFang SC"/>
            </a:endParaRPr>
          </a:p>
          <a:p>
            <a:endParaRPr lang="en-US" altLang="zh-CN" sz="2000" dirty="0">
              <a:solidFill>
                <a:srgbClr val="333333"/>
              </a:solidFill>
              <a:latin typeface="PingFang SC"/>
            </a:endParaRPr>
          </a:p>
          <a:p>
            <a:pPr marL="0" indent="0">
              <a:buNone/>
            </a:pPr>
            <a:endParaRPr lang="en-US" altLang="zh-CN" sz="2000" dirty="0">
              <a:solidFill>
                <a:srgbClr val="333333"/>
              </a:solidFill>
              <a:latin typeface="PingFang SC"/>
            </a:endParaRPr>
          </a:p>
          <a:p>
            <a:endParaRPr lang="en-US" dirty="0"/>
          </a:p>
        </p:txBody>
      </p:sp>
      <p:pic>
        <p:nvPicPr>
          <p:cNvPr id="5" name="Picture 4">
            <a:extLst>
              <a:ext uri="{FF2B5EF4-FFF2-40B4-BE49-F238E27FC236}">
                <a16:creationId xmlns:a16="http://schemas.microsoft.com/office/drawing/2014/main" id="{6BC7C231-8673-8569-B74D-D24F07D9B1AD}"/>
              </a:ext>
            </a:extLst>
          </p:cNvPr>
          <p:cNvPicPr>
            <a:picLocks noChangeAspect="1"/>
          </p:cNvPicPr>
          <p:nvPr/>
        </p:nvPicPr>
        <p:blipFill>
          <a:blip r:embed="rId2"/>
          <a:stretch>
            <a:fillRect/>
          </a:stretch>
        </p:blipFill>
        <p:spPr>
          <a:xfrm>
            <a:off x="1086590" y="3005006"/>
            <a:ext cx="5295900" cy="1495425"/>
          </a:xfrm>
          <a:prstGeom prst="rect">
            <a:avLst/>
          </a:prstGeom>
        </p:spPr>
      </p:pic>
    </p:spTree>
    <p:extLst>
      <p:ext uri="{BB962C8B-B14F-4D97-AF65-F5344CB8AC3E}">
        <p14:creationId xmlns:p14="http://schemas.microsoft.com/office/powerpoint/2010/main" val="397159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3265</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PingFang SC</vt:lpstr>
      <vt:lpstr>Arial</vt:lpstr>
      <vt:lpstr>Calibri</vt:lpstr>
      <vt:lpstr>Calibri Light</vt:lpstr>
      <vt:lpstr>Office Theme</vt:lpstr>
      <vt:lpstr>秒杀系统</vt:lpstr>
      <vt:lpstr>5个架构原则 </vt:lpstr>
      <vt:lpstr>5个架构原则</vt:lpstr>
      <vt:lpstr>早期的秒杀系统</vt:lpstr>
      <vt:lpstr>早期架构图</vt:lpstr>
      <vt:lpstr>超过 100w/s 的请求量后的秒杀系统</vt:lpstr>
      <vt:lpstr>改造后的架构图</vt:lpstr>
      <vt:lpstr>动静分离</vt:lpstr>
      <vt:lpstr>静态数据做缓存</vt:lpstr>
      <vt:lpstr>动静分离的几种架构方案 1： 实体机单机部署</vt:lpstr>
      <vt:lpstr>方案 2：统一 Cache 层</vt:lpstr>
      <vt:lpstr>方案 3：上 CDN</vt:lpstr>
      <vt:lpstr>二八原则：有针对性地处理好系统的“热点数据”</vt:lpstr>
      <vt:lpstr>热点数据</vt:lpstr>
      <vt:lpstr>处理热点数据处理热点数据通常有几种思路：一是优化，二是限制，三是隔离。</vt:lpstr>
      <vt:lpstr>流量削峰 </vt:lpstr>
      <vt:lpstr>答题</vt:lpstr>
      <vt:lpstr>答题</vt:lpstr>
      <vt:lpstr>分层过滤</vt:lpstr>
      <vt:lpstr>影响性能的因素</vt:lpstr>
      <vt:lpstr>如何优化系统</vt:lpstr>
      <vt:lpstr>“减库存”设计 </vt:lpstr>
      <vt:lpstr>缓存中减库存OR在数据库中减库存。</vt:lpstr>
      <vt:lpstr>Plan B：如何设计兜底方案? </vt:lpstr>
      <vt:lpstr>限流与拒绝服务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秒杀系统</dc:title>
  <dc:creator>Ning Huang</dc:creator>
  <cp:lastModifiedBy>Ning Huang</cp:lastModifiedBy>
  <cp:revision>3</cp:revision>
  <dcterms:created xsi:type="dcterms:W3CDTF">2022-05-08T23:23:03Z</dcterms:created>
  <dcterms:modified xsi:type="dcterms:W3CDTF">2022-05-16T00:45:58Z</dcterms:modified>
</cp:coreProperties>
</file>